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embeddedFontLs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Poppins Black" pitchFamily="2" charset="77"/>
      <p:bold r:id="rId25"/>
      <p:italic r:id="rId26"/>
      <p:boldItalic r:id="rId27"/>
    </p:embeddedFont>
    <p:embeddedFont>
      <p:font typeface="Source Serif Pro" panose="020406030504050202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>
        <p:scale>
          <a:sx n="153" d="100"/>
          <a:sy n="153" d="100"/>
        </p:scale>
        <p:origin x="344" y="144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ayza Saldivia,  Sergio (OS-)" userId="S::loayzaser@paho.org::b0266ea2-599b-48a7-9ee2-a9ecfc76e9b3" providerId="AD" clId="Web-{5194D64A-9709-58C0-A798-E0D676FCAF66}"/>
    <pc:docChg chg="modSld">
      <pc:chgData name="Loayza Saldivia,  Sergio (OS-)" userId="S::loayzaser@paho.org::b0266ea2-599b-48a7-9ee2-a9ecfc76e9b3" providerId="AD" clId="Web-{5194D64A-9709-58C0-A798-E0D676FCAF66}" dt="2023-12-14T17:45:02.098" v="1" actId="20577"/>
      <pc:docMkLst>
        <pc:docMk/>
      </pc:docMkLst>
      <pc:sldChg chg="modSp">
        <pc:chgData name="Loayza Saldivia,  Sergio (OS-)" userId="S::loayzaser@paho.org::b0266ea2-599b-48a7-9ee2-a9ecfc76e9b3" providerId="AD" clId="Web-{5194D64A-9709-58C0-A798-E0D676FCAF66}" dt="2023-12-14T17:45:02.098" v="1" actId="20577"/>
        <pc:sldMkLst>
          <pc:docMk/>
          <pc:sldMk cId="0" sldId="258"/>
        </pc:sldMkLst>
        <pc:spChg chg="mod">
          <ac:chgData name="Loayza Saldivia,  Sergio (OS-)" userId="S::loayzaser@paho.org::b0266ea2-599b-48a7-9ee2-a9ecfc76e9b3" providerId="AD" clId="Web-{5194D64A-9709-58C0-A798-E0D676FCAF66}" dt="2023-12-14T17:44:56.363" v="0" actId="20577"/>
          <ac:spMkLst>
            <pc:docMk/>
            <pc:sldMk cId="0" sldId="258"/>
            <ac:spMk id="242" creationId="{00000000-0000-0000-0000-000000000000}"/>
          </ac:spMkLst>
        </pc:spChg>
        <pc:spChg chg="mod">
          <ac:chgData name="Loayza Saldivia,  Sergio (OS-)" userId="S::loayzaser@paho.org::b0266ea2-599b-48a7-9ee2-a9ecfc76e9b3" providerId="AD" clId="Web-{5194D64A-9709-58C0-A798-E0D676FCAF66}" dt="2023-12-14T17:45:02.098" v="1" actId="20577"/>
          <ac:spMkLst>
            <pc:docMk/>
            <pc:sldMk cId="0" sldId="258"/>
            <ac:spMk id="250" creationId="{00000000-0000-0000-0000-000000000000}"/>
          </ac:spMkLst>
        </pc:spChg>
      </pc:sldChg>
    </pc:docChg>
  </pc:docChgLst>
  <pc:docChgLst>
    <pc:chgData name="Velandia, Dra. Martha (WDC)" userId="S::velandiam@paho.org::cecc0927-7cab-4e16-9e75-2a46c80b58ae" providerId="AD" clId="Web-{8BFD410F-55EF-784D-F682-A8BC334550FF}"/>
    <pc:docChg chg="modSld">
      <pc:chgData name="Velandia, Dra. Martha (WDC)" userId="S::velandiam@paho.org::cecc0927-7cab-4e16-9e75-2a46c80b58ae" providerId="AD" clId="Web-{8BFD410F-55EF-784D-F682-A8BC334550FF}" dt="2024-01-02T20:04:11.966" v="88" actId="20577"/>
      <pc:docMkLst>
        <pc:docMk/>
      </pc:docMkLst>
      <pc:sldChg chg="addSp delSp modSp">
        <pc:chgData name="Velandia, Dra. Martha (WDC)" userId="S::velandiam@paho.org::cecc0927-7cab-4e16-9e75-2a46c80b58ae" providerId="AD" clId="Web-{8BFD410F-55EF-784D-F682-A8BC334550FF}" dt="2024-01-02T19:56:54.996" v="18" actId="20577"/>
        <pc:sldMkLst>
          <pc:docMk/>
          <pc:sldMk cId="0" sldId="258"/>
        </pc:sldMkLst>
        <pc:spChg chg="mod">
          <ac:chgData name="Velandia, Dra. Martha (WDC)" userId="S::velandiam@paho.org::cecc0927-7cab-4e16-9e75-2a46c80b58ae" providerId="AD" clId="Web-{8BFD410F-55EF-784D-F682-A8BC334550FF}" dt="2024-01-02T19:56:54.996" v="18" actId="20577"/>
          <ac:spMkLst>
            <pc:docMk/>
            <pc:sldMk cId="0" sldId="258"/>
            <ac:spMk id="242" creationId="{00000000-0000-0000-0000-000000000000}"/>
          </ac:spMkLst>
        </pc:spChg>
        <pc:spChg chg="mod">
          <ac:chgData name="Velandia, Dra. Martha (WDC)" userId="S::velandiam@paho.org::cecc0927-7cab-4e16-9e75-2a46c80b58ae" providerId="AD" clId="Web-{8BFD410F-55EF-784D-F682-A8BC334550FF}" dt="2024-01-02T19:56:51.840" v="17" actId="20577"/>
          <ac:spMkLst>
            <pc:docMk/>
            <pc:sldMk cId="0" sldId="258"/>
            <ac:spMk id="245" creationId="{00000000-0000-0000-0000-000000000000}"/>
          </ac:spMkLst>
        </pc:spChg>
        <pc:cxnChg chg="del">
          <ac:chgData name="Velandia, Dra. Martha (WDC)" userId="S::velandiam@paho.org::cecc0927-7cab-4e16-9e75-2a46c80b58ae" providerId="AD" clId="Web-{8BFD410F-55EF-784D-F682-A8BC334550FF}" dt="2024-01-02T19:51:53.755" v="8"/>
          <ac:cxnSpMkLst>
            <pc:docMk/>
            <pc:sldMk cId="0" sldId="258"/>
            <ac:cxnSpMk id="249" creationId="{00000000-0000-0000-0000-000000000000}"/>
          </ac:cxnSpMkLst>
        </pc:cxnChg>
        <pc:cxnChg chg="add del">
          <ac:chgData name="Velandia, Dra. Martha (WDC)" userId="S::velandiam@paho.org::cecc0927-7cab-4e16-9e75-2a46c80b58ae" providerId="AD" clId="Web-{8BFD410F-55EF-784D-F682-A8BC334550FF}" dt="2024-01-02T19:52:51.994" v="16"/>
          <ac:cxnSpMkLst>
            <pc:docMk/>
            <pc:sldMk cId="0" sldId="258"/>
            <ac:cxnSpMk id="251" creationId="{00000000-0000-0000-0000-000000000000}"/>
          </ac:cxnSpMkLst>
        </pc:cxnChg>
      </pc:sldChg>
      <pc:sldChg chg="modSp">
        <pc:chgData name="Velandia, Dra. Martha (WDC)" userId="S::velandiam@paho.org::cecc0927-7cab-4e16-9e75-2a46c80b58ae" providerId="AD" clId="Web-{8BFD410F-55EF-784D-F682-A8BC334550FF}" dt="2024-01-02T20:02:42.835" v="76" actId="20577"/>
        <pc:sldMkLst>
          <pc:docMk/>
          <pc:sldMk cId="0" sldId="266"/>
        </pc:sldMkLst>
        <pc:spChg chg="mod">
          <ac:chgData name="Velandia, Dra. Martha (WDC)" userId="S::velandiam@paho.org::cecc0927-7cab-4e16-9e75-2a46c80b58ae" providerId="AD" clId="Web-{8BFD410F-55EF-784D-F682-A8BC334550FF}" dt="2024-01-02T20:01:22.766" v="22" actId="20577"/>
          <ac:spMkLst>
            <pc:docMk/>
            <pc:sldMk cId="0" sldId="266"/>
            <ac:spMk id="377" creationId="{00000000-0000-0000-0000-000000000000}"/>
          </ac:spMkLst>
        </pc:spChg>
        <pc:spChg chg="mod">
          <ac:chgData name="Velandia, Dra. Martha (WDC)" userId="S::velandiam@paho.org::cecc0927-7cab-4e16-9e75-2a46c80b58ae" providerId="AD" clId="Web-{8BFD410F-55EF-784D-F682-A8BC334550FF}" dt="2024-01-02T20:02:42.835" v="76" actId="20577"/>
          <ac:spMkLst>
            <pc:docMk/>
            <pc:sldMk cId="0" sldId="266"/>
            <ac:spMk id="379" creationId="{00000000-0000-0000-0000-000000000000}"/>
          </ac:spMkLst>
        </pc:spChg>
      </pc:sldChg>
      <pc:sldChg chg="modSp">
        <pc:chgData name="Velandia, Dra. Martha (WDC)" userId="S::velandiam@paho.org::cecc0927-7cab-4e16-9e75-2a46c80b58ae" providerId="AD" clId="Web-{8BFD410F-55EF-784D-F682-A8BC334550FF}" dt="2024-01-02T20:03:58.293" v="82" actId="20577"/>
        <pc:sldMkLst>
          <pc:docMk/>
          <pc:sldMk cId="0" sldId="267"/>
        </pc:sldMkLst>
        <pc:spChg chg="mod">
          <ac:chgData name="Velandia, Dra. Martha (WDC)" userId="S::velandiam@paho.org::cecc0927-7cab-4e16-9e75-2a46c80b58ae" providerId="AD" clId="Web-{8BFD410F-55EF-784D-F682-A8BC334550FF}" dt="2024-01-02T20:03:01.117" v="77" actId="20577"/>
          <ac:spMkLst>
            <pc:docMk/>
            <pc:sldMk cId="0" sldId="267"/>
            <ac:spMk id="385" creationId="{00000000-0000-0000-0000-000000000000}"/>
          </ac:spMkLst>
        </pc:spChg>
        <pc:spChg chg="mod">
          <ac:chgData name="Velandia, Dra. Martha (WDC)" userId="S::velandiam@paho.org::cecc0927-7cab-4e16-9e75-2a46c80b58ae" providerId="AD" clId="Web-{8BFD410F-55EF-784D-F682-A8BC334550FF}" dt="2024-01-02T20:03:58.293" v="82" actId="20577"/>
          <ac:spMkLst>
            <pc:docMk/>
            <pc:sldMk cId="0" sldId="267"/>
            <ac:spMk id="386" creationId="{00000000-0000-0000-0000-000000000000}"/>
          </ac:spMkLst>
        </pc:spChg>
      </pc:sldChg>
      <pc:sldChg chg="modSp">
        <pc:chgData name="Velandia, Dra. Martha (WDC)" userId="S::velandiam@paho.org::cecc0927-7cab-4e16-9e75-2a46c80b58ae" providerId="AD" clId="Web-{8BFD410F-55EF-784D-F682-A8BC334550FF}" dt="2024-01-02T20:04:11.966" v="88" actId="20577"/>
        <pc:sldMkLst>
          <pc:docMk/>
          <pc:sldMk cId="0" sldId="268"/>
        </pc:sldMkLst>
        <pc:spChg chg="mod">
          <ac:chgData name="Velandia, Dra. Martha (WDC)" userId="S::velandiam@paho.org::cecc0927-7cab-4e16-9e75-2a46c80b58ae" providerId="AD" clId="Web-{8BFD410F-55EF-784D-F682-A8BC334550FF}" dt="2024-01-02T20:04:07.310" v="86" actId="20577"/>
          <ac:spMkLst>
            <pc:docMk/>
            <pc:sldMk cId="0" sldId="268"/>
            <ac:spMk id="393" creationId="{00000000-0000-0000-0000-000000000000}"/>
          </ac:spMkLst>
        </pc:spChg>
        <pc:spChg chg="mod">
          <ac:chgData name="Velandia, Dra. Martha (WDC)" userId="S::velandiam@paho.org::cecc0927-7cab-4e16-9e75-2a46c80b58ae" providerId="AD" clId="Web-{8BFD410F-55EF-784D-F682-A8BC334550FF}" dt="2024-01-02T20:04:11.966" v="88" actId="20577"/>
          <ac:spMkLst>
            <pc:docMk/>
            <pc:sldMk cId="0" sldId="268"/>
            <ac:spMk id="394" creationId="{00000000-0000-0000-0000-000000000000}"/>
          </ac:spMkLst>
        </pc:spChg>
      </pc:sldChg>
    </pc:docChg>
  </pc:docChgLst>
  <pc:docChgLst>
    <pc:chgData name="Loayza Saldivia,  Sergio (OS-)" userId="S::loayzaser@paho.org::b0266ea2-599b-48a7-9ee2-a9ecfc76e9b3" providerId="AD" clId="Web-{930526B0-9ABA-2706-CEE0-78DD50BADA7E}"/>
    <pc:docChg chg="modSld">
      <pc:chgData name="Loayza Saldivia,  Sergio (OS-)" userId="S::loayzaser@paho.org::b0266ea2-599b-48a7-9ee2-a9ecfc76e9b3" providerId="AD" clId="Web-{930526B0-9ABA-2706-CEE0-78DD50BADA7E}" dt="2023-12-14T13:29:27.468" v="1" actId="20577"/>
      <pc:docMkLst>
        <pc:docMk/>
      </pc:docMkLst>
      <pc:sldChg chg="modSp">
        <pc:chgData name="Loayza Saldivia,  Sergio (OS-)" userId="S::loayzaser@paho.org::b0266ea2-599b-48a7-9ee2-a9ecfc76e9b3" providerId="AD" clId="Web-{930526B0-9ABA-2706-CEE0-78DD50BADA7E}" dt="2023-12-14T13:29:27.468" v="1" actId="20577"/>
        <pc:sldMkLst>
          <pc:docMk/>
          <pc:sldMk cId="0" sldId="258"/>
        </pc:sldMkLst>
        <pc:spChg chg="mod">
          <ac:chgData name="Loayza Saldivia,  Sergio (OS-)" userId="S::loayzaser@paho.org::b0266ea2-599b-48a7-9ee2-a9ecfc76e9b3" providerId="AD" clId="Web-{930526B0-9ABA-2706-CEE0-78DD50BADA7E}" dt="2023-12-14T13:28:51.592" v="0" actId="20577"/>
          <ac:spMkLst>
            <pc:docMk/>
            <pc:sldMk cId="0" sldId="258"/>
            <ac:spMk id="242" creationId="{00000000-0000-0000-0000-000000000000}"/>
          </ac:spMkLst>
        </pc:spChg>
        <pc:spChg chg="mod">
          <ac:chgData name="Loayza Saldivia,  Sergio (OS-)" userId="S::loayzaser@paho.org::b0266ea2-599b-48a7-9ee2-a9ecfc76e9b3" providerId="AD" clId="Web-{930526B0-9ABA-2706-CEE0-78DD50BADA7E}" dt="2023-12-14T13:29:27.468" v="1" actId="20577"/>
          <ac:spMkLst>
            <pc:docMk/>
            <pc:sldMk cId="0" sldId="258"/>
            <ac:spMk id="250" creationId="{00000000-0000-0000-0000-000000000000}"/>
          </ac:spMkLst>
        </pc:spChg>
      </pc:sldChg>
    </pc:docChg>
  </pc:docChgLst>
  <pc:docChgLst>
    <pc:chgData name="Loayza Saldivia,  Sergio (OS-)" userId="S::loayzaser@paho.org::b0266ea2-599b-48a7-9ee2-a9ecfc76e9b3" providerId="AD" clId="Web-{0AA0F77B-09E8-985B-DCCC-333D2C4CF12B}"/>
    <pc:docChg chg="modSld">
      <pc:chgData name="Loayza Saldivia,  Sergio (OS-)" userId="S::loayzaser@paho.org::b0266ea2-599b-48a7-9ee2-a9ecfc76e9b3" providerId="AD" clId="Web-{0AA0F77B-09E8-985B-DCCC-333D2C4CF12B}" dt="2023-12-19T18:33:22.796" v="0" actId="1076"/>
      <pc:docMkLst>
        <pc:docMk/>
      </pc:docMkLst>
      <pc:sldChg chg="modSp">
        <pc:chgData name="Loayza Saldivia,  Sergio (OS-)" userId="S::loayzaser@paho.org::b0266ea2-599b-48a7-9ee2-a9ecfc76e9b3" providerId="AD" clId="Web-{0AA0F77B-09E8-985B-DCCC-333D2C4CF12B}" dt="2023-12-19T18:33:22.796" v="0" actId="1076"/>
        <pc:sldMkLst>
          <pc:docMk/>
          <pc:sldMk cId="0" sldId="265"/>
        </pc:sldMkLst>
        <pc:grpChg chg="mod">
          <ac:chgData name="Loayza Saldivia,  Sergio (OS-)" userId="S::loayzaser@paho.org::b0266ea2-599b-48a7-9ee2-a9ecfc76e9b3" providerId="AD" clId="Web-{0AA0F77B-09E8-985B-DCCC-333D2C4CF12B}" dt="2023-12-19T18:33:22.796" v="0" actId="1076"/>
          <ac:grpSpMkLst>
            <pc:docMk/>
            <pc:sldMk cId="0" sldId="265"/>
            <ac:grpSpMk id="351" creationId="{00000000-0000-0000-0000-000000000000}"/>
          </ac:grpSpMkLst>
        </pc:grpChg>
      </pc:sldChg>
    </pc:docChg>
  </pc:docChgLst>
  <pc:docChgLst>
    <pc:chgData name="Vasquez,  Juan Jose (OS-)" userId="c4e85e20-e9a5-4645-9363-921cd6c61213" providerId="ADAL" clId="{3BB5543D-F679-094B-9B5A-F6310315FF11}"/>
    <pc:docChg chg="undo redo custSel modSld">
      <pc:chgData name="Vasquez,  Juan Jose (OS-)" userId="c4e85e20-e9a5-4645-9363-921cd6c61213" providerId="ADAL" clId="{3BB5543D-F679-094B-9B5A-F6310315FF11}" dt="2024-02-20T23:06:39.483" v="39" actId="14100"/>
      <pc:docMkLst>
        <pc:docMk/>
      </pc:docMkLst>
      <pc:sldChg chg="modSp mod">
        <pc:chgData name="Vasquez,  Juan Jose (OS-)" userId="c4e85e20-e9a5-4645-9363-921cd6c61213" providerId="ADAL" clId="{3BB5543D-F679-094B-9B5A-F6310315FF11}" dt="2024-02-20T23:05:56.654" v="29" actId="1038"/>
        <pc:sldMkLst>
          <pc:docMk/>
          <pc:sldMk cId="0" sldId="256"/>
        </pc:sldMkLst>
        <pc:spChg chg="mod">
          <ac:chgData name="Vasquez,  Juan Jose (OS-)" userId="c4e85e20-e9a5-4645-9363-921cd6c61213" providerId="ADAL" clId="{3BB5543D-F679-094B-9B5A-F6310315FF11}" dt="2024-02-20T23:05:31.112" v="4" actId="242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c4e85e20-e9a5-4645-9363-921cd6c61213" providerId="ADAL" clId="{3BB5543D-F679-094B-9B5A-F6310315FF11}" dt="2024-02-20T23:05:48.503" v="15" actId="403"/>
          <ac:spMkLst>
            <pc:docMk/>
            <pc:sldMk cId="0" sldId="256"/>
            <ac:spMk id="225" creationId="{00000000-0000-0000-0000-000000000000}"/>
          </ac:spMkLst>
        </pc:spChg>
        <pc:grpChg chg="mod">
          <ac:chgData name="Vasquez,  Juan Jose (OS-)" userId="c4e85e20-e9a5-4645-9363-921cd6c61213" providerId="ADAL" clId="{3BB5543D-F679-094B-9B5A-F6310315FF11}" dt="2024-02-20T23:05:56.654" v="29" actId="1038"/>
          <ac:grpSpMkLst>
            <pc:docMk/>
            <pc:sldMk cId="0" sldId="256"/>
            <ac:grpSpMk id="83" creationId="{00000000-0000-0000-0000-000000000000}"/>
          </ac:grpSpMkLst>
        </pc:grpChg>
      </pc:sldChg>
      <pc:sldChg chg="modSp mod">
        <pc:chgData name="Vasquez,  Juan Jose (OS-)" userId="c4e85e20-e9a5-4645-9363-921cd6c61213" providerId="ADAL" clId="{3BB5543D-F679-094B-9B5A-F6310315FF11}" dt="2024-02-20T23:06:15.755" v="34" actId="1076"/>
        <pc:sldMkLst>
          <pc:docMk/>
          <pc:sldMk cId="0" sldId="258"/>
        </pc:sldMkLst>
        <pc:cxnChg chg="mod">
          <ac:chgData name="Vasquez,  Juan Jose (OS-)" userId="c4e85e20-e9a5-4645-9363-921cd6c61213" providerId="ADAL" clId="{3BB5543D-F679-094B-9B5A-F6310315FF11}" dt="2024-02-20T23:06:15.755" v="34" actId="1076"/>
          <ac:cxnSpMkLst>
            <pc:docMk/>
            <pc:sldMk cId="0" sldId="258"/>
            <ac:cxnSpMk id="251" creationId="{00000000-0000-0000-0000-000000000000}"/>
          </ac:cxnSpMkLst>
        </pc:cxnChg>
      </pc:sldChg>
      <pc:sldChg chg="modSp mod">
        <pc:chgData name="Vasquez,  Juan Jose (OS-)" userId="c4e85e20-e9a5-4645-9363-921cd6c61213" providerId="ADAL" clId="{3BB5543D-F679-094B-9B5A-F6310315FF11}" dt="2024-02-20T23:06:30.048" v="38" actId="403"/>
        <pc:sldMkLst>
          <pc:docMk/>
          <pc:sldMk cId="0" sldId="259"/>
        </pc:sldMkLst>
        <pc:spChg chg="mod">
          <ac:chgData name="Vasquez,  Juan Jose (OS-)" userId="c4e85e20-e9a5-4645-9363-921cd6c61213" providerId="ADAL" clId="{3BB5543D-F679-094B-9B5A-F6310315FF11}" dt="2024-02-20T23:06:30.048" v="38" actId="403"/>
          <ac:spMkLst>
            <pc:docMk/>
            <pc:sldMk cId="0" sldId="259"/>
            <ac:spMk id="261" creationId="{00000000-0000-0000-0000-000000000000}"/>
          </ac:spMkLst>
        </pc:spChg>
      </pc:sldChg>
      <pc:sldChg chg="modSp mod">
        <pc:chgData name="Vasquez,  Juan Jose (OS-)" userId="c4e85e20-e9a5-4645-9363-921cd6c61213" providerId="ADAL" clId="{3BB5543D-F679-094B-9B5A-F6310315FF11}" dt="2024-02-20T23:06:39.483" v="39" actId="14100"/>
        <pc:sldMkLst>
          <pc:docMk/>
          <pc:sldMk cId="0" sldId="262"/>
        </pc:sldMkLst>
        <pc:spChg chg="mod">
          <ac:chgData name="Vasquez,  Juan Jose (OS-)" userId="c4e85e20-e9a5-4645-9363-921cd6c61213" providerId="ADAL" clId="{3BB5543D-F679-094B-9B5A-F6310315FF11}" dt="2024-02-20T23:06:39.483" v="39" actId="14100"/>
          <ac:spMkLst>
            <pc:docMk/>
            <pc:sldMk cId="0" sldId="262"/>
            <ac:spMk id="2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04eae5a1a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a04eae5a1a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a04eae5a1a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a04eae5a1a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a04eae5a1a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a04eae5a1a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a04eae5a1a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a04eae5a1a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a04eae5a1a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a04eae5a1a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a04eae5a1a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a04eae5a1a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04eae5a1a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04eae5a1a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04eae5a1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04eae5a1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04eae5a1a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a04eae5a1a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04eae5a1a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a04eae5a1a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04eae5a1a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04eae5a1a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04eae5a1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04eae5a1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a04eae5a1a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a04eae5a1a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140984" y="4648589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177975" y="513800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PAHO's performance monitoring tool for national EPI teams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Template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237100" y="3144825"/>
            <a:ext cx="4915200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 b="1" dirty="0">
                <a:latin typeface="Poppins"/>
                <a:ea typeface="Poppins"/>
                <a:cs typeface="Poppins"/>
                <a:sym typeface="Poppins"/>
              </a:rPr>
              <a:t>Annex 1. Presentation for the National Coordination Committee</a:t>
            </a:r>
            <a:endParaRPr sz="160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>
            <a:spLocks noGrp="1"/>
          </p:cNvSpPr>
          <p:nvPr>
            <p:ph type="body" idx="4294967295"/>
          </p:nvPr>
        </p:nvSpPr>
        <p:spPr>
          <a:xfrm>
            <a:off x="1919375" y="1662250"/>
            <a:ext cx="6042900" cy="2508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self-administered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by the country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PAHO CIM advisors only provide support and technical clarifications. They do not provide recommendations to select a final rating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designed for self-assessment EPI and promoting improvement in the program.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It is not intended to evaluate or pass judgment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on the country's performance.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maturity scale rating is not the primary focus; identifying the underlying causes of bottlenecks and achievements is what will aid the country's improvement.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33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There are four key points to consider when conducting the self-assessment</a:t>
            </a:r>
            <a:endParaRPr sz="2400" b="0"/>
          </a:p>
        </p:txBody>
      </p:sp>
      <p:grpSp>
        <p:nvGrpSpPr>
          <p:cNvPr id="351" name="Google Shape;351;p33"/>
          <p:cNvGrpSpPr/>
          <p:nvPr/>
        </p:nvGrpSpPr>
        <p:grpSpPr>
          <a:xfrm>
            <a:off x="1631131" y="1759309"/>
            <a:ext cx="284086" cy="281014"/>
            <a:chOff x="946175" y="3619500"/>
            <a:chExt cx="296975" cy="293825"/>
          </a:xfrm>
        </p:grpSpPr>
        <p:sp>
          <p:nvSpPr>
            <p:cNvPr id="352" name="Google Shape;352;p33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3"/>
          <p:cNvGrpSpPr/>
          <p:nvPr/>
        </p:nvGrpSpPr>
        <p:grpSpPr>
          <a:xfrm>
            <a:off x="1575892" y="2179474"/>
            <a:ext cx="243599" cy="242286"/>
            <a:chOff x="-35482200" y="3561225"/>
            <a:chExt cx="292225" cy="290650"/>
          </a:xfrm>
        </p:grpSpPr>
        <p:sp>
          <p:nvSpPr>
            <p:cNvPr id="359" name="Google Shape;359;p33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33"/>
          <p:cNvGrpSpPr/>
          <p:nvPr/>
        </p:nvGrpSpPr>
        <p:grpSpPr>
          <a:xfrm>
            <a:off x="1561406" y="2842699"/>
            <a:ext cx="272603" cy="236678"/>
            <a:chOff x="6218300" y="4416175"/>
            <a:chExt cx="516000" cy="448000"/>
          </a:xfrm>
        </p:grpSpPr>
        <p:sp>
          <p:nvSpPr>
            <p:cNvPr id="363" name="Google Shape;363;p33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6" name="Google Shape;366;p33"/>
          <p:cNvGrpSpPr/>
          <p:nvPr/>
        </p:nvGrpSpPr>
        <p:grpSpPr>
          <a:xfrm>
            <a:off x="1566407" y="3645163"/>
            <a:ext cx="257044" cy="253544"/>
            <a:chOff x="2084100" y="4400250"/>
            <a:chExt cx="486550" cy="479925"/>
          </a:xfrm>
        </p:grpSpPr>
        <p:sp>
          <p:nvSpPr>
            <p:cNvPr id="367" name="Google Shape;367;p33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/>
          <p:nvPr/>
        </p:nvSpPr>
        <p:spPr>
          <a:xfrm>
            <a:off x="648725" y="1399900"/>
            <a:ext cx="3686700" cy="378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Nominate and onboard the members of the National Coordination Committee (NCT), with the PAHO consultant and the CIM focal point from the PAHO Country Office acting as secretariat</a:t>
            </a:r>
            <a:endParaRPr lang="en-US"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Draft and estimated budget for the EPI self assessment and finalize a date to conduct it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Conduct desk review by reaching out to stakeholders from different departments of EPI collecting relevant documents from the last 5 years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34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8495400" cy="84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-GB" sz="2650"/>
              <a:t>The self-assessment will be implemented in three phases</a:t>
            </a:r>
            <a:endParaRPr sz="265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0" i="1">
                <a:latin typeface="Poppins"/>
                <a:ea typeface="Poppins"/>
                <a:cs typeface="Poppins"/>
                <a:sym typeface="Poppins"/>
              </a:rPr>
              <a:t>Phase 1: Preparation</a:t>
            </a:r>
            <a:endParaRPr sz="2000" b="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34"/>
          <p:cNvSpPr txBox="1"/>
          <p:nvPr/>
        </p:nvSpPr>
        <p:spPr>
          <a:xfrm>
            <a:off x="4820575" y="1399900"/>
            <a:ext cx="3686700" cy="368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>
              <a:lnSpc>
                <a:spcPct val="115000"/>
              </a:lnSpc>
              <a:buClr>
                <a:schemeClr val="dk1"/>
              </a:buClr>
              <a:buSzPts val="1200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Review and match relevant documents to questions on the tool</a:t>
            </a:r>
            <a:endParaRPr lang="en-US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2400">
              <a:lnSpc>
                <a:spcPct val="114999"/>
              </a:lnSpc>
              <a:buSzPts val="1200"/>
            </a:pPr>
            <a:endParaRPr lang="en-GB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2400">
              <a:lnSpc>
                <a:spcPct val="114999"/>
              </a:lnSpc>
              <a:buSzPts val="1200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Fill out the EPI situation analysis report to provide an overview of existing situation of EPI in the country</a:t>
            </a:r>
          </a:p>
          <a:p>
            <a:pPr marL="152400">
              <a:lnSpc>
                <a:spcPct val="114999"/>
              </a:lnSpc>
              <a:buSzPts val="1200"/>
            </a:pPr>
            <a:endParaRPr lang="en-GB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2400">
              <a:lnSpc>
                <a:spcPct val="114999"/>
              </a:lnSpc>
              <a:buSzPts val="1200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6.Present final situation analysis report to National EPI and PAHO</a:t>
            </a:r>
            <a:endParaRPr lang="en-GB"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152400">
              <a:lnSpc>
                <a:spcPct val="114999"/>
              </a:lnSpc>
              <a:buSzPts val="1200"/>
            </a:pPr>
            <a:endParaRPr lang="en-GB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2400">
              <a:lnSpc>
                <a:spcPct val="114999"/>
              </a:lnSpc>
              <a:buSzPts val="1200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Prepare a situation analysis presentation based on the report</a:t>
            </a:r>
            <a:endParaRPr lang="en-GB"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152400">
              <a:lnSpc>
                <a:spcPct val="114999"/>
              </a:lnSpc>
              <a:buSzPts val="1200"/>
            </a:pPr>
            <a:endParaRPr lang="en-GB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2400">
              <a:lnSpc>
                <a:spcPct val="114999"/>
              </a:lnSpc>
              <a:buSzPts val="1200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Adapt the self-assessment tool to the country context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8294700" cy="84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-GB" sz="2650"/>
              <a:t>The self-assessment will be implemented in three phases</a:t>
            </a:r>
            <a:endParaRPr sz="265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0" i="1">
                <a:latin typeface="Poppins"/>
                <a:ea typeface="Poppins"/>
                <a:cs typeface="Poppins"/>
                <a:sym typeface="Poppins"/>
              </a:rPr>
              <a:t>Phase 2a: Implementation at sub-national and local level</a:t>
            </a:r>
            <a:endParaRPr sz="2000" b="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35"/>
          <p:cNvSpPr txBox="1"/>
          <p:nvPr/>
        </p:nvSpPr>
        <p:spPr>
          <a:xfrm>
            <a:off x="648725" y="1389881"/>
            <a:ext cx="38364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 three sub-national areas where the self-assessment can be conducted</a:t>
            </a:r>
            <a:endParaRPr lang="en-US"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 three health facilities in each sub-national area for the field visit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Coordinate with the EPI officers of the three sub-national areas to gauge willingness to receive the field visits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Finalize dates of the field visits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Identify 1-2 persons from the national level to travel to the sub-national level to support the implementation of the assessment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4887900" y="1385595"/>
            <a:ext cx="3939600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components 2-13 with the sub-national level participants on the excel version of the tool.</a:t>
            </a:r>
            <a:endParaRPr lang="en-US"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Score each question and write brief notes detailing the reasons behind the scoring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Conduct field visit to self-assess component 14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Compile the scores for each question at the sub-national and local level into a single excel version of the tool. These findings will be used to inform the national-level self-assessment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428249" y="4897483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Note: It is at the sub-national level's discretion to determine how many sub-national levels and health facilities can be visited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8294700" cy="84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-GB" sz="2650"/>
              <a:t>The self-assessment will be implemented in three phases</a:t>
            </a:r>
            <a:endParaRPr sz="265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0" i="1">
                <a:latin typeface="Poppins"/>
                <a:ea typeface="Poppins"/>
                <a:cs typeface="Poppins"/>
                <a:sym typeface="Poppins"/>
              </a:rPr>
              <a:t>Phase 2b: Implementation at national level</a:t>
            </a:r>
            <a:endParaRPr sz="2000" b="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648725" y="1398779"/>
            <a:ext cx="3836400" cy="368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Schedule the national-level self-assessment over five days - each component will be reviewed in a separate workshop</a:t>
            </a:r>
            <a:endParaRPr lang="en-US"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Identify participants to invite to each workshop and establish Workshop Facilitation Teams to lead the sessions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Conduct a simulation activity for the Workshop Facilitation Team to prepare for leading the workshops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Host an opening ceremony to introduce the tool to all participants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4887900" y="1403393"/>
            <a:ext cx="3939600" cy="3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Conduct each workshop by engaging in discussions around the scoring for each question. Enrich the discussion by drawing on scoring and discussion points from the sub-national self-assessment</a:t>
            </a:r>
            <a:endParaRPr lang="en-US"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Conduct a debrief session with workshop facilitation teams and consolidate scores from each workshop into one excel file by the end of each day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Host a closing ceremony and summarize the key findings from the workshops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8294700" cy="84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-GB" sz="2650"/>
              <a:t>The self-assessment will be implemented in three phases</a:t>
            </a:r>
            <a:endParaRPr sz="265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0" i="1">
                <a:latin typeface="Poppins"/>
                <a:ea typeface="Poppins"/>
                <a:cs typeface="Poppins"/>
                <a:sym typeface="Poppins"/>
              </a:rPr>
              <a:t>Phase 3: Follow up</a:t>
            </a:r>
            <a:endParaRPr sz="2000" b="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37"/>
          <p:cNvSpPr txBox="1"/>
          <p:nvPr/>
        </p:nvSpPr>
        <p:spPr>
          <a:xfrm>
            <a:off x="648725" y="1434375"/>
            <a:ext cx="3836400" cy="2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Finalize scores for each component using only the national level scores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(for countries where national level assessment happens before the sub-national assessment, finalize scores for each question after reviewing sub-national scores first. If there is a major discrepancy between the two, discuss the final national level score with NCT and include this insight in the final report)</a:t>
            </a:r>
            <a:endParaRPr sz="1000" i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a final report based on insights and notes from the workshops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Identify priority areas from the different components for the country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4887900" y="1237095"/>
            <a:ext cx="39396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 startAt="4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Since finalizing the action plan may take a while, prioritize the identification of actions that can be implemented immediately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 startAt="4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Present the final report with </a:t>
            </a: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immediate actions to be taken 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to the national authorities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 startAt="4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Develop an action plan for priority areas using actions discussed in the workshops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 startAt="4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Present action plan to national authorities for approval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AutoNum type="arabicPeriod" startAt="4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Implement the action plan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"/>
          <p:cNvSpPr txBox="1">
            <a:spLocks noGrp="1"/>
          </p:cNvSpPr>
          <p:nvPr>
            <p:ph type="body" idx="4294967295"/>
          </p:nvPr>
        </p:nvSpPr>
        <p:spPr>
          <a:xfrm>
            <a:off x="1349663" y="1135350"/>
            <a:ext cx="6801600" cy="3177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Desk review: </a:t>
            </a:r>
            <a:endParaRPr sz="1505" b="1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To gather data on the performance of each component of the EPI over the last 5 years.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Situation analysis</a:t>
            </a: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: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To provide a situation overview of EPI before the self-assessment is conducted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Performance Monitoring Tool:</a:t>
            </a: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Self-administered at the national and sub-national level and through field visits at the local level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Final report and  presentation: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Description of the current status of each EPI components and recommendations.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Action plan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A plan to close the most urgent gaps of the national EPI.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38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59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This self assessment will yield five main outputs </a:t>
            </a:r>
            <a:endParaRPr sz="2400" b="0"/>
          </a:p>
        </p:txBody>
      </p:sp>
      <p:sp>
        <p:nvSpPr>
          <p:cNvPr id="408" name="Google Shape;408;p38"/>
          <p:cNvSpPr/>
          <p:nvPr/>
        </p:nvSpPr>
        <p:spPr>
          <a:xfrm>
            <a:off x="1029725" y="1138450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1036625" y="1978804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10" name="Google Shape;410;p38"/>
          <p:cNvSpPr/>
          <p:nvPr/>
        </p:nvSpPr>
        <p:spPr>
          <a:xfrm>
            <a:off x="1042074" y="2614525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11" name="Google Shape;411;p38"/>
          <p:cNvSpPr/>
          <p:nvPr/>
        </p:nvSpPr>
        <p:spPr>
          <a:xfrm>
            <a:off x="1047523" y="3447127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1031113" y="4101222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13" name="Google Shape;413;p38"/>
          <p:cNvSpPr txBox="1"/>
          <p:nvPr/>
        </p:nvSpPr>
        <p:spPr>
          <a:xfrm>
            <a:off x="1054434" y="1107268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38"/>
          <p:cNvSpPr txBox="1"/>
          <p:nvPr/>
        </p:nvSpPr>
        <p:spPr>
          <a:xfrm>
            <a:off x="1045535" y="1954367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38"/>
          <p:cNvSpPr txBox="1"/>
          <p:nvPr/>
        </p:nvSpPr>
        <p:spPr>
          <a:xfrm>
            <a:off x="1048985" y="2582223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38"/>
          <p:cNvSpPr txBox="1"/>
          <p:nvPr/>
        </p:nvSpPr>
        <p:spPr>
          <a:xfrm>
            <a:off x="1045535" y="3414825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38"/>
          <p:cNvSpPr txBox="1"/>
          <p:nvPr/>
        </p:nvSpPr>
        <p:spPr>
          <a:xfrm>
            <a:off x="1038024" y="4073929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2249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28117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53058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Current status of immunization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Aim and objective of the tool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Different parts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Rating questions on a maturity scale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Key points to consider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Guide to conducting the assessment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Expected outputs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Agenda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/>
          <p:nvPr/>
        </p:nvSpPr>
        <p:spPr>
          <a:xfrm>
            <a:off x="4252700" y="1614575"/>
            <a:ext cx="4590300" cy="2174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999334" y="1397100"/>
            <a:ext cx="1087800" cy="291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62000" tIns="162000" rIns="16200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96%</a:t>
            </a:r>
            <a:endParaRPr sz="23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447925" y="4728675"/>
            <a:ext cx="799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Poppins"/>
                <a:ea typeface="Poppins"/>
                <a:cs typeface="Poppins"/>
                <a:sym typeface="Poppins"/>
              </a:rPr>
              <a:t>Source:https://immunizationdata.who.int/compare.html?COMPARISON=type1__WIISE/MT_AD_COV_LONG+type2__WIISE/MT_AD_COV_LONG+option1__DTP_coverage+option2__DTP_PLUS_coverage&amp;CODE=GTM+PER&amp;YEAR=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4294967295"/>
          </p:nvPr>
        </p:nvSpPr>
        <p:spPr>
          <a:xfrm>
            <a:off x="619751" y="950721"/>
            <a:ext cx="4071000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DTP3 coverage rates, Country </a:t>
            </a:r>
            <a:r>
              <a:rPr lang="en-GB" sz="12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xxx</a:t>
            </a:r>
            <a:endParaRPr lang="es-ES" sz="1500">
              <a:solidFill>
                <a:srgbClr val="FF0000"/>
              </a:solidFill>
              <a:latin typeface="Poppins"/>
              <a:ea typeface="Poppins"/>
              <a:cs typeface="Poppins"/>
            </a:endParaRPr>
          </a:p>
        </p:txBody>
      </p:sp>
      <p:cxnSp>
        <p:nvCxnSpPr>
          <p:cNvPr id="243" name="Google Shape;243;p26"/>
          <p:cNvCxnSpPr/>
          <p:nvPr/>
        </p:nvCxnSpPr>
        <p:spPr>
          <a:xfrm>
            <a:off x="633949" y="4311950"/>
            <a:ext cx="3069300" cy="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6"/>
          <p:cNvSpPr txBox="1">
            <a:spLocks noGrp="1"/>
          </p:cNvSpPr>
          <p:nvPr>
            <p:ph type="body" idx="4294967295"/>
          </p:nvPr>
        </p:nvSpPr>
        <p:spPr>
          <a:xfrm>
            <a:off x="4342600" y="2034750"/>
            <a:ext cx="4342500" cy="1683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08799" lvl="0" indent="-16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COVID-19 pandemic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08799" lvl="0" indent="-16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Introduction of the _ vaccine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08799" lvl="0" indent="-16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Government structure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08799" lvl="0" indent="-16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The health system’s legal framework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6"/>
          <p:cNvSpPr txBox="1">
            <a:spLocks noGrp="1"/>
          </p:cNvSpPr>
          <p:nvPr>
            <p:ph type="ctrTitle"/>
          </p:nvPr>
        </p:nvSpPr>
        <p:spPr>
          <a:xfrm>
            <a:off x="558617" y="232206"/>
            <a:ext cx="8495400" cy="554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/>
              <a:t>Current status of Immunization in Country </a:t>
            </a:r>
            <a:r>
              <a:rPr lang="en-GB" sz="2400">
                <a:solidFill>
                  <a:srgbClr val="FF0000"/>
                </a:solidFill>
              </a:rPr>
              <a:t>xxx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2171882" y="2340924"/>
            <a:ext cx="1087800" cy="1961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162000" tIns="162000" rIns="16200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79%</a:t>
            </a:r>
            <a:endParaRPr sz="23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47" name="Google Shape;247;p26"/>
          <p:cNvSpPr txBox="1"/>
          <p:nvPr/>
        </p:nvSpPr>
        <p:spPr>
          <a:xfrm>
            <a:off x="1260858" y="4247500"/>
            <a:ext cx="1335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2012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2436617" y="4251606"/>
            <a:ext cx="1335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6"/>
          <p:cNvSpPr txBox="1">
            <a:spLocks noGrp="1"/>
          </p:cNvSpPr>
          <p:nvPr>
            <p:ph type="body" idx="4294967295"/>
          </p:nvPr>
        </p:nvSpPr>
        <p:spPr>
          <a:xfrm>
            <a:off x="4232700" y="1715475"/>
            <a:ext cx="4651800" cy="482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Multiple factors have changed since the last EPI evaluation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1" name="Google Shape;251;p26"/>
          <p:cNvCxnSpPr/>
          <p:nvPr/>
        </p:nvCxnSpPr>
        <p:spPr>
          <a:xfrm>
            <a:off x="4252825" y="2151892"/>
            <a:ext cx="45903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26"/>
          <p:cNvCxnSpPr/>
          <p:nvPr/>
        </p:nvCxnSpPr>
        <p:spPr>
          <a:xfrm rot="10800000" flipH="1">
            <a:off x="2109025" y="1856250"/>
            <a:ext cx="450000" cy="3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26"/>
          <p:cNvCxnSpPr/>
          <p:nvPr/>
        </p:nvCxnSpPr>
        <p:spPr>
          <a:xfrm>
            <a:off x="2675088" y="1998501"/>
            <a:ext cx="0" cy="316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54" name="Google Shape;254;p26"/>
          <p:cNvSpPr/>
          <p:nvPr/>
        </p:nvSpPr>
        <p:spPr>
          <a:xfrm>
            <a:off x="2448250" y="1606600"/>
            <a:ext cx="450000" cy="431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 txBox="1"/>
          <p:nvPr/>
        </p:nvSpPr>
        <p:spPr>
          <a:xfrm>
            <a:off x="2418916" y="1651706"/>
            <a:ext cx="6246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-17%</a:t>
            </a:r>
            <a:endParaRPr sz="11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body" idx="4294967295"/>
          </p:nvPr>
        </p:nvSpPr>
        <p:spPr>
          <a:xfrm>
            <a:off x="578425" y="1179825"/>
            <a:ext cx="3818400" cy="32430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Self-assess performance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of the national immunization program in the country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across 13 EPI components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using a comprehensive performance management tool to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identify successes and gaps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and set priorities for the program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7"/>
          <p:cNvSpPr txBox="1">
            <a:spLocks noGrp="1"/>
          </p:cNvSpPr>
          <p:nvPr>
            <p:ph type="ctrTitle"/>
          </p:nvPr>
        </p:nvSpPr>
        <p:spPr>
          <a:xfrm>
            <a:off x="559737" y="20652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The tool’s objective is to…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/>
          <p:nvPr/>
        </p:nvSpPr>
        <p:spPr>
          <a:xfrm flipH="1">
            <a:off x="3175225" y="-453625"/>
            <a:ext cx="49293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8"/>
          <p:cNvSpPr/>
          <p:nvPr/>
        </p:nvSpPr>
        <p:spPr>
          <a:xfrm flipH="1">
            <a:off x="3830625" y="-453625"/>
            <a:ext cx="55641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8"/>
          <p:cNvSpPr/>
          <p:nvPr/>
        </p:nvSpPr>
        <p:spPr>
          <a:xfrm flipH="1">
            <a:off x="4485250" y="-453625"/>
            <a:ext cx="6506400" cy="60507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 txBox="1">
            <a:spLocks noGrp="1"/>
          </p:cNvSpPr>
          <p:nvPr>
            <p:ph type="body" idx="4294967295"/>
          </p:nvPr>
        </p:nvSpPr>
        <p:spPr>
          <a:xfrm>
            <a:off x="790350" y="1256925"/>
            <a:ext cx="3854700" cy="2933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To self-assess the performance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of each component of EPI </a:t>
            </a: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(as shown in the diagram)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Develop a national action plan for the </a:t>
            </a: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improvement of EPI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and to: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Prioritize the recommendations that require immediate intervention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Define the timeline for activities and budget required.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Determine if further assessment or support is required to address gaps in a specific component.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0" name="Google Shape;270;p28"/>
          <p:cNvPicPr preferRelativeResize="0"/>
          <p:nvPr/>
        </p:nvPicPr>
        <p:blipFill rotWithShape="1">
          <a:blip r:embed="rId3">
            <a:alphaModFix/>
          </a:blip>
          <a:srcRect l="7433" t="6496" b="2387"/>
          <a:stretch/>
        </p:blipFill>
        <p:spPr>
          <a:xfrm>
            <a:off x="5319506" y="867875"/>
            <a:ext cx="3517813" cy="34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8"/>
          <p:cNvSpPr txBox="1">
            <a:spLocks noGrp="1"/>
          </p:cNvSpPr>
          <p:nvPr>
            <p:ph type="ctrTitle"/>
          </p:nvPr>
        </p:nvSpPr>
        <p:spPr>
          <a:xfrm>
            <a:off x="568636" y="265929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it aims to…</a:t>
            </a:r>
            <a:endParaRPr sz="2400"/>
          </a:p>
        </p:txBody>
      </p:sp>
      <p:sp>
        <p:nvSpPr>
          <p:cNvPr id="272" name="Google Shape;272;p28"/>
          <p:cNvSpPr/>
          <p:nvPr/>
        </p:nvSpPr>
        <p:spPr>
          <a:xfrm>
            <a:off x="533925" y="129697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533925" y="200057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ctrTitle"/>
          </p:nvPr>
        </p:nvSpPr>
        <p:spPr>
          <a:xfrm>
            <a:off x="586425" y="223300"/>
            <a:ext cx="7757100" cy="7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400"/>
              <a:t>Purpose of the tool at the sub-national and local level</a:t>
            </a:r>
            <a:endParaRPr sz="2400"/>
          </a:p>
        </p:txBody>
      </p:sp>
      <p:sp>
        <p:nvSpPr>
          <p:cNvPr id="279" name="Google Shape;279;p29"/>
          <p:cNvSpPr txBox="1">
            <a:spLocks noGrp="1"/>
          </p:cNvSpPr>
          <p:nvPr>
            <p:ph type="body" idx="4294967295"/>
          </p:nvPr>
        </p:nvSpPr>
        <p:spPr>
          <a:xfrm>
            <a:off x="1537650" y="1240425"/>
            <a:ext cx="6624300" cy="32412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This tool aims to self assess the performance of national EPI and identify achievements and gaps in the program and promote improvement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At the sub-national and local level, the tool serves as means to validate the claims made at the national level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It allows to review local implementation, helping to confirm and supplement the national-level findings 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The scores generated at the sub-national and local level do not contribute to the final assessment. They play a crucial role in informing and refining the national-level score by providing a more granular understanding of the program's performance 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1190255" y="1299633"/>
            <a:ext cx="295841" cy="2754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29"/>
          <p:cNvGrpSpPr/>
          <p:nvPr/>
        </p:nvGrpSpPr>
        <p:grpSpPr>
          <a:xfrm>
            <a:off x="1222868" y="2069976"/>
            <a:ext cx="230614" cy="302528"/>
            <a:chOff x="-3365275" y="3253275"/>
            <a:chExt cx="222150" cy="291425"/>
          </a:xfrm>
        </p:grpSpPr>
        <p:sp>
          <p:nvSpPr>
            <p:cNvPr id="282" name="Google Shape;282;p29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29"/>
          <p:cNvGrpSpPr/>
          <p:nvPr/>
        </p:nvGrpSpPr>
        <p:grpSpPr>
          <a:xfrm>
            <a:off x="1171435" y="2789600"/>
            <a:ext cx="333480" cy="330800"/>
            <a:chOff x="946175" y="3253275"/>
            <a:chExt cx="298550" cy="296150"/>
          </a:xfrm>
        </p:grpSpPr>
        <p:sp>
          <p:nvSpPr>
            <p:cNvPr id="285" name="Google Shape;285;p29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9"/>
          <p:cNvGrpSpPr/>
          <p:nvPr/>
        </p:nvGrpSpPr>
        <p:grpSpPr>
          <a:xfrm>
            <a:off x="1141190" y="3510107"/>
            <a:ext cx="333491" cy="275430"/>
            <a:chOff x="6218300" y="4416175"/>
            <a:chExt cx="516000" cy="448000"/>
          </a:xfrm>
        </p:grpSpPr>
        <p:sp>
          <p:nvSpPr>
            <p:cNvPr id="291" name="Google Shape;291;p29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ctrTitle"/>
          </p:nvPr>
        </p:nvSpPr>
        <p:spPr>
          <a:xfrm>
            <a:off x="572524" y="258905"/>
            <a:ext cx="7956333" cy="120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 has different four main parts to it </a:t>
            </a:r>
            <a:endParaRPr sz="2400"/>
          </a:p>
        </p:txBody>
      </p:sp>
      <p:pic>
        <p:nvPicPr>
          <p:cNvPr id="299" name="Google Shape;2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450" y="1479400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30"/>
          <p:cNvGrpSpPr/>
          <p:nvPr/>
        </p:nvGrpSpPr>
        <p:grpSpPr>
          <a:xfrm>
            <a:off x="1288681" y="858107"/>
            <a:ext cx="1236900" cy="491700"/>
            <a:chOff x="526681" y="1086707"/>
            <a:chExt cx="1236900" cy="491700"/>
          </a:xfrm>
        </p:grpSpPr>
        <p:sp>
          <p:nvSpPr>
            <p:cNvPr id="301" name="Google Shape;301;p30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0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Questions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30"/>
          <p:cNvGrpSpPr/>
          <p:nvPr/>
        </p:nvGrpSpPr>
        <p:grpSpPr>
          <a:xfrm>
            <a:off x="5597425" y="708350"/>
            <a:ext cx="2422125" cy="491700"/>
            <a:chOff x="6554025" y="963851"/>
            <a:chExt cx="2422125" cy="491700"/>
          </a:xfrm>
        </p:grpSpPr>
        <p:sp>
          <p:nvSpPr>
            <p:cNvPr id="304" name="Google Shape;304;p30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Five-point maturity scale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252650" y="2812151"/>
            <a:ext cx="1706100" cy="426599"/>
            <a:chOff x="-326325" y="2510706"/>
            <a:chExt cx="1706100" cy="491700"/>
          </a:xfrm>
        </p:grpSpPr>
        <p:sp>
          <p:nvSpPr>
            <p:cNvPr id="307" name="Google Shape;307;p30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 sections 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9" name="Google Shape;309;p30"/>
          <p:cNvSpPr/>
          <p:nvPr/>
        </p:nvSpPr>
        <p:spPr>
          <a:xfrm rot="-5400000">
            <a:off x="3675550" y="-14615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2612054" y="92665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National/sub national level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body" idx="4294967295"/>
          </p:nvPr>
        </p:nvSpPr>
        <p:spPr>
          <a:xfrm>
            <a:off x="1640700" y="1487550"/>
            <a:ext cx="6319800" cy="2168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b="1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en-GB" sz="2300" b="1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questions across all components: 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109 at the national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67 at the subnational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20 at the local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31"/>
          <p:cNvSpPr txBox="1">
            <a:spLocks noGrp="1"/>
          </p:cNvSpPr>
          <p:nvPr>
            <p:ph type="ctrTitle"/>
          </p:nvPr>
        </p:nvSpPr>
        <p:spPr>
          <a:xfrm>
            <a:off x="572525" y="258902"/>
            <a:ext cx="67005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a total of…</a:t>
            </a:r>
            <a:endParaRPr sz="2400"/>
          </a:p>
        </p:txBody>
      </p:sp>
      <p:sp>
        <p:nvSpPr>
          <p:cNvPr id="317" name="Google Shape;317;p31"/>
          <p:cNvSpPr/>
          <p:nvPr/>
        </p:nvSpPr>
        <p:spPr>
          <a:xfrm>
            <a:off x="1744150" y="223132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744150" y="2739179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1744150" y="323698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1048300" y="2434275"/>
            <a:ext cx="260280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756000" y="1422050"/>
            <a:ext cx="16629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1: INITIAL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1620450" y="3316500"/>
            <a:ext cx="1871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2: MANAGED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2988775" y="1327743"/>
            <a:ext cx="1784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3: DEFINED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4089025" y="3415225"/>
            <a:ext cx="2881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4: QUANTITATIVELY MANAGED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32"/>
          <p:cNvSpPr txBox="1"/>
          <p:nvPr/>
        </p:nvSpPr>
        <p:spPr>
          <a:xfrm>
            <a:off x="5976250" y="1404250"/>
            <a:ext cx="1871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5: OPTIMIZED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32"/>
          <p:cNvSpPr txBox="1"/>
          <p:nvPr/>
        </p:nvSpPr>
        <p:spPr>
          <a:xfrm>
            <a:off x="895900" y="1861908"/>
            <a:ext cx="1308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Insufficient or unavailable elements.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32"/>
          <p:cNvSpPr txBox="1"/>
          <p:nvPr/>
        </p:nvSpPr>
        <p:spPr>
          <a:xfrm>
            <a:off x="1600050" y="3588450"/>
            <a:ext cx="2002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present problems of completeness, updating, their use is not appropriate.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32"/>
          <p:cNvSpPr txBox="1"/>
          <p:nvPr/>
        </p:nvSpPr>
        <p:spPr>
          <a:xfrm>
            <a:off x="2805725" y="1595575"/>
            <a:ext cx="23583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are implemented with the functionality of a routine system. Biases or problems are not recognized.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32"/>
          <p:cNvSpPr txBox="1"/>
          <p:nvPr/>
        </p:nvSpPr>
        <p:spPr>
          <a:xfrm>
            <a:off x="4380175" y="3855725"/>
            <a:ext cx="2395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items are available, reliable, complete, up-to-date. And some biases/problems are known that can be improved.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32"/>
          <p:cNvSpPr txBox="1"/>
          <p:nvPr/>
        </p:nvSpPr>
        <p:spPr>
          <a:xfrm>
            <a:off x="5686325" y="1747975"/>
            <a:ext cx="2602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elements are available, reliable, complete, up-to-date and implemented in a standardized and efficient way.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898612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230904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560171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5892448" y="243427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25055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5957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9409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2341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67068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563626" y="25777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oppins Black"/>
                <a:ea typeface="Poppins Black"/>
                <a:cs typeface="Poppins Black"/>
                <a:sym typeface="Poppins Black"/>
              </a:rPr>
              <a:t>The five-point scale helps to assess maturity across each question</a:t>
            </a:r>
            <a:endParaRPr sz="24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8BE9A-FDAD-4BB0-94FC-E810FD8900E2}">
  <ds:schemaRefs>
    <ds:schemaRef ds:uri="http://www.w3.org/XML/1998/namespace"/>
    <ds:schemaRef ds:uri="http://schemas.microsoft.com/office/2006/metadata/properties"/>
    <ds:schemaRef ds:uri="http://purl.org/dc/terms/"/>
    <ds:schemaRef ds:uri="824a6a19-c959-42ab-aba9-d8066f14d880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e13aadc-de86-43ee-b386-40c01ba74c80"/>
    <ds:schemaRef ds:uri="13824d70-7bf2-44bc-87a6-298660e5dadd"/>
  </ds:schemaRefs>
</ds:datastoreItem>
</file>

<file path=customXml/itemProps2.xml><?xml version="1.0" encoding="utf-8"?>
<ds:datastoreItem xmlns:ds="http://schemas.openxmlformats.org/officeDocument/2006/customXml" ds:itemID="{18E6FE91-0397-4DF4-9377-358C56B177A9}">
  <ds:schemaRefs>
    <ds:schemaRef ds:uri="13824d70-7bf2-44bc-87a6-298660e5dadd"/>
    <ds:schemaRef ds:uri="5e13aadc-de86-43ee-b386-40c01ba74c80"/>
    <ds:schemaRef ds:uri="824a6a19-c959-42ab-aba9-d8066f14d8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342219-373F-4F24-A264-87C6F60B7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Microsoft Macintosh PowerPoint</Application>
  <PresentationFormat>On-screen Show (16:9)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Source Serif Pro</vt:lpstr>
      <vt:lpstr>Arial</vt:lpstr>
      <vt:lpstr>Poppins Black</vt:lpstr>
      <vt:lpstr>Poppins</vt:lpstr>
      <vt:lpstr>Calibri</vt:lpstr>
      <vt:lpstr>Office Theme</vt:lpstr>
      <vt:lpstr>PAHO's performance monitoring tool for national EPI teams</vt:lpstr>
      <vt:lpstr>Agenda</vt:lpstr>
      <vt:lpstr>Current status of Immunization in Country xxx</vt:lpstr>
      <vt:lpstr>The tool’s objective is to…</vt:lpstr>
      <vt:lpstr>And it aims to…</vt:lpstr>
      <vt:lpstr>Purpose of the tool at the sub-national and local level</vt:lpstr>
      <vt:lpstr>The tool has different four main parts to it </vt:lpstr>
      <vt:lpstr>And a total of…</vt:lpstr>
      <vt:lpstr>The five-point scale helps to assess maturity across each question</vt:lpstr>
      <vt:lpstr>There are four key points to consider when conducting the self-assessment</vt:lpstr>
      <vt:lpstr>The self-assessment will be implemented in three phases Phase 1: Preparation</vt:lpstr>
      <vt:lpstr>The self-assessment will be implemented in three phases Phase 2a: Implementation at sub-national and local level</vt:lpstr>
      <vt:lpstr>The self-assessment will be implemented in three phases Phase 2b: Implementation at national level</vt:lpstr>
      <vt:lpstr>The self-assessment will be implemented in three phases Phase 3: Follow up</vt:lpstr>
      <vt:lpstr>This self assessment will yield five main outputs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1</cp:revision>
  <dcterms:modified xsi:type="dcterms:W3CDTF">2024-02-20T23:06:48Z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MediaServiceImageTags">
    <vt:lpwstr/>
  </property>
  <property fmtid="{D5CDD505-2E9C-101B-9397-08002B2CF9AE}" pid="4" name="PAHO Keyword">
    <vt:lpwstr/>
  </property>
</Properties>
</file>