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20"/>
  </p:notesMasterIdLst>
  <p:sldIdLst>
    <p:sldId id="256" r:id="rId5"/>
    <p:sldId id="297" r:id="rId6"/>
    <p:sldId id="298" r:id="rId7"/>
    <p:sldId id="299" r:id="rId8"/>
    <p:sldId id="300" r:id="rId9"/>
    <p:sldId id="301" r:id="rId10"/>
    <p:sldId id="262" r:id="rId11"/>
    <p:sldId id="302" r:id="rId12"/>
    <p:sldId id="264" r:id="rId13"/>
    <p:sldId id="304" r:id="rId14"/>
    <p:sldId id="305" r:id="rId15"/>
    <p:sldId id="306" r:id="rId16"/>
    <p:sldId id="307" r:id="rId17"/>
    <p:sldId id="308" r:id="rId18"/>
    <p:sldId id="309" r:id="rId19"/>
  </p:sldIdLst>
  <p:sldSz cx="9144000" cy="5143500" type="screen16x9"/>
  <p:notesSz cx="6858000" cy="9144000"/>
  <p:embeddedFontLst>
    <p:embeddedFont>
      <p:font typeface="Poppins" pitchFamily="2" charset="77"/>
      <p:regular r:id="rId21"/>
      <p:bold r:id="rId22"/>
      <p:italic r:id="rId23"/>
      <p:boldItalic r:id="rId24"/>
    </p:embeddedFont>
    <p:embeddedFont>
      <p:font typeface="Poppins Black" pitchFamily="2" charset="77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44">
          <p15:clr>
            <a:srgbClr val="747775"/>
          </p15:clr>
        </p15:guide>
        <p15:guide id="2" pos="90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A22BB1-E032-A5F6-AD87-A057531A0A49}" v="282" dt="2023-12-19T19:15:27.116"/>
    <p1510:client id="{14892430-7AE7-3D89-4EE3-449CE1EA952F}" v="45" dt="2024-01-09T18:58:41.484"/>
    <p1510:client id="{5194D64A-9709-58C0-A798-E0D676FCAF66}" v="2" dt="2023-12-14T17:45:02.098"/>
    <p1510:client id="{930526B0-9ABA-2706-CEE0-78DD50BADA7E}" v="2" dt="2023-12-14T13:29:27.468"/>
    <p1510:client id="{B65F42A0-B14E-D6D5-2A76-E72D0DB76EB5}" v="141" dt="2024-01-02T20:00:19.6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544"/>
        <p:guide pos="9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tile Tardetti,  Francieli (BRA)" userId="S::sutilefra@paho.org::2a8c0e08-7d59-4440-aade-90b0b781d928" providerId="AD" clId="Web-{14892430-7AE7-3D89-4EE3-449CE1EA952F}"/>
    <pc:docChg chg="modSld">
      <pc:chgData name="Sutile Tardetti,  Francieli (BRA)" userId="S::sutilefra@paho.org::2a8c0e08-7d59-4440-aade-90b0b781d928" providerId="AD" clId="Web-{14892430-7AE7-3D89-4EE3-449CE1EA952F}" dt="2024-01-09T18:58:41.484" v="39" actId="1076"/>
      <pc:docMkLst>
        <pc:docMk/>
      </pc:docMkLst>
      <pc:sldChg chg="modSp">
        <pc:chgData name="Sutile Tardetti,  Francieli (BRA)" userId="S::sutilefra@paho.org::2a8c0e08-7d59-4440-aade-90b0b781d928" providerId="AD" clId="Web-{14892430-7AE7-3D89-4EE3-449CE1EA952F}" dt="2024-01-09T18:55:40.916" v="26" actId="20577"/>
        <pc:sldMkLst>
          <pc:docMk/>
          <pc:sldMk cId="970940122" sldId="297"/>
        </pc:sldMkLst>
        <pc:spChg chg="mod">
          <ac:chgData name="Sutile Tardetti,  Francieli (BRA)" userId="S::sutilefra@paho.org::2a8c0e08-7d59-4440-aade-90b0b781d928" providerId="AD" clId="Web-{14892430-7AE7-3D89-4EE3-449CE1EA952F}" dt="2024-01-09T18:54:49.837" v="9" actId="20577"/>
          <ac:spMkLst>
            <pc:docMk/>
            <pc:sldMk cId="970940122" sldId="297"/>
            <ac:spMk id="3" creationId="{31AB0B0E-A1AA-2EDA-7048-BC8BB54C66DB}"/>
          </ac:spMkLst>
        </pc:spChg>
        <pc:spChg chg="mod">
          <ac:chgData name="Sutile Tardetti,  Francieli (BRA)" userId="S::sutilefra@paho.org::2a8c0e08-7d59-4440-aade-90b0b781d928" providerId="AD" clId="Web-{14892430-7AE7-3D89-4EE3-449CE1EA952F}" dt="2024-01-09T18:55:40.916" v="26" actId="20577"/>
          <ac:spMkLst>
            <pc:docMk/>
            <pc:sldMk cId="970940122" sldId="297"/>
            <ac:spMk id="4" creationId="{3FFBEA7F-9814-0E2B-FD64-B34FD462DA57}"/>
          </ac:spMkLst>
        </pc:spChg>
      </pc:sldChg>
      <pc:sldChg chg="modSp">
        <pc:chgData name="Sutile Tardetti,  Francieli (BRA)" userId="S::sutilefra@paho.org::2a8c0e08-7d59-4440-aade-90b0b781d928" providerId="AD" clId="Web-{14892430-7AE7-3D89-4EE3-449CE1EA952F}" dt="2024-01-09T18:58:41.484" v="39" actId="1076"/>
        <pc:sldMkLst>
          <pc:docMk/>
          <pc:sldMk cId="2016653765" sldId="298"/>
        </pc:sldMkLst>
        <pc:spChg chg="mod">
          <ac:chgData name="Sutile Tardetti,  Francieli (BRA)" userId="S::sutilefra@paho.org::2a8c0e08-7d59-4440-aade-90b0b781d928" providerId="AD" clId="Web-{14892430-7AE7-3D89-4EE3-449CE1EA952F}" dt="2024-01-09T18:56:10.698" v="31" actId="20577"/>
          <ac:spMkLst>
            <pc:docMk/>
            <pc:sldMk cId="2016653765" sldId="298"/>
            <ac:spMk id="2" creationId="{D28F8373-1005-9615-E147-74E2185B0CD4}"/>
          </ac:spMkLst>
        </pc:spChg>
        <pc:spChg chg="mod">
          <ac:chgData name="Sutile Tardetti,  Francieli (BRA)" userId="S::sutilefra@paho.org::2a8c0e08-7d59-4440-aade-90b0b781d928" providerId="AD" clId="Web-{14892430-7AE7-3D89-4EE3-449CE1EA952F}" dt="2024-01-09T18:56:03.933" v="29" actId="1076"/>
          <ac:spMkLst>
            <pc:docMk/>
            <pc:sldMk cId="2016653765" sldId="298"/>
            <ac:spMk id="3" creationId="{9361F819-3DBE-3291-0F20-39332505FDAD}"/>
          </ac:spMkLst>
        </pc:spChg>
        <pc:spChg chg="mod">
          <ac:chgData name="Sutile Tardetti,  Francieli (BRA)" userId="S::sutilefra@paho.org::2a8c0e08-7d59-4440-aade-90b0b781d928" providerId="AD" clId="Web-{14892430-7AE7-3D89-4EE3-449CE1EA952F}" dt="2024-01-09T18:58:41.484" v="39" actId="1076"/>
          <ac:spMkLst>
            <pc:docMk/>
            <pc:sldMk cId="2016653765" sldId="298"/>
            <ac:spMk id="7" creationId="{FD579633-FD88-B349-FE42-10BF59BAF39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7db20ce4d_0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97db20ce4d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a04eae5a1a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a04eae5a1a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a04eae5a1a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a04eae5a1a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33552" y="1008589"/>
            <a:ext cx="5289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3553" y="2868345"/>
            <a:ext cx="4560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4071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4871196" y="1369219"/>
            <a:ext cx="3993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range">
  <p:cSld name="Title Oran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">
  <p:cSld name="Titl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ink">
  <p:cSld name="Titl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8649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8236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189" lvl="0" indent="-36194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378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566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754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5943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132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704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859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71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>
            <a:spLocks noGrp="1"/>
          </p:cNvSpPr>
          <p:nvPr>
            <p:ph type="ctrTitle"/>
          </p:nvPr>
        </p:nvSpPr>
        <p:spPr>
          <a:xfrm>
            <a:off x="241384" y="385777"/>
            <a:ext cx="5014800" cy="381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3200" dirty="0" err="1"/>
              <a:t>Ferramenta </a:t>
            </a:r>
            <a:r>
              <a:rPr lang="pt" sz="3200" dirty="0"/>
              <a:t>de monitoramento do programa </a:t>
            </a:r>
            <a:r>
              <a:rPr lang="pt" sz="3200" dirty="0" err="1"/>
              <a:t>_ _</a:t>
            </a:r>
            <a:r>
              <a:rPr lang="pt" sz="3200" dirty="0"/>
              <a:t> Imunização Nacional </a:t>
            </a:r>
            <a:endParaRPr sz="3200" dirty="0"/>
          </a:p>
        </p:txBody>
      </p:sp>
      <p:sp>
        <p:nvSpPr>
          <p:cNvPr id="224" name="Google Shape;224;p24"/>
          <p:cNvSpPr txBox="1"/>
          <p:nvPr/>
        </p:nvSpPr>
        <p:spPr>
          <a:xfrm>
            <a:off x="0" y="8562"/>
            <a:ext cx="1080000" cy="386700"/>
          </a:xfrm>
          <a:prstGeom prst="rect">
            <a:avLst/>
          </a:prstGeom>
          <a:solidFill>
            <a:srgbClr val="FF2F9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200" b="1">
                <a:solidFill>
                  <a:schemeClr val="bg1"/>
                </a:solidFill>
                <a:latin typeface="Poppins" pitchFamily="2" charset="77"/>
                <a:ea typeface="Source Serif Pro"/>
                <a:cs typeface="Poppins" pitchFamily="2" charset="77"/>
                <a:sym typeface="Source Serif Pro"/>
              </a:rPr>
              <a:t>Modelo</a:t>
            </a:r>
            <a:endParaRPr sz="1200" b="1">
              <a:solidFill>
                <a:schemeClr val="bg1"/>
              </a:solidFill>
              <a:latin typeface="Poppins" pitchFamily="2" charset="77"/>
              <a:ea typeface="Source Serif Pro"/>
              <a:cs typeface="Poppins" pitchFamily="2" charset="77"/>
              <a:sym typeface="Source Serif Pro"/>
            </a:endParaRPr>
          </a:p>
        </p:txBody>
      </p:sp>
      <p:sp>
        <p:nvSpPr>
          <p:cNvPr id="225" name="Google Shape;225;p24"/>
          <p:cNvSpPr txBox="1">
            <a:spLocks noGrp="1"/>
          </p:cNvSpPr>
          <p:nvPr>
            <p:ph type="body" idx="4294967295"/>
          </p:nvPr>
        </p:nvSpPr>
        <p:spPr>
          <a:xfrm>
            <a:off x="241384" y="3474039"/>
            <a:ext cx="5001004" cy="5541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" sz="1500" b="1" i="1" dirty="0">
                <a:latin typeface="Poppins"/>
                <a:ea typeface="Poppins"/>
                <a:cs typeface="Poppins"/>
                <a:sym typeface="Poppins"/>
              </a:rPr>
              <a:t>Anexo 1. </a:t>
            </a:r>
            <a:r>
              <a:rPr lang="pt" sz="1500" b="1" i="1" dirty="0" err="1">
                <a:latin typeface="Poppins"/>
                <a:ea typeface="Poppins"/>
                <a:cs typeface="Poppins"/>
                <a:sym typeface="Poppins"/>
              </a:rPr>
              <a:t>Apresentação </a:t>
            </a:r>
            <a:r>
              <a:rPr lang="pt" sz="1500" b="1" i="1" dirty="0">
                <a:latin typeface="Poppins"/>
                <a:ea typeface="Poppins"/>
                <a:cs typeface="Poppins"/>
                <a:sym typeface="Poppins"/>
              </a:rPr>
              <a:t>para </a:t>
            </a:r>
            <a:r>
              <a:rPr lang="pt" sz="1500" b="1" i="1" dirty="0" err="1"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pt" sz="1500" b="1" i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500" b="1" i="1" dirty="0" err="1">
                <a:latin typeface="Poppins"/>
                <a:ea typeface="Poppins"/>
                <a:cs typeface="Poppins"/>
                <a:sym typeface="Poppins"/>
              </a:rPr>
              <a:t>Equipamento</a:t>
            </a:r>
            <a:r>
              <a:rPr lang="pt" sz="1500" b="1" i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500" b="1" i="1" dirty="0" err="1">
                <a:latin typeface="Poppins"/>
                <a:ea typeface="Poppins"/>
                <a:cs typeface="Poppins"/>
                <a:sym typeface="Poppins"/>
              </a:rPr>
              <a:t>Coordenador </a:t>
            </a:r>
            <a:r>
              <a:rPr lang="pt" sz="1500" b="1" i="1" dirty="0">
                <a:latin typeface="Poppins"/>
                <a:ea typeface="Poppins"/>
                <a:cs typeface="Poppins"/>
                <a:sym typeface="Poppins"/>
              </a:rPr>
              <a:t>Nacional</a:t>
            </a:r>
            <a:endParaRPr sz="1500" b="1" i="1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EDC6F6-73A2-3E70-1CC3-3F0D677CE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84" y="4573858"/>
            <a:ext cx="4027930" cy="3677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0D51C35-B8E4-6BC8-EE53-8E37A097D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387670"/>
              </p:ext>
            </p:extLst>
          </p:nvPr>
        </p:nvGraphicFramePr>
        <p:xfrm>
          <a:off x="871537" y="1414462"/>
          <a:ext cx="7875451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155">
                  <a:extLst>
                    <a:ext uri="{9D8B030D-6E8A-4147-A177-3AD203B41FA5}">
                      <a16:colId xmlns:a16="http://schemas.microsoft.com/office/drawing/2014/main" val="2742546888"/>
                    </a:ext>
                  </a:extLst>
                </a:gridCol>
                <a:gridCol w="242941">
                  <a:extLst>
                    <a:ext uri="{9D8B030D-6E8A-4147-A177-3AD203B41FA5}">
                      <a16:colId xmlns:a16="http://schemas.microsoft.com/office/drawing/2014/main" val="756737641"/>
                    </a:ext>
                  </a:extLst>
                </a:gridCol>
                <a:gridCol w="6982355">
                  <a:extLst>
                    <a:ext uri="{9D8B030D-6E8A-4147-A177-3AD203B41FA5}">
                      <a16:colId xmlns:a16="http://schemas.microsoft.com/office/drawing/2014/main" val="2458714827"/>
                    </a:ext>
                  </a:extLst>
                </a:gridCol>
              </a:tblGrid>
              <a:tr h="506272">
                <a:tc>
                  <a:txBody>
                    <a:bodyPr/>
                    <a:lstStyle/>
                    <a:p>
                      <a:pPr algn="l"/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MX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 </a:t>
                      </a:r>
                      <a:r>
                        <a:rPr lang="pt" sz="1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ferramenta 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é </a:t>
                      </a:r>
                      <a:r>
                        <a:rPr lang="pt" sz="1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autoadministrada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" sz="1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por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" sz="1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ele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" sz="1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País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endParaRPr lang="en-GB" sz="1400" b="0" i="0" u="none" strike="noStrike" baseline="0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318651"/>
                  </a:ext>
                </a:extLst>
              </a:tr>
              <a:tr h="714329">
                <a:tc>
                  <a:txBody>
                    <a:bodyPr/>
                    <a:lstStyle/>
                    <a:p>
                      <a:pPr algn="l"/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MX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4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Os consultores 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CIM/OPS </a:t>
                      </a:r>
                      <a:r>
                        <a:rPr lang="pt" sz="14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fornecem 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apenas </a:t>
                      </a:r>
                      <a:r>
                        <a:rPr lang="pt" sz="14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suporte 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e </a:t>
                      </a:r>
                      <a:r>
                        <a:rPr lang="pt" sz="14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esclarecimentos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técnicas 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. Eles não </a:t>
                      </a:r>
                      <a:r>
                        <a:rPr lang="pt" sz="14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fornecem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recomendações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  <a:sym typeface="Poppins"/>
                        </a:rPr>
                        <a:t>para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selecione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pontuação 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final</a:t>
                      </a:r>
                    </a:p>
                    <a:p>
                      <a:pPr algn="l"/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  <a:sym typeface="Poppi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4764141"/>
                  </a:ext>
                </a:extLst>
              </a:tr>
              <a:tr h="922386">
                <a:tc>
                  <a:txBody>
                    <a:bodyPr/>
                    <a:lstStyle/>
                    <a:p>
                      <a:pPr algn="l"/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MX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 </a:t>
                      </a:r>
                      <a:r>
                        <a:rPr lang="pt" sz="14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ferramenta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Está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projetado 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para 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  <a:sym typeface="Poppins"/>
                        </a:rPr>
                        <a:t>o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Autoavaliação do 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MYP 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  <a:sym typeface="Poppins"/>
                        </a:rPr>
                        <a:t>e 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promoção de </a:t>
                      </a:r>
                      <a:r>
                        <a:rPr lang="pt" sz="14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melhorias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em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ele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programa 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. Não </a:t>
                      </a:r>
                      <a:r>
                        <a:rPr lang="pt" sz="14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se 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destina a </a:t>
                      </a:r>
                      <a:r>
                        <a:rPr lang="pt" sz="14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avaliar 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ou </a:t>
                      </a:r>
                      <a:r>
                        <a:rPr lang="pt" sz="14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emitir _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ensaios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sobre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ele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desempenho 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do país </a:t>
                      </a:r>
                      <a:r>
                        <a:rPr lang="pt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  <a:sym typeface="Poppins"/>
                        </a:rPr>
                        <a:t>. 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defTabSz="914400">
                        <a:tabLst/>
                        <a:defRPr/>
                      </a:pPr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  <a:sym typeface="Poppi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4637164"/>
                  </a:ext>
                </a:extLst>
              </a:tr>
              <a:tr h="714329">
                <a:tc>
                  <a:txBody>
                    <a:bodyPr/>
                    <a:lstStyle/>
                    <a:p>
                      <a:pPr algn="l"/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MX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 </a:t>
                      </a:r>
                      <a:r>
                        <a:rPr lang="pt" sz="1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nota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na escala 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 maturidade </a:t>
                      </a:r>
                      <a:r>
                        <a:rPr lang="pt" sz="1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_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  <a:sym typeface="Poppins"/>
                        </a:rPr>
                        <a:t>não 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é </a:t>
                      </a:r>
                      <a:r>
                        <a:rPr lang="pt" sz="1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Foco principal 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; </a:t>
                      </a:r>
                      <a:r>
                        <a:rPr lang="pt" sz="1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Identifique 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as </a:t>
                      </a:r>
                      <a:r>
                        <a:rPr lang="pt" sz="1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causas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s-ES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subjacente 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ao </a:t>
                      </a:r>
                      <a:r>
                        <a:rPr lang="pt" sz="1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_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coleiras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  <a:sym typeface="Poppins"/>
                        </a:rPr>
                        <a:t>de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garrafa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  <a:sym typeface="Poppins"/>
                        </a:rPr>
                        <a:t>e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conquistas 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é o que </a:t>
                      </a:r>
                      <a:r>
                        <a:rPr lang="pt" sz="1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vai ajudar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  <a:sym typeface="Poppins"/>
                        </a:rPr>
                        <a:t>para 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 </a:t>
                      </a:r>
                      <a:r>
                        <a:rPr lang="pt" sz="1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melhoria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  <a:sym typeface="Poppins"/>
                        </a:rPr>
                        <a:t>do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" sz="1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país </a:t>
                      </a: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  <a:sym typeface="Poppins"/>
                        </a:rPr>
                        <a:t>.</a:t>
                      </a:r>
                    </a:p>
                    <a:p>
                      <a:pPr algn="l"/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76437"/>
                  </a:ext>
                </a:extLst>
              </a:tr>
            </a:tbl>
          </a:graphicData>
        </a:graphic>
      </p:graphicFrame>
      <p:sp>
        <p:nvSpPr>
          <p:cNvPr id="3" name="Google Shape;350;p33">
            <a:extLst>
              <a:ext uri="{FF2B5EF4-FFF2-40B4-BE49-F238E27FC236}">
                <a16:creationId xmlns:a16="http://schemas.microsoft.com/office/drawing/2014/main" id="{DC9D4B99-50AB-26E2-695E-1C356B6E344F}"/>
              </a:ext>
            </a:extLst>
          </p:cNvPr>
          <p:cNvSpPr txBox="1">
            <a:spLocks/>
          </p:cNvSpPr>
          <p:nvPr/>
        </p:nvSpPr>
        <p:spPr>
          <a:xfrm>
            <a:off x="720911" y="314671"/>
            <a:ext cx="7872300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500"/>
            </a:pPr>
            <a:r>
              <a:rPr lang="pt" sz="2400" b="0" dirty="0">
                <a:latin typeface="Poppins Black"/>
                <a:cs typeface="Poppins Black"/>
                <a:sym typeface="Poppins Black"/>
              </a:rPr>
              <a:t>Existem quatro pontos-chave a </a:t>
            </a:r>
            <a:r>
              <a:rPr lang="pt" sz="2400" b="0" dirty="0" err="1">
                <a:latin typeface="Poppins Black"/>
                <a:cs typeface="Poppins Black"/>
                <a:sym typeface="Poppins Black"/>
              </a:rPr>
              <a:t>serem considerados </a:t>
            </a:r>
            <a:r>
              <a:rPr lang="pt" sz="2400" b="0" dirty="0">
                <a:latin typeface="Poppins Black"/>
                <a:cs typeface="Poppins Black"/>
                <a:sym typeface="Poppins Black"/>
              </a:rPr>
              <a:t>ao </a:t>
            </a:r>
            <a:r>
              <a:rPr lang="pt" sz="2400" b="0" dirty="0" err="1">
                <a:latin typeface="Poppins Black"/>
                <a:cs typeface="Poppins Black"/>
                <a:sym typeface="Poppins Black"/>
              </a:rPr>
              <a:t>realizar </a:t>
            </a:r>
            <a:r>
              <a:rPr lang="pt" sz="2400" b="0" dirty="0">
                <a:latin typeface="Poppins Black"/>
                <a:cs typeface="Poppins Black"/>
                <a:sym typeface="Poppins Black"/>
              </a:rPr>
              <a:t>a </a:t>
            </a:r>
            <a:r>
              <a:rPr lang="pt" sz="2400" b="0" dirty="0" err="1">
                <a:latin typeface="Poppins Black"/>
                <a:cs typeface="Poppins Black"/>
                <a:sym typeface="Poppins Black"/>
              </a:rPr>
              <a:t>autoavaliação</a:t>
            </a:r>
            <a:endParaRPr lang="en-GB" sz="2400" b="0" dirty="0">
              <a:latin typeface="Poppins Black"/>
              <a:cs typeface="Poppins Black"/>
              <a:sym typeface="Poppins Black"/>
            </a:endParaRPr>
          </a:p>
        </p:txBody>
      </p:sp>
      <p:grpSp>
        <p:nvGrpSpPr>
          <p:cNvPr id="4" name="Google Shape;351;p33">
            <a:extLst>
              <a:ext uri="{FF2B5EF4-FFF2-40B4-BE49-F238E27FC236}">
                <a16:creationId xmlns:a16="http://schemas.microsoft.com/office/drawing/2014/main" id="{2C32CA47-D8E5-33FD-7A84-61583D9F7DB2}"/>
              </a:ext>
            </a:extLst>
          </p:cNvPr>
          <p:cNvGrpSpPr/>
          <p:nvPr/>
        </p:nvGrpSpPr>
        <p:grpSpPr>
          <a:xfrm>
            <a:off x="1239829" y="1416634"/>
            <a:ext cx="284086" cy="281014"/>
            <a:chOff x="946175" y="3619500"/>
            <a:chExt cx="296975" cy="293825"/>
          </a:xfrm>
        </p:grpSpPr>
        <p:sp>
          <p:nvSpPr>
            <p:cNvPr id="5" name="Google Shape;352;p33">
              <a:extLst>
                <a:ext uri="{FF2B5EF4-FFF2-40B4-BE49-F238E27FC236}">
                  <a16:creationId xmlns:a16="http://schemas.microsoft.com/office/drawing/2014/main" id="{A87AB8D0-8977-6371-BDDE-262EB30D80AF}"/>
                </a:ext>
              </a:extLst>
            </p:cNvPr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53;p33">
              <a:extLst>
                <a:ext uri="{FF2B5EF4-FFF2-40B4-BE49-F238E27FC236}">
                  <a16:creationId xmlns:a16="http://schemas.microsoft.com/office/drawing/2014/main" id="{83BFCF18-EEFB-AE71-0D22-930068444D2E}"/>
                </a:ext>
              </a:extLst>
            </p:cNvPr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4;p33">
              <a:extLst>
                <a:ext uri="{FF2B5EF4-FFF2-40B4-BE49-F238E27FC236}">
                  <a16:creationId xmlns:a16="http://schemas.microsoft.com/office/drawing/2014/main" id="{94D81B43-9CD2-659D-15B1-CEF591081AB1}"/>
                </a:ext>
              </a:extLst>
            </p:cNvPr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55;p33">
              <a:extLst>
                <a:ext uri="{FF2B5EF4-FFF2-40B4-BE49-F238E27FC236}">
                  <a16:creationId xmlns:a16="http://schemas.microsoft.com/office/drawing/2014/main" id="{CEA22181-F1BA-5A4F-31EA-E181AE33838B}"/>
                </a:ext>
              </a:extLst>
            </p:cNvPr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56;p33">
              <a:extLst>
                <a:ext uri="{FF2B5EF4-FFF2-40B4-BE49-F238E27FC236}">
                  <a16:creationId xmlns:a16="http://schemas.microsoft.com/office/drawing/2014/main" id="{7B2DF867-0CD9-A8C8-1C37-138D519CE006}"/>
                </a:ext>
              </a:extLst>
            </p:cNvPr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7;p33">
              <a:extLst>
                <a:ext uri="{FF2B5EF4-FFF2-40B4-BE49-F238E27FC236}">
                  <a16:creationId xmlns:a16="http://schemas.microsoft.com/office/drawing/2014/main" id="{4AFA6BFC-310C-FF16-318D-8529C1F97158}"/>
                </a:ext>
              </a:extLst>
            </p:cNvPr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358;p33">
            <a:extLst>
              <a:ext uri="{FF2B5EF4-FFF2-40B4-BE49-F238E27FC236}">
                <a16:creationId xmlns:a16="http://schemas.microsoft.com/office/drawing/2014/main" id="{3E4018A8-991F-9018-A022-82DDE9BF73D6}"/>
              </a:ext>
            </a:extLst>
          </p:cNvPr>
          <p:cNvGrpSpPr/>
          <p:nvPr/>
        </p:nvGrpSpPr>
        <p:grpSpPr>
          <a:xfrm>
            <a:off x="1253582" y="2179962"/>
            <a:ext cx="243599" cy="242286"/>
            <a:chOff x="-35482200" y="3561225"/>
            <a:chExt cx="292225" cy="290650"/>
          </a:xfrm>
        </p:grpSpPr>
        <p:sp>
          <p:nvSpPr>
            <p:cNvPr id="12" name="Google Shape;359;p33">
              <a:extLst>
                <a:ext uri="{FF2B5EF4-FFF2-40B4-BE49-F238E27FC236}">
                  <a16:creationId xmlns:a16="http://schemas.microsoft.com/office/drawing/2014/main" id="{FA213D53-5838-214C-2809-A36E3454A7AA}"/>
                </a:ext>
              </a:extLst>
            </p:cNvPr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0;p33">
              <a:extLst>
                <a:ext uri="{FF2B5EF4-FFF2-40B4-BE49-F238E27FC236}">
                  <a16:creationId xmlns:a16="http://schemas.microsoft.com/office/drawing/2014/main" id="{4BBA10FD-9334-9CE9-56B5-57190ED0F76E}"/>
                </a:ext>
              </a:extLst>
            </p:cNvPr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1;p33">
              <a:extLst>
                <a:ext uri="{FF2B5EF4-FFF2-40B4-BE49-F238E27FC236}">
                  <a16:creationId xmlns:a16="http://schemas.microsoft.com/office/drawing/2014/main" id="{C28EAE4C-BFAE-A3DC-C5D2-ADAF2912EDEE}"/>
                </a:ext>
              </a:extLst>
            </p:cNvPr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362;p33">
            <a:extLst>
              <a:ext uri="{FF2B5EF4-FFF2-40B4-BE49-F238E27FC236}">
                <a16:creationId xmlns:a16="http://schemas.microsoft.com/office/drawing/2014/main" id="{6883A1D3-604D-AC34-DEC9-EB34F312A8EF}"/>
              </a:ext>
            </a:extLst>
          </p:cNvPr>
          <p:cNvGrpSpPr/>
          <p:nvPr/>
        </p:nvGrpSpPr>
        <p:grpSpPr>
          <a:xfrm>
            <a:off x="1231632" y="2952843"/>
            <a:ext cx="272603" cy="236678"/>
            <a:chOff x="6218300" y="4416175"/>
            <a:chExt cx="516000" cy="448000"/>
          </a:xfrm>
        </p:grpSpPr>
        <p:sp>
          <p:nvSpPr>
            <p:cNvPr id="16" name="Google Shape;363;p33">
              <a:extLst>
                <a:ext uri="{FF2B5EF4-FFF2-40B4-BE49-F238E27FC236}">
                  <a16:creationId xmlns:a16="http://schemas.microsoft.com/office/drawing/2014/main" id="{98E2A343-DFE2-E59F-D091-D54A6D0BC18F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" name="Google Shape;364;p33">
              <a:extLst>
                <a:ext uri="{FF2B5EF4-FFF2-40B4-BE49-F238E27FC236}">
                  <a16:creationId xmlns:a16="http://schemas.microsoft.com/office/drawing/2014/main" id="{54909662-C619-BA16-CFF2-28454A6A35CC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365;p33">
              <a:extLst>
                <a:ext uri="{FF2B5EF4-FFF2-40B4-BE49-F238E27FC236}">
                  <a16:creationId xmlns:a16="http://schemas.microsoft.com/office/drawing/2014/main" id="{B56D852F-DB8A-7CEA-06AA-1F4FF7437CDA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9" name="Google Shape;366;p33">
            <a:extLst>
              <a:ext uri="{FF2B5EF4-FFF2-40B4-BE49-F238E27FC236}">
                <a16:creationId xmlns:a16="http://schemas.microsoft.com/office/drawing/2014/main" id="{888E1C0D-00F3-B0EB-9483-865239A9D0E4}"/>
              </a:ext>
            </a:extLst>
          </p:cNvPr>
          <p:cNvGrpSpPr/>
          <p:nvPr/>
        </p:nvGrpSpPr>
        <p:grpSpPr>
          <a:xfrm>
            <a:off x="1226553" y="3692761"/>
            <a:ext cx="257044" cy="253544"/>
            <a:chOff x="2084100" y="4400250"/>
            <a:chExt cx="486550" cy="479925"/>
          </a:xfrm>
        </p:grpSpPr>
        <p:sp>
          <p:nvSpPr>
            <p:cNvPr id="20" name="Google Shape;367;p33">
              <a:extLst>
                <a:ext uri="{FF2B5EF4-FFF2-40B4-BE49-F238E27FC236}">
                  <a16:creationId xmlns:a16="http://schemas.microsoft.com/office/drawing/2014/main" id="{9E5755FF-2531-E042-8C3F-9540EFACDB8E}"/>
                </a:ext>
              </a:extLst>
            </p:cNvPr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" name="Google Shape;368;p33">
              <a:extLst>
                <a:ext uri="{FF2B5EF4-FFF2-40B4-BE49-F238E27FC236}">
                  <a16:creationId xmlns:a16="http://schemas.microsoft.com/office/drawing/2014/main" id="{04D8B8E4-ACAB-E070-BB11-93A745BD3DE2}"/>
                </a:ext>
              </a:extLst>
            </p:cNvPr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369;p33">
              <a:extLst>
                <a:ext uri="{FF2B5EF4-FFF2-40B4-BE49-F238E27FC236}">
                  <a16:creationId xmlns:a16="http://schemas.microsoft.com/office/drawing/2014/main" id="{7FF31005-5AE8-98CD-0EBE-595CCF17BDC9}"/>
                </a:ext>
              </a:extLst>
            </p:cNvPr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370;p33">
              <a:extLst>
                <a:ext uri="{FF2B5EF4-FFF2-40B4-BE49-F238E27FC236}">
                  <a16:creationId xmlns:a16="http://schemas.microsoft.com/office/drawing/2014/main" id="{A9D07952-1C6F-4A68-E69E-CA5C88C45CF1}"/>
                </a:ext>
              </a:extLst>
            </p:cNvPr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" name="Google Shape;371;p33">
              <a:extLst>
                <a:ext uri="{FF2B5EF4-FFF2-40B4-BE49-F238E27FC236}">
                  <a16:creationId xmlns:a16="http://schemas.microsoft.com/office/drawing/2014/main" id="{DB7B1E2C-0BD9-7283-334C-F61B1232F9BC}"/>
                </a:ext>
              </a:extLst>
            </p:cNvPr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" name="Google Shape;372;p33">
              <a:extLst>
                <a:ext uri="{FF2B5EF4-FFF2-40B4-BE49-F238E27FC236}">
                  <a16:creationId xmlns:a16="http://schemas.microsoft.com/office/drawing/2014/main" id="{D3457AE1-F3B2-9992-9FDD-48F9E6A1B537}"/>
                </a:ext>
              </a:extLst>
            </p:cNvPr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0198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77;p34">
            <a:extLst>
              <a:ext uri="{FF2B5EF4-FFF2-40B4-BE49-F238E27FC236}">
                <a16:creationId xmlns:a16="http://schemas.microsoft.com/office/drawing/2014/main" id="{2CE1BCCC-CE72-B1DD-69AA-DE0F2EA41B16}"/>
              </a:ext>
            </a:extLst>
          </p:cNvPr>
          <p:cNvSpPr txBox="1"/>
          <p:nvPr/>
        </p:nvSpPr>
        <p:spPr>
          <a:xfrm>
            <a:off x="636726" y="1170300"/>
            <a:ext cx="3686700" cy="379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Nomear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incorporar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membros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Comitê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Nacional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Coordenação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(CNC), atuando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 consultor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 OPAS e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ponto focal da CIM da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Representação da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OPAS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como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secretariado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Preparar e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estimar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ele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orçamento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autoavaliação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 MYP e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definir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data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fazer isso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304800">
              <a:lnSpc>
                <a:spcPct val="115000"/>
              </a:lnSpc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Levar a cabo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revisão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documental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comunicando-se com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interessados de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diferentes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Departamentos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MYP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coletando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documentos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relevante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últimos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anos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378;p34">
            <a:extLst>
              <a:ext uri="{FF2B5EF4-FFF2-40B4-BE49-F238E27FC236}">
                <a16:creationId xmlns:a16="http://schemas.microsoft.com/office/drawing/2014/main" id="{1E36D7CD-35CF-97B4-9CBC-20955BF23994}"/>
              </a:ext>
            </a:extLst>
          </p:cNvPr>
          <p:cNvSpPr txBox="1">
            <a:spLocks/>
          </p:cNvSpPr>
          <p:nvPr/>
        </p:nvSpPr>
        <p:spPr>
          <a:xfrm>
            <a:off x="610151" y="181007"/>
            <a:ext cx="8420847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buSzPct val="41509"/>
              <a:buFont typeface="Arial"/>
              <a:buNone/>
            </a:pPr>
            <a:r>
              <a:rPr lang="pt" sz="2650" dirty="0" err="1"/>
              <a:t>A </a:t>
            </a:r>
            <a:r>
              <a:rPr lang="pt" sz="2650" dirty="0"/>
              <a:t>autoavaliação será </a:t>
            </a:r>
            <a:r>
              <a:rPr lang="pt" sz="2650" dirty="0" err="1"/>
              <a:t>implementada</a:t>
            </a:r>
            <a:r>
              <a:rPr lang="pt" sz="2650" dirty="0"/>
              <a:t> </a:t>
            </a:r>
            <a:r>
              <a:rPr lang="pt" sz="2650" dirty="0" err="1"/>
              <a:t>em</a:t>
            </a:r>
            <a:r>
              <a:rPr lang="pt" sz="2650" dirty="0"/>
              <a:t> </a:t>
            </a:r>
            <a:r>
              <a:rPr lang="pt" sz="2650" dirty="0" err="1"/>
              <a:t>três</a:t>
            </a:r>
            <a:r>
              <a:rPr lang="pt" sz="2650" dirty="0"/>
              <a:t> </a:t>
            </a:r>
            <a:r>
              <a:rPr lang="pt" sz="2650" dirty="0" err="1"/>
              <a:t>fases</a:t>
            </a:r>
            <a:endParaRPr lang="en-GB" sz="2650" dirty="0"/>
          </a:p>
          <a:p>
            <a:pPr>
              <a:spcBef>
                <a:spcPts val="800"/>
              </a:spcBef>
              <a:buSzPct val="55000"/>
              <a:buFont typeface="Arial"/>
              <a:buNone/>
            </a:pPr>
            <a:r>
              <a:rPr lang="pt" sz="2000" b="0" i="1" dirty="0" err="1"/>
              <a:t>Fase </a:t>
            </a:r>
            <a:r>
              <a:rPr lang="pt" sz="2000" b="0" i="1" dirty="0"/>
              <a:t>1. </a:t>
            </a:r>
            <a:r>
              <a:rPr lang="pt" sz="2000" b="0" i="1" dirty="0" err="1"/>
              <a:t>Preparação </a:t>
            </a:r>
            <a:r>
              <a:rPr lang="pt" sz="2000" b="0" i="1" dirty="0"/>
              <a:t>:</a:t>
            </a:r>
          </a:p>
        </p:txBody>
      </p:sp>
      <p:sp>
        <p:nvSpPr>
          <p:cNvPr id="5" name="Google Shape;379;p34">
            <a:extLst>
              <a:ext uri="{FF2B5EF4-FFF2-40B4-BE49-F238E27FC236}">
                <a16:creationId xmlns:a16="http://schemas.microsoft.com/office/drawing/2014/main" id="{37ACA5D8-695C-3784-A8AB-CC078ADDD178}"/>
              </a:ext>
            </a:extLst>
          </p:cNvPr>
          <p:cNvSpPr txBox="1"/>
          <p:nvPr/>
        </p:nvSpPr>
        <p:spPr>
          <a:xfrm>
            <a:off x="4820574" y="1170300"/>
            <a:ext cx="3686700" cy="379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4"/>
            </a:pP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Revise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relacione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documentos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relevante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perguntas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ferramenta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304800">
              <a:lnSpc>
                <a:spcPct val="115000"/>
              </a:lnSpc>
              <a:buClr>
                <a:schemeClr val="dk1"/>
              </a:buClr>
              <a:buSzPts val="1200"/>
              <a:buFont typeface="+mj-lt"/>
              <a:buAutoNum type="arabicPeriod" startAt="4"/>
            </a:pP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Completar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 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ele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Relatório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análise da situação do EPI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fornecer _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visão geral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situação atual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 PAI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ele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país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4"/>
            </a:pP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Introduzir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relatório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final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análise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 situação ao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PAI Nacional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 à OPAS.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4"/>
            </a:pP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Preparar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apresentação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análise de situação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 _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baseado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ele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relatório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4"/>
            </a:pP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Adaptar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ferramenta de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autoavaliação ao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contexto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país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012187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4;p35">
            <a:extLst>
              <a:ext uri="{FF2B5EF4-FFF2-40B4-BE49-F238E27FC236}">
                <a16:creationId xmlns:a16="http://schemas.microsoft.com/office/drawing/2014/main" id="{5C5E6E55-D4E0-9810-1F97-ACC8D100FAF3}"/>
              </a:ext>
            </a:extLst>
          </p:cNvPr>
          <p:cNvSpPr txBox="1">
            <a:spLocks/>
          </p:cNvSpPr>
          <p:nvPr/>
        </p:nvSpPr>
        <p:spPr>
          <a:xfrm>
            <a:off x="648725" y="140857"/>
            <a:ext cx="82947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buSzPct val="41509"/>
              <a:buFont typeface="Arial"/>
              <a:buNone/>
            </a:pPr>
            <a:r>
              <a:rPr lang="pt" sz="2650" dirty="0" err="1"/>
              <a:t>A </a:t>
            </a:r>
            <a:r>
              <a:rPr lang="pt" sz="2650" dirty="0"/>
              <a:t>autoavaliação será </a:t>
            </a:r>
            <a:r>
              <a:rPr lang="pt" sz="2650" dirty="0" err="1"/>
              <a:t>implementada</a:t>
            </a:r>
            <a:r>
              <a:rPr lang="pt" sz="2650" dirty="0"/>
              <a:t> </a:t>
            </a:r>
            <a:r>
              <a:rPr lang="pt" sz="2650" dirty="0" err="1"/>
              <a:t>em</a:t>
            </a:r>
            <a:r>
              <a:rPr lang="pt" sz="2650" dirty="0"/>
              <a:t> </a:t>
            </a:r>
            <a:r>
              <a:rPr lang="pt" sz="2650" dirty="0" err="1"/>
              <a:t>três</a:t>
            </a:r>
            <a:r>
              <a:rPr lang="pt" sz="2650" dirty="0"/>
              <a:t> </a:t>
            </a:r>
            <a:r>
              <a:rPr lang="pt" sz="2650" dirty="0" err="1"/>
              <a:t>fases</a:t>
            </a:r>
            <a:endParaRPr lang="en-GB" sz="2650" dirty="0"/>
          </a:p>
          <a:p>
            <a:pPr>
              <a:spcBef>
                <a:spcPts val="800"/>
              </a:spcBef>
              <a:buSzPct val="55000"/>
              <a:buFont typeface="Arial"/>
              <a:buNone/>
            </a:pPr>
            <a:r>
              <a:rPr lang="pt" sz="2000" b="0" i="1" dirty="0" err="1"/>
              <a:t>Fase </a:t>
            </a:r>
            <a:r>
              <a:rPr lang="pt" sz="2000" b="0" i="1" dirty="0"/>
              <a:t>2a. </a:t>
            </a:r>
            <a:r>
              <a:rPr lang="pt" sz="2000" b="0" i="1" dirty="0" err="1"/>
              <a:t>Implementação </a:t>
            </a:r>
            <a:r>
              <a:rPr lang="pt" sz="2000" b="0" i="1" dirty="0"/>
              <a:t>de nível </a:t>
            </a:r>
            <a:r>
              <a:rPr lang="pt" sz="2000" b="0" i="1" dirty="0" err="1"/>
              <a:t>_</a:t>
            </a:r>
            <a:r>
              <a:rPr lang="pt" sz="2000" b="0" i="1" dirty="0"/>
              <a:t> </a:t>
            </a:r>
            <a:r>
              <a:rPr lang="pt" sz="2000" b="0" i="1" dirty="0" err="1"/>
              <a:t>subnacional </a:t>
            </a:r>
            <a:r>
              <a:rPr lang="pt" sz="2000" b="0" i="1" dirty="0"/>
              <a:t>e local:</a:t>
            </a:r>
          </a:p>
        </p:txBody>
      </p:sp>
      <p:sp>
        <p:nvSpPr>
          <p:cNvPr id="3" name="Google Shape;385;p35">
            <a:extLst>
              <a:ext uri="{FF2B5EF4-FFF2-40B4-BE49-F238E27FC236}">
                <a16:creationId xmlns:a16="http://schemas.microsoft.com/office/drawing/2014/main" id="{DC741B4F-D5E9-2ABD-CC4E-49D13028F5B3}"/>
              </a:ext>
            </a:extLst>
          </p:cNvPr>
          <p:cNvSpPr txBox="1"/>
          <p:nvPr/>
        </p:nvSpPr>
        <p:spPr>
          <a:xfrm>
            <a:off x="635849" y="1004752"/>
            <a:ext cx="3836400" cy="400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Selecione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três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áreas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 nacional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onde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você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pode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realizar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autoavaliação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Selecione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três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Estabelecimentos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saúde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área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campo 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Coordenado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Oficiais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 PAV dos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três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áreas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subnacionais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avaliar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disposição de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receber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visitas de campo 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Pôster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datas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das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campo 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Identifique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 ou 2 pessoas no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nível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nacional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viajar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nível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apoiar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implementação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avaliação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386;p35">
            <a:extLst>
              <a:ext uri="{FF2B5EF4-FFF2-40B4-BE49-F238E27FC236}">
                <a16:creationId xmlns:a16="http://schemas.microsoft.com/office/drawing/2014/main" id="{06E7F0A8-FFC3-C372-4132-8613F79D6244}"/>
              </a:ext>
            </a:extLst>
          </p:cNvPr>
          <p:cNvSpPr txBox="1"/>
          <p:nvPr/>
        </p:nvSpPr>
        <p:spPr>
          <a:xfrm>
            <a:off x="4796075" y="1004752"/>
            <a:ext cx="3939600" cy="379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6"/>
            </a:pP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Reveja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componentes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2-13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participantes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nível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 nacional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versão Excel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 ferramenta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304800">
              <a:lnSpc>
                <a:spcPct val="115000"/>
              </a:lnSpc>
              <a:buClr>
                <a:schemeClr val="dk1"/>
              </a:buClr>
              <a:buSzPts val="1200"/>
              <a:buFont typeface="+mj-lt"/>
              <a:buAutoNum type="arabicPeriod" startAt="6"/>
            </a:pP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Avaliar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pergunte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 escreva </a:t>
            </a:r>
            <a:r>
              <a:rPr lang="pt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notas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apresentação</a:t>
            </a:r>
            <a:r>
              <a:rPr lang="pt" sz="12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 </a:t>
            </a:r>
            <a:r>
              <a:rPr lang="pt" sz="1200" err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detalhando </a:t>
            </a:r>
            <a:r>
              <a:rPr lang="pt" sz="120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os </a:t>
            </a:r>
            <a:r>
              <a:rPr lang="pt" sz="1200" err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motivos</a:t>
            </a:r>
            <a:r>
              <a:rPr lang="pt" sz="12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pt" sz="1200" err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atrás </a:t>
            </a:r>
            <a:r>
              <a:rPr lang="pt" sz="120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do </a:t>
            </a:r>
            <a:r>
              <a:rPr lang="pt" sz="1200" err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placar</a:t>
            </a:r>
            <a:endParaRPr sz="1200">
              <a:solidFill>
                <a:schemeClr val="dk1"/>
              </a:solidFill>
              <a:latin typeface="Poppins"/>
              <a:cs typeface="Poppins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sz="1200" dirty="0">
              <a:solidFill>
                <a:schemeClr val="dk1"/>
              </a:solidFill>
              <a:latin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6"/>
            </a:pP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Levar a cabo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campo para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autoavaliação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ele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componente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14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6"/>
            </a:pP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Colete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pontuações para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 _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pergunta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em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nível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 local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apenas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Versão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Excel da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ferramenta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Esses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 descobertas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serão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usadas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informar a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autoavaliação no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nível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nacional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387;p35">
            <a:extLst>
              <a:ext uri="{FF2B5EF4-FFF2-40B4-BE49-F238E27FC236}">
                <a16:creationId xmlns:a16="http://schemas.microsoft.com/office/drawing/2014/main" id="{066478EF-75B4-A2DA-136E-85CEDA92CF37}"/>
              </a:ext>
            </a:extLst>
          </p:cNvPr>
          <p:cNvSpPr txBox="1"/>
          <p:nvPr/>
        </p:nvSpPr>
        <p:spPr>
          <a:xfrm>
            <a:off x="428249" y="4897483"/>
            <a:ext cx="8088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Nota: Fica ao critério do nível subnacional determinar quantos níveis subnacionais e unidades de saúde podem ser visitados.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713017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92;p36">
            <a:extLst>
              <a:ext uri="{FF2B5EF4-FFF2-40B4-BE49-F238E27FC236}">
                <a16:creationId xmlns:a16="http://schemas.microsoft.com/office/drawing/2014/main" id="{9ADD3E05-C006-48E8-15B3-F5E48CECF81B}"/>
              </a:ext>
            </a:extLst>
          </p:cNvPr>
          <p:cNvSpPr txBox="1">
            <a:spLocks/>
          </p:cNvSpPr>
          <p:nvPr/>
        </p:nvSpPr>
        <p:spPr>
          <a:xfrm>
            <a:off x="638093" y="127844"/>
            <a:ext cx="82947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buSzPct val="41509"/>
              <a:buFont typeface="Arial"/>
              <a:buNone/>
            </a:pPr>
            <a:r>
              <a:rPr lang="pt" sz="2650" dirty="0" err="1"/>
              <a:t>A </a:t>
            </a:r>
            <a:r>
              <a:rPr lang="pt" sz="2650" dirty="0"/>
              <a:t>autoavaliação será </a:t>
            </a:r>
            <a:r>
              <a:rPr lang="pt" sz="2650" dirty="0" err="1"/>
              <a:t>implementada</a:t>
            </a:r>
            <a:r>
              <a:rPr lang="pt" sz="2650" dirty="0"/>
              <a:t> </a:t>
            </a:r>
            <a:r>
              <a:rPr lang="pt" sz="2650" dirty="0" err="1"/>
              <a:t>em</a:t>
            </a:r>
            <a:r>
              <a:rPr lang="pt" sz="2650" dirty="0"/>
              <a:t> </a:t>
            </a:r>
            <a:r>
              <a:rPr lang="pt" sz="2650" dirty="0" err="1"/>
              <a:t>três</a:t>
            </a:r>
            <a:r>
              <a:rPr lang="pt" sz="2650" dirty="0"/>
              <a:t> </a:t>
            </a:r>
            <a:r>
              <a:rPr lang="pt" sz="2650" dirty="0" err="1"/>
              <a:t>fases</a:t>
            </a:r>
            <a:endParaRPr lang="en-GB" sz="2650" dirty="0"/>
          </a:p>
          <a:p>
            <a:pPr>
              <a:spcBef>
                <a:spcPts val="800"/>
              </a:spcBef>
              <a:buSzPct val="55000"/>
              <a:buFont typeface="Arial"/>
              <a:buNone/>
            </a:pPr>
            <a:r>
              <a:rPr lang="pt" sz="2000" b="0" i="1" dirty="0" err="1"/>
              <a:t>Fase </a:t>
            </a:r>
            <a:r>
              <a:rPr lang="pt" sz="2000" b="0" i="1" dirty="0"/>
              <a:t>2b. </a:t>
            </a:r>
            <a:r>
              <a:rPr lang="pt" sz="2000" b="0" i="1" dirty="0" err="1"/>
              <a:t>Implementação </a:t>
            </a:r>
            <a:r>
              <a:rPr lang="pt" sz="2000" b="0" i="1" dirty="0"/>
              <a:t>de nível </a:t>
            </a:r>
            <a:r>
              <a:rPr lang="pt" sz="2000" b="0" i="1" dirty="0" err="1"/>
              <a:t>_</a:t>
            </a:r>
            <a:r>
              <a:rPr lang="pt" sz="2000" b="0" i="1" dirty="0"/>
              <a:t> </a:t>
            </a:r>
            <a:r>
              <a:rPr lang="pt" sz="2000" b="0" i="1" dirty="0" err="1"/>
              <a:t>nacional </a:t>
            </a:r>
            <a:r>
              <a:rPr lang="pt" sz="2000" b="0" i="1" dirty="0"/>
              <a:t>:</a:t>
            </a:r>
          </a:p>
        </p:txBody>
      </p:sp>
      <p:sp>
        <p:nvSpPr>
          <p:cNvPr id="7" name="Google Shape;393;p36">
            <a:extLst>
              <a:ext uri="{FF2B5EF4-FFF2-40B4-BE49-F238E27FC236}">
                <a16:creationId xmlns:a16="http://schemas.microsoft.com/office/drawing/2014/main" id="{2295BB6F-9B59-B961-00D1-A41478A9E6DD}"/>
              </a:ext>
            </a:extLst>
          </p:cNvPr>
          <p:cNvSpPr txBox="1"/>
          <p:nvPr/>
        </p:nvSpPr>
        <p:spPr>
          <a:xfrm>
            <a:off x="638093" y="1054847"/>
            <a:ext cx="3836400" cy="410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Agende uma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autoavaliação em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nível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nacional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durante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cinco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dias;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componente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será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revisado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em uma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oficina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separada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Identificar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participantes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devem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convidar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workshop e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estabelecer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equipes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facilitação de workshops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conduzir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sessões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Levar a cabo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atividade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simulação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que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equipe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facilitação do workshop se prepara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liderar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oficinas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Organizar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cerimônia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abertura para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apresentação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ferramenta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todos _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participantes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Google Shape;394;p36">
            <a:extLst>
              <a:ext uri="{FF2B5EF4-FFF2-40B4-BE49-F238E27FC236}">
                <a16:creationId xmlns:a16="http://schemas.microsoft.com/office/drawing/2014/main" id="{7CA02B47-5C0C-F413-871C-247AFE84C839}"/>
              </a:ext>
            </a:extLst>
          </p:cNvPr>
          <p:cNvSpPr txBox="1"/>
          <p:nvPr/>
        </p:nvSpPr>
        <p:spPr>
          <a:xfrm>
            <a:off x="4877268" y="1254537"/>
            <a:ext cx="3939600" cy="3685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5"/>
            </a:pP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levar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cabo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workshop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participando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em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debates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sobre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pontuação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perguntar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Enriquecer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discussão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aproveitando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pontuação de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autoavaliação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pontos de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discussão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 nacional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5"/>
            </a:pP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levar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cabo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sessão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informativo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equipes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facilitação de workshops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 consolidar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pontuações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workshop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em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um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arquivo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Excel no final de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dia.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5"/>
            </a:pP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Organizar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cerimônia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encerramento e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resumo _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principais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conclusões do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oficinas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arabicPeriod" startAt="5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70747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9;p37">
            <a:extLst>
              <a:ext uri="{FF2B5EF4-FFF2-40B4-BE49-F238E27FC236}">
                <a16:creationId xmlns:a16="http://schemas.microsoft.com/office/drawing/2014/main" id="{C6C53075-4F0F-A644-FCFE-52350022D529}"/>
              </a:ext>
            </a:extLst>
          </p:cNvPr>
          <p:cNvSpPr txBox="1">
            <a:spLocks/>
          </p:cNvSpPr>
          <p:nvPr/>
        </p:nvSpPr>
        <p:spPr>
          <a:xfrm>
            <a:off x="648725" y="276700"/>
            <a:ext cx="82947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buSzPct val="41509"/>
              <a:buFont typeface="Arial"/>
              <a:buNone/>
            </a:pPr>
            <a:r>
              <a:rPr lang="pt" sz="2650" dirty="0" err="1"/>
              <a:t>A </a:t>
            </a:r>
            <a:r>
              <a:rPr lang="pt" sz="2650" dirty="0"/>
              <a:t>autoavaliação será </a:t>
            </a:r>
            <a:r>
              <a:rPr lang="pt" sz="2650" dirty="0" err="1"/>
              <a:t>implementada</a:t>
            </a:r>
            <a:r>
              <a:rPr lang="pt" sz="2650" dirty="0"/>
              <a:t> </a:t>
            </a:r>
            <a:r>
              <a:rPr lang="pt" sz="2650" dirty="0" err="1"/>
              <a:t>em</a:t>
            </a:r>
            <a:r>
              <a:rPr lang="pt" sz="2650" dirty="0"/>
              <a:t> </a:t>
            </a:r>
            <a:r>
              <a:rPr lang="pt" sz="2650" dirty="0" err="1"/>
              <a:t>três</a:t>
            </a:r>
            <a:r>
              <a:rPr lang="pt" sz="2650" dirty="0"/>
              <a:t> </a:t>
            </a:r>
            <a:r>
              <a:rPr lang="pt" sz="2650" dirty="0" err="1"/>
              <a:t>fases</a:t>
            </a:r>
            <a:endParaRPr lang="en-GB" sz="2650" dirty="0"/>
          </a:p>
          <a:p>
            <a:pPr>
              <a:spcBef>
                <a:spcPts val="800"/>
              </a:spcBef>
              <a:buSzPct val="55000"/>
              <a:buFont typeface="Arial"/>
              <a:buNone/>
            </a:pPr>
            <a:r>
              <a:rPr lang="pt" sz="2000" b="0" i="1" dirty="0" err="1"/>
              <a:t>Fase </a:t>
            </a:r>
            <a:r>
              <a:rPr lang="pt" sz="2000" b="0" i="1" dirty="0"/>
              <a:t>3. </a:t>
            </a:r>
            <a:r>
              <a:rPr lang="pt" sz="2000" b="0" i="1" dirty="0" err="1"/>
              <a:t>Monitoramento </a:t>
            </a:r>
            <a:r>
              <a:rPr lang="pt" sz="2000" b="0" i="1" dirty="0"/>
              <a:t>:</a:t>
            </a:r>
          </a:p>
        </p:txBody>
      </p:sp>
      <p:sp>
        <p:nvSpPr>
          <p:cNvPr id="3" name="Google Shape;400;p37">
            <a:extLst>
              <a:ext uri="{FF2B5EF4-FFF2-40B4-BE49-F238E27FC236}">
                <a16:creationId xmlns:a16="http://schemas.microsoft.com/office/drawing/2014/main" id="{C011B958-F7F7-1B8D-4F55-6678D90118C5}"/>
              </a:ext>
            </a:extLst>
          </p:cNvPr>
          <p:cNvSpPr txBox="1"/>
          <p:nvPr/>
        </p:nvSpPr>
        <p:spPr>
          <a:xfrm>
            <a:off x="648725" y="1338682"/>
            <a:ext cx="3836400" cy="3334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Finalize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pontuações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componente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usando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apenas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pontuações no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nível _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nacional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lvl="1">
              <a:lnSpc>
                <a:spcPct val="115000"/>
              </a:lnSpc>
            </a:pP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(Para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países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onde 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avaliação 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ao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nível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nacional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ocorre 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antes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da avaliação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subnacional 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fim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pontuações 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para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cada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perguntar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depois de 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revisar primeiro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 _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pontuações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subnacionais 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. Se houver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um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discrepância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importante 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entre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os 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dois,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discuta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ele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pontuação 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final de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nível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nacional 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com NCT e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inclui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Está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Informação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ele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relatório </a:t>
            </a:r>
            <a:r>
              <a:rPr lang="pt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final )</a:t>
            </a:r>
            <a:endParaRPr sz="1000" i="1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Desenvolver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um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relatório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final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baseado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em ideias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notas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oficinas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Identificar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áreas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prioridades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_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diferente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componentes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país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401;p37">
            <a:extLst>
              <a:ext uri="{FF2B5EF4-FFF2-40B4-BE49-F238E27FC236}">
                <a16:creationId xmlns:a16="http://schemas.microsoft.com/office/drawing/2014/main" id="{1DCCC246-0717-CE73-EB88-8BAAE8C4285F}"/>
              </a:ext>
            </a:extLst>
          </p:cNvPr>
          <p:cNvSpPr txBox="1"/>
          <p:nvPr/>
        </p:nvSpPr>
        <p:spPr>
          <a:xfrm>
            <a:off x="4887900" y="1126600"/>
            <a:ext cx="3939600" cy="400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sz="1200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 startAt="4"/>
            </a:pP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Desde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o fim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o 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plano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de ação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pode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carregar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alguns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tempo 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priorize 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a identificação de ações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que podem 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ser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_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implementar 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imediatamente . </a:t>
            </a:r>
            <a:endParaRPr sz="1200" dirty="0"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sz="1200" dirty="0">
              <a:latin typeface="Poppins"/>
              <a:ea typeface="Poppins"/>
              <a:cs typeface="Poppins"/>
              <a:sym typeface="Poppins"/>
            </a:endParaRPr>
          </a:p>
          <a:p>
            <a:pPr marL="457200" indent="-304800">
              <a:lnSpc>
                <a:spcPct val="115000"/>
              </a:lnSpc>
              <a:buSzPts val="1200"/>
              <a:buFont typeface="+mj-lt"/>
              <a:buAutoNum type="arabicPeriod" startAt="4"/>
            </a:pP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Introduzir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ele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relatório 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final com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ações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imediato 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</a:t>
            </a:r>
            <a:r>
              <a:rPr lang="pt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tomar</a:t>
            </a:r>
            <a:r>
              <a:rPr lang="p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 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às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autoridades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nacional</a:t>
            </a:r>
            <a:endParaRPr sz="1200" dirty="0"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sz="1200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 startAt="4"/>
            </a:pP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Desenvolva um 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plano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de ação 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para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as áreas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prioridade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usando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Ações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discutido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oficinas 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sz="1200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 startAt="4"/>
            </a:pP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Apresentar 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plano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de ação 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às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autoridades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nacional 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para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o seu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aprovação 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sz="1200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 startAt="4"/>
            </a:pP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Implemento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o 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plano </a:t>
            </a:r>
            <a:r>
              <a:rPr lang="pt" sz="1200" dirty="0" err="1">
                <a:latin typeface="Poppins"/>
                <a:ea typeface="Poppins"/>
                <a:cs typeface="Poppins"/>
                <a:sym typeface="Poppins"/>
              </a:rPr>
              <a:t>de ação </a:t>
            </a:r>
            <a:r>
              <a:rPr lang="pt" sz="1200" dirty="0"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864245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7;p38">
            <a:extLst>
              <a:ext uri="{FF2B5EF4-FFF2-40B4-BE49-F238E27FC236}">
                <a16:creationId xmlns:a16="http://schemas.microsoft.com/office/drawing/2014/main" id="{6D3BF1FE-4D6A-D084-719D-265F81567EA2}"/>
              </a:ext>
            </a:extLst>
          </p:cNvPr>
          <p:cNvSpPr txBox="1">
            <a:spLocks/>
          </p:cNvSpPr>
          <p:nvPr/>
        </p:nvSpPr>
        <p:spPr>
          <a:xfrm>
            <a:off x="572525" y="266675"/>
            <a:ext cx="78723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" sz="2400" dirty="0" err="1"/>
              <a:t>Está</a:t>
            </a:r>
            <a:r>
              <a:rPr lang="pt" sz="2400" dirty="0"/>
              <a:t> </a:t>
            </a:r>
            <a:r>
              <a:rPr lang="pt" sz="2400" dirty="0" err="1"/>
              <a:t>autoavaliação</a:t>
            </a:r>
            <a:r>
              <a:rPr lang="pt" sz="2400" dirty="0"/>
              <a:t> </a:t>
            </a:r>
            <a:r>
              <a:rPr lang="pt" sz="2400" dirty="0" err="1"/>
              <a:t>vai jogar</a:t>
            </a:r>
            <a:r>
              <a:rPr lang="pt" sz="2400" dirty="0"/>
              <a:t> </a:t>
            </a:r>
            <a:r>
              <a:rPr lang="pt" sz="2400" dirty="0" err="1"/>
              <a:t>cinco</a:t>
            </a:r>
            <a:r>
              <a:rPr lang="pt" sz="2400" dirty="0"/>
              <a:t> </a:t>
            </a:r>
            <a:r>
              <a:rPr lang="pt" sz="2400" dirty="0" err="1"/>
              <a:t>resultados</a:t>
            </a:r>
            <a:r>
              <a:rPr lang="pt" sz="2400" dirty="0"/>
              <a:t> </a:t>
            </a:r>
            <a:r>
              <a:rPr lang="pt" sz="2400" dirty="0" err="1"/>
              <a:t>principal </a:t>
            </a:r>
            <a:r>
              <a:rPr lang="pt" sz="2400" dirty="0"/>
              <a:t>_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B9E8F1F-9E03-B0E7-61B2-D5DF01DD9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542411"/>
              </p:ext>
            </p:extLst>
          </p:nvPr>
        </p:nvGraphicFramePr>
        <p:xfrm>
          <a:off x="864781" y="1071378"/>
          <a:ext cx="7970874" cy="3259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039">
                  <a:extLst>
                    <a:ext uri="{9D8B030D-6E8A-4147-A177-3AD203B41FA5}">
                      <a16:colId xmlns:a16="http://schemas.microsoft.com/office/drawing/2014/main" val="2385307340"/>
                    </a:ext>
                  </a:extLst>
                </a:gridCol>
                <a:gridCol w="210888">
                  <a:extLst>
                    <a:ext uri="{9D8B030D-6E8A-4147-A177-3AD203B41FA5}">
                      <a16:colId xmlns:a16="http://schemas.microsoft.com/office/drawing/2014/main" val="3279881666"/>
                    </a:ext>
                  </a:extLst>
                </a:gridCol>
                <a:gridCol w="7332947">
                  <a:extLst>
                    <a:ext uri="{9D8B030D-6E8A-4147-A177-3AD203B41FA5}">
                      <a16:colId xmlns:a16="http://schemas.microsoft.com/office/drawing/2014/main" val="2130012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" sz="1800" b="1" dirty="0"/>
                        <a:t>1.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505" b="1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Revisão de documento </a:t>
                      </a:r>
                      <a:r>
                        <a:rPr lang="pt" sz="1505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:</a:t>
                      </a:r>
                    </a:p>
                    <a:p>
                      <a:pPr marL="445770" lvl="1" indent="-16256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SzPts val="1205"/>
                        <a:buFont typeface="Poppins"/>
                        <a:buChar char="○"/>
                      </a:pP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Coletar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dados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sobre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ele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desempenho 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 </a:t>
                      </a: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cada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componente 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 PAI </a:t>
                      </a: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durante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últimos 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 </a:t>
                      </a: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anos 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118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" sz="1800" b="1" dirty="0"/>
                        <a:t>2.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505" b="1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Análise </a:t>
                      </a:r>
                      <a:r>
                        <a:rPr lang="pt" sz="1505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da </a:t>
                      </a:r>
                      <a:r>
                        <a:rPr lang="pt" sz="1505" b="1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situação 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:</a:t>
                      </a:r>
                    </a:p>
                    <a:p>
                      <a:pPr marL="445770" lvl="1" indent="-16256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SzPts val="1205"/>
                        <a:buFont typeface="Poppins"/>
                        <a:buChar char="○"/>
                      </a:pPr>
                      <a:r>
                        <a:rPr lang="pt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Fornecer</a:t>
                      </a:r>
                      <a:r>
                        <a:rPr lang="pt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pt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</a:t>
                      </a:r>
                      <a:r>
                        <a:rPr lang="pt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pt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visão geral </a:t>
                      </a:r>
                      <a:r>
                        <a:rPr lang="pt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da </a:t>
                      </a:r>
                      <a:r>
                        <a:rPr lang="pt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situação do </a:t>
                      </a:r>
                      <a:r>
                        <a:rPr lang="pt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MYP antes de </a:t>
                      </a:r>
                      <a:r>
                        <a:rPr lang="pt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realizar </a:t>
                      </a:r>
                      <a:r>
                        <a:rPr lang="pt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 </a:t>
                      </a:r>
                      <a:r>
                        <a:rPr lang="pt" sz="1200" dirty="0">
                          <a:latin typeface="Poppins"/>
                          <a:ea typeface="Poppins"/>
                          <a:cs typeface="Poppins"/>
                        </a:rPr>
                        <a:t>autoavaliação </a:t>
                      </a:r>
                      <a:r>
                        <a:rPr lang="pt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78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" sz="1800" b="1" dirty="0"/>
                        <a:t>3.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505" b="1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Ferramenta </a:t>
                      </a:r>
                      <a:r>
                        <a:rPr lang="pt" sz="1505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 monitoramento de desempenho : </a:t>
                      </a:r>
                      <a:r>
                        <a:rPr lang="pt" sz="1505" b="1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_ _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</a:p>
                    <a:p>
                      <a:pPr marL="445770" lvl="1" indent="-16256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SzPts val="1205"/>
                        <a:buFont typeface="Poppins"/>
                        <a:buChar char="○"/>
                      </a:pP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Autogerenciado 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 </a:t>
                      </a: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nível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nacional 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 </a:t>
                      </a: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subnacional 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 </a:t>
                      </a: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através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visitas 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 campo </a:t>
                      </a: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locais 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05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" sz="1800" b="1" dirty="0"/>
                        <a:t>4.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505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Relatório final e </a:t>
                      </a:r>
                      <a:r>
                        <a:rPr lang="pt" sz="1505" b="1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apresentação </a:t>
                      </a:r>
                      <a:r>
                        <a:rPr lang="pt" sz="1505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:</a:t>
                      </a:r>
                      <a:endParaRPr lang="en-GB" sz="1205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445770" lvl="1" indent="-16256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SzPts val="1205"/>
                        <a:buFont typeface="Poppins"/>
                        <a:buChar char="○"/>
                      </a:pP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Descrição 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 </a:t>
                      </a: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status 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atual de </a:t>
                      </a: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cada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Componente 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PAI e </a:t>
                      </a: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recomendações 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8660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" sz="1800" b="1" dirty="0"/>
                        <a:t>5.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505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Plano </a:t>
                      </a:r>
                      <a:r>
                        <a:rPr lang="pt" sz="1505" b="1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 ação </a:t>
                      </a:r>
                      <a:r>
                        <a:rPr lang="pt" sz="1505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:</a:t>
                      </a:r>
                      <a:endParaRPr lang="en-GB" sz="1205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445770" lvl="1" indent="-16256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SzPts val="1205"/>
                        <a:buFont typeface="Poppins"/>
                        <a:buChar char="○"/>
                      </a:pP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Um plano para </a:t>
                      </a: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fechar 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as </a:t>
                      </a: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lacunas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avançar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necessidades urgentes do 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PAV </a:t>
                      </a:r>
                      <a:r>
                        <a:rPr lang="pt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nacional </a:t>
                      </a:r>
                      <a:r>
                        <a:rPr lang="pt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</a:t>
                      </a:r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4024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59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4;p25">
            <a:extLst>
              <a:ext uri="{FF2B5EF4-FFF2-40B4-BE49-F238E27FC236}">
                <a16:creationId xmlns:a16="http://schemas.microsoft.com/office/drawing/2014/main" id="{31AB0B0E-A1AA-2EDA-7048-BC8BB54C66DB}"/>
              </a:ext>
            </a:extLst>
          </p:cNvPr>
          <p:cNvSpPr txBox="1">
            <a:spLocks/>
          </p:cNvSpPr>
          <p:nvPr/>
        </p:nvSpPr>
        <p:spPr>
          <a:xfrm>
            <a:off x="1084659" y="716770"/>
            <a:ext cx="4165500" cy="36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" sz="2400" kern="1200">
                <a:solidFill>
                  <a:schemeClr val="tx1"/>
                </a:solidFill>
                <a:latin typeface="Poppins Black"/>
                <a:cs typeface="Poppins Black"/>
                <a:sym typeface="Poppins Black"/>
              </a:rPr>
              <a:t>Agenda</a:t>
            </a:r>
            <a:endParaRPr lang="pt" sz="2400" kern="1200" dirty="0">
              <a:solidFill>
                <a:schemeClr val="tx1"/>
              </a:solidFill>
              <a:latin typeface="Poppins Black"/>
              <a:cs typeface="Poppins Black"/>
              <a:sym typeface="Poppins Black"/>
            </a:endParaRPr>
          </a:p>
        </p:txBody>
      </p:sp>
      <p:sp>
        <p:nvSpPr>
          <p:cNvPr id="4" name="Google Shape;233;p25">
            <a:extLst>
              <a:ext uri="{FF2B5EF4-FFF2-40B4-BE49-F238E27FC236}">
                <a16:creationId xmlns:a16="http://schemas.microsoft.com/office/drawing/2014/main" id="{3FFBEA7F-9814-0E2B-FD64-B34FD462DA57}"/>
              </a:ext>
            </a:extLst>
          </p:cNvPr>
          <p:cNvSpPr txBox="1">
            <a:spLocks/>
          </p:cNvSpPr>
          <p:nvPr/>
        </p:nvSpPr>
        <p:spPr>
          <a:xfrm>
            <a:off x="934640" y="717085"/>
            <a:ext cx="6347416" cy="34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44475" indent="-181610">
              <a:lnSpc>
                <a:spcPct val="150000"/>
              </a:lnSpc>
              <a:buSzPts val="1505"/>
              <a:buFont typeface="Poppins"/>
              <a:buChar char="●"/>
            </a:pPr>
            <a:r>
              <a:rPr lang="pt" sz="1500">
                <a:latin typeface="Poppins"/>
                <a:ea typeface="Poppins"/>
                <a:cs typeface="Poppins"/>
                <a:sym typeface="Poppins"/>
              </a:rPr>
              <a:t>Situação atual da imunização</a:t>
            </a:r>
            <a:endParaRPr lang="en-GB" sz="1500">
              <a:latin typeface="Poppins"/>
              <a:ea typeface="Poppins"/>
              <a:cs typeface="Poppins"/>
            </a:endParaRPr>
          </a:p>
          <a:p>
            <a:pPr marL="244475" indent="-18161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pt" sz="1500">
                <a:latin typeface="Poppins"/>
                <a:ea typeface="Poppins"/>
                <a:cs typeface="Poppins"/>
                <a:sym typeface="Poppins"/>
              </a:rPr>
              <a:t>Finalidade e objetivo da ferramenta</a:t>
            </a:r>
            <a:endParaRPr lang="en-GB" sz="1505" dirty="0">
              <a:latin typeface="Poppins"/>
              <a:ea typeface="Poppins"/>
              <a:cs typeface="Poppins"/>
            </a:endParaRPr>
          </a:p>
          <a:p>
            <a:pPr marL="244475" indent="-18161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pt" sz="1500">
                <a:latin typeface="Poppins"/>
                <a:ea typeface="Poppins"/>
                <a:cs typeface="Poppins"/>
                <a:sym typeface="Poppins"/>
              </a:rPr>
              <a:t>Diferentes partes da ferramenta</a:t>
            </a:r>
            <a:endParaRPr lang="pt" sz="1500">
              <a:latin typeface="Poppins"/>
              <a:ea typeface="Poppins"/>
              <a:cs typeface="Poppins"/>
            </a:endParaRPr>
          </a:p>
          <a:p>
            <a:pPr marL="244475" indent="-18161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pt" sz="1500">
                <a:latin typeface="Poppins"/>
                <a:ea typeface="Poppins"/>
                <a:cs typeface="Poppins"/>
                <a:sym typeface="Poppins"/>
              </a:rPr>
              <a:t>Perguntas de qualificação em uma escala de maturidade _</a:t>
            </a:r>
            <a:endParaRPr lang="en-GB" sz="1505" dirty="0">
              <a:latin typeface="Poppins"/>
              <a:ea typeface="Poppins"/>
              <a:cs typeface="Poppins"/>
            </a:endParaRPr>
          </a:p>
          <a:p>
            <a:pPr marL="244475" indent="-18161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pt" sz="1500">
                <a:latin typeface="Poppins"/>
                <a:ea typeface="Poppins"/>
                <a:cs typeface="Poppins"/>
                <a:sym typeface="Poppins"/>
              </a:rPr>
              <a:t>Pontos-chave a considerar</a:t>
            </a:r>
            <a:endParaRPr lang="en-GB" sz="1505" dirty="0">
              <a:latin typeface="Poppins"/>
              <a:ea typeface="Poppins"/>
              <a:cs typeface="Poppins"/>
            </a:endParaRPr>
          </a:p>
          <a:p>
            <a:pPr marL="244475" indent="-18161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pt" sz="1500">
                <a:latin typeface="Poppins"/>
                <a:ea typeface="Poppins"/>
                <a:cs typeface="Poppins"/>
                <a:sym typeface="Poppins"/>
              </a:rPr>
              <a:t>Guia para realizar a avaliação</a:t>
            </a:r>
            <a:endParaRPr lang="pt" sz="1500">
              <a:latin typeface="Poppins"/>
              <a:ea typeface="Poppins"/>
              <a:cs typeface="Poppins"/>
            </a:endParaRPr>
          </a:p>
          <a:p>
            <a:pPr marL="244475" indent="-18161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pt" sz="1500">
                <a:latin typeface="Poppins"/>
                <a:ea typeface="Poppins"/>
                <a:cs typeface="Poppins"/>
                <a:sym typeface="Poppins"/>
              </a:rPr>
              <a:t>Resultados esperados</a:t>
            </a:r>
            <a:endParaRPr lang="en-GB" sz="1505" dirty="0">
              <a:latin typeface="Poppins"/>
              <a:ea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97094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5;p26">
            <a:extLst>
              <a:ext uri="{FF2B5EF4-FFF2-40B4-BE49-F238E27FC236}">
                <a16:creationId xmlns:a16="http://schemas.microsoft.com/office/drawing/2014/main" id="{9361F819-3DBE-3291-0F20-39332505FDAD}"/>
              </a:ext>
            </a:extLst>
          </p:cNvPr>
          <p:cNvSpPr txBox="1">
            <a:spLocks/>
          </p:cNvSpPr>
          <p:nvPr/>
        </p:nvSpPr>
        <p:spPr>
          <a:xfrm>
            <a:off x="482036" y="164483"/>
            <a:ext cx="8753339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pt" sz="2400"/>
              <a:t>Situação Atual da Imunização no país xxx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8F8373-1005-9615-E147-74E2185B0CD4}"/>
              </a:ext>
            </a:extLst>
          </p:cNvPr>
          <p:cNvSpPr txBox="1"/>
          <p:nvPr/>
        </p:nvSpPr>
        <p:spPr>
          <a:xfrm>
            <a:off x="698740" y="120015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" sz="1200">
                <a:latin typeface="Poppins"/>
              </a:rPr>
              <a:t>Cobertura DTP3 XXX</a:t>
            </a:r>
          </a:p>
        </p:txBody>
      </p:sp>
      <p:pic>
        <p:nvPicPr>
          <p:cNvPr id="5" name="Picture 4" descr="A green and red rectangular bars with numbers and symbols&#10;&#10;Description automatically generated">
            <a:extLst>
              <a:ext uri="{FF2B5EF4-FFF2-40B4-BE49-F238E27FC236}">
                <a16:creationId xmlns:a16="http://schemas.microsoft.com/office/drawing/2014/main" id="{CE5AAF1E-B931-1DF7-182C-EFE342C82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80" y="1579803"/>
            <a:ext cx="2752725" cy="2695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2F113F-575F-F582-DEF8-B5892C16CC6D}"/>
              </a:ext>
            </a:extLst>
          </p:cNvPr>
          <p:cNvSpPr txBox="1"/>
          <p:nvPr/>
        </p:nvSpPr>
        <p:spPr>
          <a:xfrm>
            <a:off x="569343" y="4801679"/>
            <a:ext cx="850133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" sz="800" dirty="0">
                <a:latin typeface="Poppins"/>
              </a:rPr>
              <a:t>Fonte: //immunizationdata.who.int/compare.html?COMPARISON=type1__WIISE/MT_AD_COV_LONG+type2__WIISE/MT_AD_COV_LONG+option1__DTP_coverage+option2__DTP_PLUS_coverage&amp;CODE=GTM+PER&amp;YEAR =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79633-FD88-B349-FE42-10BF59BAF391}"/>
              </a:ext>
            </a:extLst>
          </p:cNvPr>
          <p:cNvSpPr txBox="1"/>
          <p:nvPr/>
        </p:nvSpPr>
        <p:spPr>
          <a:xfrm>
            <a:off x="3890514" y="1263636"/>
            <a:ext cx="509322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" sz="2400"/>
              <a:t>Múltiplos fatores - Eles têm mudado desde o último Avaliação MYP</a:t>
            </a:r>
          </a:p>
          <a:p>
            <a:pPr marL="342900" indent="-342900">
              <a:buChar char="•"/>
            </a:pPr>
            <a:r>
              <a:rPr lang="pt" sz="2400" dirty="0"/>
              <a:t>Pandemia do covid-19</a:t>
            </a:r>
          </a:p>
          <a:p>
            <a:pPr marL="342900" indent="-342900">
              <a:buChar char="•"/>
            </a:pPr>
            <a:r>
              <a:rPr lang="pt" sz="2400"/>
              <a:t>Introdução da vacina _</a:t>
            </a:r>
          </a:p>
          <a:p>
            <a:pPr marL="342900" indent="-342900">
              <a:buChar char="•"/>
            </a:pPr>
            <a:r>
              <a:rPr lang="pt" sz="2400"/>
              <a:t>Estrutura governamental _</a:t>
            </a:r>
          </a:p>
          <a:p>
            <a:pPr marL="342900" indent="-342900">
              <a:buChar char="•"/>
            </a:pPr>
            <a:r>
              <a:rPr lang="pt" sz="2400"/>
              <a:t>O quadro jurídico do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665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AD61954-7CAA-FA31-7B57-B693776CB0AE}"/>
              </a:ext>
            </a:extLst>
          </p:cNvPr>
          <p:cNvSpPr txBox="1">
            <a:spLocks/>
          </p:cNvSpPr>
          <p:nvPr/>
        </p:nvSpPr>
        <p:spPr>
          <a:xfrm>
            <a:off x="724341" y="595755"/>
            <a:ext cx="8236500" cy="45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" sz="2700" dirty="0"/>
              <a:t>Objetivo da ferramenta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51BB31E-AF11-A6A2-CD86-EEE3D4ED9190}"/>
              </a:ext>
            </a:extLst>
          </p:cNvPr>
          <p:cNvSpPr txBox="1">
            <a:spLocks/>
          </p:cNvSpPr>
          <p:nvPr/>
        </p:nvSpPr>
        <p:spPr>
          <a:xfrm>
            <a:off x="829465" y="1273526"/>
            <a:ext cx="8026253" cy="30480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4615"/>
            <a:r>
              <a:rPr lang="pt" sz="3200" dirty="0"/>
              <a:t>Autoavaliar o desempenho do programa nacional de imunização no país em 13 componentes do PAV, utilizando uma ferramenta abrangente de gestão de desempenho para identificar sucessos e lacunas e estabelecer prioridades para o programa </a:t>
            </a:r>
            <a:r>
              <a:rPr lang="pt" sz="3200" dirty="0">
                <a:ea typeface="Calibri"/>
              </a:rPr>
              <a:t>.</a:t>
            </a:r>
            <a:endParaRPr lang="en-US" sz="3200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7264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7C6F-7724-0AB9-B59E-09DF2A78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2744"/>
            <a:ext cx="7886700" cy="757514"/>
          </a:xfrm>
        </p:spPr>
        <p:txBody>
          <a:bodyPr>
            <a:normAutofit/>
          </a:bodyPr>
          <a:lstStyle/>
          <a:p>
            <a:pPr>
              <a:buSzPts val="4500"/>
            </a:pPr>
            <a:r>
              <a:rPr lang="pt" sz="2700" b="1" dirty="0">
                <a:latin typeface="Poppins Black"/>
                <a:cs typeface="Poppins Black"/>
                <a:sym typeface="Poppins Black"/>
              </a:rPr>
              <a:t>Objetivos da ferramenta </a:t>
            </a:r>
            <a:r>
              <a:rPr lang="pt" sz="2700" dirty="0">
                <a:latin typeface="Poppins Black"/>
                <a:cs typeface="Poppins Black"/>
                <a:sym typeface="Poppins Black"/>
              </a:rPr>
              <a:t>(2)</a:t>
            </a:r>
            <a:endParaRPr lang="es-ES" sz="2700" b="1" dirty="0">
              <a:latin typeface="Poppins Black"/>
              <a:cs typeface="Poppins Black"/>
              <a:sym typeface="Poppins Black"/>
            </a:endParaRPr>
          </a:p>
        </p:txBody>
      </p:sp>
      <p:sp>
        <p:nvSpPr>
          <p:cNvPr id="3" name="Google Shape;248;p27">
            <a:extLst>
              <a:ext uri="{FF2B5EF4-FFF2-40B4-BE49-F238E27FC236}">
                <a16:creationId xmlns:a16="http://schemas.microsoft.com/office/drawing/2014/main" id="{29F15B19-D820-4666-BB1B-C784D7F0ECD3}"/>
              </a:ext>
            </a:extLst>
          </p:cNvPr>
          <p:cNvSpPr txBox="1">
            <a:spLocks/>
          </p:cNvSpPr>
          <p:nvPr/>
        </p:nvSpPr>
        <p:spPr>
          <a:xfrm>
            <a:off x="703078" y="911057"/>
            <a:ext cx="4836485" cy="3981229"/>
          </a:xfrm>
          <a:prstGeom prst="rect">
            <a:avLst/>
          </a:prstGeom>
          <a:noFill/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" sz="1700" dirty="0"/>
              <a:t>Autoavaliar o desempenho de cada componente do MYP (conforme mostrado no diagrama)</a:t>
            </a:r>
          </a:p>
          <a:p>
            <a:endParaRPr lang="es-ES" sz="1700" dirty="0"/>
          </a:p>
          <a:p>
            <a:r>
              <a:rPr lang="pt" sz="1700" dirty="0"/>
              <a:t>Desenvolver um plano de acção nacional para melhorar o PAV visando:</a:t>
            </a:r>
          </a:p>
          <a:p>
            <a:endParaRPr lang="es-ES" sz="1700" dirty="0"/>
          </a:p>
          <a:p>
            <a:pPr marL="266393" lvl="1" indent="-172545">
              <a:buSzPts val="1300"/>
              <a:buFont typeface="Poppins"/>
              <a:buChar char="•"/>
            </a:pPr>
            <a:r>
              <a:rPr lang="pt" sz="1700" dirty="0">
                <a:sym typeface="Poppins"/>
              </a:rPr>
              <a:t>Priorizar recomendações que exijam intervenção imediata,</a:t>
            </a:r>
          </a:p>
          <a:p>
            <a:pPr marL="914378"/>
            <a:endParaRPr lang="es-ES" sz="1700" dirty="0"/>
          </a:p>
          <a:p>
            <a:pPr marL="266393" lvl="1" indent="-172545">
              <a:buSzPts val="1300"/>
              <a:buFont typeface="Poppins"/>
              <a:buChar char="•"/>
            </a:pPr>
            <a:r>
              <a:rPr lang="pt" sz="1700" dirty="0">
                <a:sym typeface="Poppins"/>
              </a:rPr>
              <a:t>Definir o cronograma de atividades e o orçamento necessário,</a:t>
            </a:r>
          </a:p>
          <a:p>
            <a:pPr marL="914378"/>
            <a:endParaRPr lang="es-ES" sz="1700" dirty="0"/>
          </a:p>
          <a:p>
            <a:pPr marL="266393" lvl="1" indent="-172545">
              <a:buSzPts val="1300"/>
              <a:buFont typeface="Poppins"/>
              <a:buChar char="•"/>
            </a:pPr>
            <a:r>
              <a:rPr lang="pt" sz="1700" dirty="0">
                <a:sym typeface="Poppins"/>
              </a:rPr>
              <a:t>Determine se é necessário expandir a avaliação ou apoiar a abordagem de lacunas em componentes específicos.</a:t>
            </a:r>
          </a:p>
        </p:txBody>
      </p:sp>
      <p:pic>
        <p:nvPicPr>
          <p:cNvPr id="4" name="Google Shape;249;p27">
            <a:extLst>
              <a:ext uri="{FF2B5EF4-FFF2-40B4-BE49-F238E27FC236}">
                <a16:creationId xmlns:a16="http://schemas.microsoft.com/office/drawing/2014/main" id="{A09A1EE5-23F1-715D-1E13-89BA9C5E06C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433" t="6496" b="2387"/>
          <a:stretch/>
        </p:blipFill>
        <p:spPr>
          <a:xfrm>
            <a:off x="5411972" y="938994"/>
            <a:ext cx="3694589" cy="3633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39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8;p29">
            <a:extLst>
              <a:ext uri="{FF2B5EF4-FFF2-40B4-BE49-F238E27FC236}">
                <a16:creationId xmlns:a16="http://schemas.microsoft.com/office/drawing/2014/main" id="{5B5BC3C5-8130-EFEC-9D4E-0AAEAB0C2CAD}"/>
              </a:ext>
            </a:extLst>
          </p:cNvPr>
          <p:cNvSpPr txBox="1">
            <a:spLocks/>
          </p:cNvSpPr>
          <p:nvPr/>
        </p:nvSpPr>
        <p:spPr>
          <a:xfrm>
            <a:off x="586425" y="223300"/>
            <a:ext cx="7757100" cy="7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SzPts val="990"/>
              <a:buFont typeface="Arial"/>
              <a:buNone/>
            </a:pPr>
            <a:r>
              <a:rPr lang="pt" sz="2400"/>
              <a:t>Objetivo da ferramenta em nível subnacional e local</a:t>
            </a:r>
            <a:endParaRPr lang="en-GB" sz="24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882D5A3-155A-2E0D-CD1F-DC1F367E5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857623"/>
              </p:ext>
            </p:extLst>
          </p:nvPr>
        </p:nvGraphicFramePr>
        <p:xfrm>
          <a:off x="1233376" y="1179572"/>
          <a:ext cx="7198242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424">
                  <a:extLst>
                    <a:ext uri="{9D8B030D-6E8A-4147-A177-3AD203B41FA5}">
                      <a16:colId xmlns:a16="http://schemas.microsoft.com/office/drawing/2014/main" val="274254688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56737641"/>
                    </a:ext>
                  </a:extLst>
                </a:gridCol>
                <a:gridCol w="6394538">
                  <a:extLst>
                    <a:ext uri="{9D8B030D-6E8A-4147-A177-3AD203B41FA5}">
                      <a16:colId xmlns:a16="http://schemas.microsoft.com/office/drawing/2014/main" val="2458714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Está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ferramenta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tem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como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mirar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autoavaliar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ele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desempenho do 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PAV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nacional 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e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identificar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conquistas 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e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lacunas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em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ele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programar 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e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promover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melhorias 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.</a:t>
                      </a:r>
                    </a:p>
                    <a:p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6318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Para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nivelar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subnacional 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e local, a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ferramenta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ele serve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como um 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meio de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validar 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reivindicações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realizado 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ao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nível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nacional 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.</a:t>
                      </a:r>
                    </a:p>
                    <a:p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476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Permite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rever 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a implementação local ,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ajudando 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a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confirmar e complementar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o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descobertas 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ao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nível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nacional 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.</a:t>
                      </a:r>
                    </a:p>
                    <a:p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4637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As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pontuações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gerado 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no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nível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subnacionais 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e locais não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contribuem 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para a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avaliação final 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.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Eles desempenham 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um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papel crucial 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na informação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e 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no refinamento da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pontuação 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no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nível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nacional , 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fornecendo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a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compreensão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mais 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granular do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desempenho </a:t>
                      </a:r>
                      <a:r>
                        <a:rPr lang="pt" sz="1400" dirty="0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do programa </a:t>
                      </a:r>
                      <a:r>
                        <a:rPr lang="pt" sz="1400" dirty="0" err="1">
                          <a:latin typeface="Calibri" panose="020F0502020204030204" pitchFamily="34" charset="0"/>
                          <a:ea typeface="Poppins"/>
                          <a:cs typeface="Calibri" panose="020F0502020204030204" pitchFamily="34" charset="0"/>
                          <a:sym typeface="Poppins"/>
                        </a:rPr>
                        <a:t>.</a:t>
                      </a:r>
                    </a:p>
                    <a:p>
                      <a:endParaRPr lang="es-MX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76437"/>
                  </a:ext>
                </a:extLst>
              </a:tr>
            </a:tbl>
          </a:graphicData>
        </a:graphic>
      </p:graphicFrame>
      <p:sp>
        <p:nvSpPr>
          <p:cNvPr id="4" name="Google Shape;280;p29">
            <a:extLst>
              <a:ext uri="{FF2B5EF4-FFF2-40B4-BE49-F238E27FC236}">
                <a16:creationId xmlns:a16="http://schemas.microsoft.com/office/drawing/2014/main" id="{A9A35DCC-0712-78BD-C72E-C2FCF4B5BE43}"/>
              </a:ext>
            </a:extLst>
          </p:cNvPr>
          <p:cNvSpPr/>
          <p:nvPr/>
        </p:nvSpPr>
        <p:spPr>
          <a:xfrm>
            <a:off x="1375814" y="1382860"/>
            <a:ext cx="295841" cy="2754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81;p29">
            <a:extLst>
              <a:ext uri="{FF2B5EF4-FFF2-40B4-BE49-F238E27FC236}">
                <a16:creationId xmlns:a16="http://schemas.microsoft.com/office/drawing/2014/main" id="{23DDEB2F-FB44-9DE8-C334-E7B6AD79D0FE}"/>
              </a:ext>
            </a:extLst>
          </p:cNvPr>
          <p:cNvGrpSpPr/>
          <p:nvPr/>
        </p:nvGrpSpPr>
        <p:grpSpPr>
          <a:xfrm>
            <a:off x="1399185" y="2106749"/>
            <a:ext cx="230614" cy="302528"/>
            <a:chOff x="-3365275" y="3253275"/>
            <a:chExt cx="222150" cy="291425"/>
          </a:xfrm>
        </p:grpSpPr>
        <p:sp>
          <p:nvSpPr>
            <p:cNvPr id="9" name="Google Shape;282;p29">
              <a:extLst>
                <a:ext uri="{FF2B5EF4-FFF2-40B4-BE49-F238E27FC236}">
                  <a16:creationId xmlns:a16="http://schemas.microsoft.com/office/drawing/2014/main" id="{9DF2B22B-7A7D-E560-3234-BE2DF1B65144}"/>
                </a:ext>
              </a:extLst>
            </p:cNvPr>
            <p:cNvSpPr/>
            <p:nvPr/>
          </p:nvSpPr>
          <p:spPr>
            <a:xfrm>
              <a:off x="-3365275" y="3253275"/>
              <a:ext cx="222150" cy="291425"/>
            </a:xfrm>
            <a:custGeom>
              <a:avLst/>
              <a:gdLst/>
              <a:ahLst/>
              <a:cxnLst/>
              <a:rect l="l" t="t" r="r" b="b"/>
              <a:pathLst>
                <a:path w="8886" h="11657" extrusionOk="0">
                  <a:moveTo>
                    <a:pt x="5861" y="662"/>
                  </a:moveTo>
                  <a:cubicBezTo>
                    <a:pt x="6302" y="662"/>
                    <a:pt x="6302" y="1323"/>
                    <a:pt x="5861" y="1323"/>
                  </a:cubicBezTo>
                  <a:lnTo>
                    <a:pt x="3120" y="1323"/>
                  </a:lnTo>
                  <a:cubicBezTo>
                    <a:pt x="2647" y="1323"/>
                    <a:pt x="2647" y="662"/>
                    <a:pt x="3120" y="662"/>
                  </a:cubicBezTo>
                  <a:close/>
                  <a:moveTo>
                    <a:pt x="7215" y="3466"/>
                  </a:moveTo>
                  <a:cubicBezTo>
                    <a:pt x="7625" y="3466"/>
                    <a:pt x="7625" y="4127"/>
                    <a:pt x="7215" y="4127"/>
                  </a:cubicBezTo>
                  <a:lnTo>
                    <a:pt x="4443" y="4127"/>
                  </a:lnTo>
                  <a:cubicBezTo>
                    <a:pt x="4002" y="4127"/>
                    <a:pt x="3970" y="3466"/>
                    <a:pt x="4443" y="3466"/>
                  </a:cubicBezTo>
                  <a:close/>
                  <a:moveTo>
                    <a:pt x="3101" y="2795"/>
                  </a:moveTo>
                  <a:cubicBezTo>
                    <a:pt x="3360" y="2795"/>
                    <a:pt x="3582" y="3129"/>
                    <a:pt x="3340" y="3371"/>
                  </a:cubicBezTo>
                  <a:lnTo>
                    <a:pt x="2899" y="3812"/>
                  </a:lnTo>
                  <a:lnTo>
                    <a:pt x="3340" y="4253"/>
                  </a:lnTo>
                  <a:cubicBezTo>
                    <a:pt x="3582" y="4495"/>
                    <a:pt x="3360" y="4830"/>
                    <a:pt x="3101" y="4830"/>
                  </a:cubicBezTo>
                  <a:cubicBezTo>
                    <a:pt x="3023" y="4830"/>
                    <a:pt x="2941" y="4799"/>
                    <a:pt x="2868" y="4726"/>
                  </a:cubicBezTo>
                  <a:lnTo>
                    <a:pt x="2427" y="4285"/>
                  </a:lnTo>
                  <a:lnTo>
                    <a:pt x="2017" y="4726"/>
                  </a:lnTo>
                  <a:cubicBezTo>
                    <a:pt x="1944" y="4799"/>
                    <a:pt x="1862" y="4830"/>
                    <a:pt x="1784" y="4830"/>
                  </a:cubicBezTo>
                  <a:cubicBezTo>
                    <a:pt x="1525" y="4830"/>
                    <a:pt x="1303" y="4495"/>
                    <a:pt x="1545" y="4253"/>
                  </a:cubicBezTo>
                  <a:lnTo>
                    <a:pt x="1954" y="3812"/>
                  </a:lnTo>
                  <a:lnTo>
                    <a:pt x="1545" y="3371"/>
                  </a:lnTo>
                  <a:cubicBezTo>
                    <a:pt x="1303" y="3129"/>
                    <a:pt x="1525" y="2795"/>
                    <a:pt x="1784" y="2795"/>
                  </a:cubicBezTo>
                  <a:cubicBezTo>
                    <a:pt x="1862" y="2795"/>
                    <a:pt x="1944" y="2825"/>
                    <a:pt x="2017" y="2899"/>
                  </a:cubicBezTo>
                  <a:lnTo>
                    <a:pt x="2427" y="3340"/>
                  </a:lnTo>
                  <a:lnTo>
                    <a:pt x="2868" y="2899"/>
                  </a:lnTo>
                  <a:cubicBezTo>
                    <a:pt x="2941" y="2825"/>
                    <a:pt x="3023" y="2795"/>
                    <a:pt x="3101" y="2795"/>
                  </a:cubicBezTo>
                  <a:close/>
                  <a:moveTo>
                    <a:pt x="7242" y="6206"/>
                  </a:moveTo>
                  <a:cubicBezTo>
                    <a:pt x="7625" y="6206"/>
                    <a:pt x="7616" y="6868"/>
                    <a:pt x="7215" y="6868"/>
                  </a:cubicBezTo>
                  <a:lnTo>
                    <a:pt x="4443" y="6868"/>
                  </a:lnTo>
                  <a:cubicBezTo>
                    <a:pt x="4002" y="6868"/>
                    <a:pt x="3970" y="6207"/>
                    <a:pt x="4443" y="6207"/>
                  </a:cubicBezTo>
                  <a:lnTo>
                    <a:pt x="7215" y="6207"/>
                  </a:lnTo>
                  <a:cubicBezTo>
                    <a:pt x="7225" y="6206"/>
                    <a:pt x="7233" y="6206"/>
                    <a:pt x="7242" y="6206"/>
                  </a:cubicBezTo>
                  <a:close/>
                  <a:moveTo>
                    <a:pt x="3101" y="5504"/>
                  </a:moveTo>
                  <a:cubicBezTo>
                    <a:pt x="3360" y="5504"/>
                    <a:pt x="3582" y="5839"/>
                    <a:pt x="3340" y="6081"/>
                  </a:cubicBezTo>
                  <a:lnTo>
                    <a:pt x="2899" y="6522"/>
                  </a:lnTo>
                  <a:lnTo>
                    <a:pt x="3340" y="6963"/>
                  </a:lnTo>
                  <a:cubicBezTo>
                    <a:pt x="3582" y="7205"/>
                    <a:pt x="3360" y="7539"/>
                    <a:pt x="3101" y="7539"/>
                  </a:cubicBezTo>
                  <a:cubicBezTo>
                    <a:pt x="3023" y="7539"/>
                    <a:pt x="2941" y="7509"/>
                    <a:pt x="2868" y="7435"/>
                  </a:cubicBezTo>
                  <a:lnTo>
                    <a:pt x="2427" y="6994"/>
                  </a:lnTo>
                  <a:lnTo>
                    <a:pt x="2017" y="7435"/>
                  </a:lnTo>
                  <a:cubicBezTo>
                    <a:pt x="1944" y="7509"/>
                    <a:pt x="1862" y="7539"/>
                    <a:pt x="1784" y="7539"/>
                  </a:cubicBezTo>
                  <a:cubicBezTo>
                    <a:pt x="1525" y="7539"/>
                    <a:pt x="1303" y="7205"/>
                    <a:pt x="1545" y="6963"/>
                  </a:cubicBezTo>
                  <a:lnTo>
                    <a:pt x="1954" y="6522"/>
                  </a:lnTo>
                  <a:lnTo>
                    <a:pt x="1545" y="6081"/>
                  </a:lnTo>
                  <a:cubicBezTo>
                    <a:pt x="1303" y="5839"/>
                    <a:pt x="1525" y="5504"/>
                    <a:pt x="1784" y="5504"/>
                  </a:cubicBezTo>
                  <a:cubicBezTo>
                    <a:pt x="1862" y="5504"/>
                    <a:pt x="1944" y="5535"/>
                    <a:pt x="2017" y="5608"/>
                  </a:cubicBezTo>
                  <a:lnTo>
                    <a:pt x="2427" y="6049"/>
                  </a:lnTo>
                  <a:lnTo>
                    <a:pt x="2868" y="5608"/>
                  </a:lnTo>
                  <a:cubicBezTo>
                    <a:pt x="2941" y="5535"/>
                    <a:pt x="3023" y="5504"/>
                    <a:pt x="3101" y="5504"/>
                  </a:cubicBezTo>
                  <a:close/>
                  <a:moveTo>
                    <a:pt x="7215" y="8916"/>
                  </a:moveTo>
                  <a:cubicBezTo>
                    <a:pt x="7625" y="8916"/>
                    <a:pt x="7625" y="9609"/>
                    <a:pt x="7215" y="9609"/>
                  </a:cubicBezTo>
                  <a:lnTo>
                    <a:pt x="4443" y="9609"/>
                  </a:lnTo>
                  <a:cubicBezTo>
                    <a:pt x="4002" y="9609"/>
                    <a:pt x="3970" y="8916"/>
                    <a:pt x="4443" y="8916"/>
                  </a:cubicBezTo>
                  <a:close/>
                  <a:moveTo>
                    <a:pt x="2395" y="8254"/>
                  </a:moveTo>
                  <a:cubicBezTo>
                    <a:pt x="2962" y="8254"/>
                    <a:pt x="3435" y="8727"/>
                    <a:pt x="3435" y="9263"/>
                  </a:cubicBezTo>
                  <a:cubicBezTo>
                    <a:pt x="3435" y="9830"/>
                    <a:pt x="2994" y="10302"/>
                    <a:pt x="2395" y="10302"/>
                  </a:cubicBezTo>
                  <a:cubicBezTo>
                    <a:pt x="1860" y="10302"/>
                    <a:pt x="1387" y="9830"/>
                    <a:pt x="1387" y="9263"/>
                  </a:cubicBezTo>
                  <a:cubicBezTo>
                    <a:pt x="1387" y="8727"/>
                    <a:pt x="1860" y="8254"/>
                    <a:pt x="2395" y="8254"/>
                  </a:cubicBezTo>
                  <a:close/>
                  <a:moveTo>
                    <a:pt x="3057" y="0"/>
                  </a:moveTo>
                  <a:cubicBezTo>
                    <a:pt x="2647" y="0"/>
                    <a:pt x="2238" y="252"/>
                    <a:pt x="2112" y="662"/>
                  </a:cubicBezTo>
                  <a:lnTo>
                    <a:pt x="1009" y="662"/>
                  </a:lnTo>
                  <a:cubicBezTo>
                    <a:pt x="473" y="662"/>
                    <a:pt x="1" y="1134"/>
                    <a:pt x="1" y="1670"/>
                  </a:cubicBezTo>
                  <a:lnTo>
                    <a:pt x="1" y="10617"/>
                  </a:lnTo>
                  <a:cubicBezTo>
                    <a:pt x="1" y="11153"/>
                    <a:pt x="473" y="11657"/>
                    <a:pt x="1009" y="11657"/>
                  </a:cubicBezTo>
                  <a:lnTo>
                    <a:pt x="7877" y="11657"/>
                  </a:lnTo>
                  <a:cubicBezTo>
                    <a:pt x="8413" y="11657"/>
                    <a:pt x="8885" y="11184"/>
                    <a:pt x="8885" y="10617"/>
                  </a:cubicBezTo>
                  <a:lnTo>
                    <a:pt x="8885" y="1670"/>
                  </a:lnTo>
                  <a:cubicBezTo>
                    <a:pt x="8885" y="1134"/>
                    <a:pt x="8476" y="662"/>
                    <a:pt x="7877" y="662"/>
                  </a:cubicBezTo>
                  <a:lnTo>
                    <a:pt x="6774" y="662"/>
                  </a:lnTo>
                  <a:cubicBezTo>
                    <a:pt x="6617" y="252"/>
                    <a:pt x="6270" y="0"/>
                    <a:pt x="5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83;p29">
              <a:extLst>
                <a:ext uri="{FF2B5EF4-FFF2-40B4-BE49-F238E27FC236}">
                  <a16:creationId xmlns:a16="http://schemas.microsoft.com/office/drawing/2014/main" id="{5E778501-FBD1-738F-0635-8C83EC3707B9}"/>
                </a:ext>
              </a:extLst>
            </p:cNvPr>
            <p:cNvSpPr/>
            <p:nvPr/>
          </p:nvSpPr>
          <p:spPr>
            <a:xfrm>
              <a:off x="-3314075" y="34761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284;p29">
            <a:extLst>
              <a:ext uri="{FF2B5EF4-FFF2-40B4-BE49-F238E27FC236}">
                <a16:creationId xmlns:a16="http://schemas.microsoft.com/office/drawing/2014/main" id="{E3AA87D7-CE79-FF21-2E1D-26C58B7C1662}"/>
              </a:ext>
            </a:extLst>
          </p:cNvPr>
          <p:cNvGrpSpPr/>
          <p:nvPr/>
        </p:nvGrpSpPr>
        <p:grpSpPr>
          <a:xfrm>
            <a:off x="1399185" y="2855972"/>
            <a:ext cx="333480" cy="330800"/>
            <a:chOff x="946175" y="3253275"/>
            <a:chExt cx="298550" cy="296150"/>
          </a:xfrm>
        </p:grpSpPr>
        <p:sp>
          <p:nvSpPr>
            <p:cNvPr id="12" name="Google Shape;285;p29">
              <a:extLst>
                <a:ext uri="{FF2B5EF4-FFF2-40B4-BE49-F238E27FC236}">
                  <a16:creationId xmlns:a16="http://schemas.microsoft.com/office/drawing/2014/main" id="{FB1BE25D-33F1-A24B-1616-D2FF2D97C5C1}"/>
                </a:ext>
              </a:extLst>
            </p:cNvPr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86;p29">
              <a:extLst>
                <a:ext uri="{FF2B5EF4-FFF2-40B4-BE49-F238E27FC236}">
                  <a16:creationId xmlns:a16="http://schemas.microsoft.com/office/drawing/2014/main" id="{BBA887CC-FB82-419A-67A1-21DAE556CC6C}"/>
                </a:ext>
              </a:extLst>
            </p:cNvPr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87;p29">
              <a:extLst>
                <a:ext uri="{FF2B5EF4-FFF2-40B4-BE49-F238E27FC236}">
                  <a16:creationId xmlns:a16="http://schemas.microsoft.com/office/drawing/2014/main" id="{BF3AA1CE-D7AE-9930-A7DA-212856C26944}"/>
                </a:ext>
              </a:extLst>
            </p:cNvPr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88;p29">
              <a:extLst>
                <a:ext uri="{FF2B5EF4-FFF2-40B4-BE49-F238E27FC236}">
                  <a16:creationId xmlns:a16="http://schemas.microsoft.com/office/drawing/2014/main" id="{E1B1EB6D-FA8D-6790-C2FD-27D3CBA5B6C9}"/>
                </a:ext>
              </a:extLst>
            </p:cNvPr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89;p29">
              <a:extLst>
                <a:ext uri="{FF2B5EF4-FFF2-40B4-BE49-F238E27FC236}">
                  <a16:creationId xmlns:a16="http://schemas.microsoft.com/office/drawing/2014/main" id="{A65E4D1B-4C26-DDFF-6ABF-70630C368DCA}"/>
                </a:ext>
              </a:extLst>
            </p:cNvPr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290;p29">
            <a:extLst>
              <a:ext uri="{FF2B5EF4-FFF2-40B4-BE49-F238E27FC236}">
                <a16:creationId xmlns:a16="http://schemas.microsoft.com/office/drawing/2014/main" id="{5B6898ED-8289-01F8-D5AC-65DE0425A612}"/>
              </a:ext>
            </a:extLst>
          </p:cNvPr>
          <p:cNvGrpSpPr/>
          <p:nvPr/>
        </p:nvGrpSpPr>
        <p:grpSpPr>
          <a:xfrm>
            <a:off x="1356988" y="3729457"/>
            <a:ext cx="333491" cy="275430"/>
            <a:chOff x="6218300" y="4416175"/>
            <a:chExt cx="516000" cy="448000"/>
          </a:xfrm>
        </p:grpSpPr>
        <p:sp>
          <p:nvSpPr>
            <p:cNvPr id="18" name="Google Shape;291;p29">
              <a:extLst>
                <a:ext uri="{FF2B5EF4-FFF2-40B4-BE49-F238E27FC236}">
                  <a16:creationId xmlns:a16="http://schemas.microsoft.com/office/drawing/2014/main" id="{BB167759-5454-BC97-8CAA-1B910E05F3F0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292;p29">
              <a:extLst>
                <a:ext uri="{FF2B5EF4-FFF2-40B4-BE49-F238E27FC236}">
                  <a16:creationId xmlns:a16="http://schemas.microsoft.com/office/drawing/2014/main" id="{C1C6348F-DD78-1315-9AAD-D2B566E52660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293;p29">
              <a:extLst>
                <a:ext uri="{FF2B5EF4-FFF2-40B4-BE49-F238E27FC236}">
                  <a16:creationId xmlns:a16="http://schemas.microsoft.com/office/drawing/2014/main" id="{1319B68A-07BA-41E4-46B3-594405DECCB5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41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0"/>
          <p:cNvSpPr txBox="1">
            <a:spLocks noGrp="1"/>
          </p:cNvSpPr>
          <p:nvPr>
            <p:ph type="ctrTitle"/>
          </p:nvPr>
        </p:nvSpPr>
        <p:spPr>
          <a:xfrm>
            <a:off x="693980" y="149735"/>
            <a:ext cx="8014086" cy="621409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dirty="0"/>
              <a:t>A </a:t>
            </a:r>
            <a:r>
              <a:rPr lang="pt" sz="2400" dirty="0" err="1"/>
              <a:t>ferramenta</a:t>
            </a:r>
            <a:r>
              <a:rPr lang="pt" sz="2400" dirty="0"/>
              <a:t> </a:t>
            </a:r>
            <a:r>
              <a:rPr lang="pt" sz="2400" dirty="0" err="1"/>
              <a:t>tem </a:t>
            </a:r>
            <a:r>
              <a:rPr lang="pt" sz="2400" dirty="0"/>
              <a:t>quatro </a:t>
            </a:r>
            <a:r>
              <a:rPr lang="pt" sz="2400" dirty="0" err="1"/>
              <a:t>partes</a:t>
            </a:r>
            <a:r>
              <a:rPr lang="pt" sz="2400" dirty="0"/>
              <a:t> </a:t>
            </a:r>
            <a:r>
              <a:rPr lang="pt" sz="2400" dirty="0" err="1"/>
              <a:t>principal</a:t>
            </a:r>
            <a:r>
              <a:rPr lang="pt" sz="2400" dirty="0"/>
              <a:t> </a:t>
            </a:r>
            <a:r>
              <a:rPr lang="pt" sz="2400" dirty="0" err="1"/>
              <a:t>diferente </a:t>
            </a:r>
            <a:r>
              <a:rPr lang="pt" sz="2400" dirty="0"/>
              <a:t>.</a:t>
            </a:r>
            <a:endParaRPr sz="2400" dirty="0"/>
          </a:p>
        </p:txBody>
      </p:sp>
      <p:pic>
        <p:nvPicPr>
          <p:cNvPr id="299" name="Google Shape;2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4775" y="1606991"/>
            <a:ext cx="6338074" cy="3311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30"/>
          <p:cNvGrpSpPr/>
          <p:nvPr/>
        </p:nvGrpSpPr>
        <p:grpSpPr>
          <a:xfrm>
            <a:off x="1395006" y="985698"/>
            <a:ext cx="1236900" cy="491700"/>
            <a:chOff x="526681" y="1086707"/>
            <a:chExt cx="1236900" cy="491700"/>
          </a:xfrm>
        </p:grpSpPr>
        <p:sp>
          <p:nvSpPr>
            <p:cNvPr id="301" name="Google Shape;301;p30"/>
            <p:cNvSpPr/>
            <p:nvPr/>
          </p:nvSpPr>
          <p:spPr>
            <a:xfrm rot="-5400000">
              <a:off x="899281" y="714107"/>
              <a:ext cx="491700" cy="1236900"/>
            </a:xfrm>
            <a:prstGeom prst="wedgeRectCallout">
              <a:avLst>
                <a:gd name="adj1" fmla="val -128527"/>
                <a:gd name="adj2" fmla="val 8506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30"/>
            <p:cNvSpPr txBox="1"/>
            <p:nvPr/>
          </p:nvSpPr>
          <p:spPr>
            <a:xfrm>
              <a:off x="575536" y="1137899"/>
              <a:ext cx="11523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1. Perguntas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03" name="Google Shape;303;p30"/>
          <p:cNvGrpSpPr/>
          <p:nvPr/>
        </p:nvGrpSpPr>
        <p:grpSpPr>
          <a:xfrm>
            <a:off x="5703750" y="835941"/>
            <a:ext cx="2422125" cy="491700"/>
            <a:chOff x="6554025" y="963851"/>
            <a:chExt cx="2422125" cy="491700"/>
          </a:xfrm>
        </p:grpSpPr>
        <p:sp>
          <p:nvSpPr>
            <p:cNvPr id="304" name="Google Shape;304;p30"/>
            <p:cNvSpPr/>
            <p:nvPr/>
          </p:nvSpPr>
          <p:spPr>
            <a:xfrm rot="-5400000">
              <a:off x="7512525" y="5351"/>
              <a:ext cx="491700" cy="2408700"/>
            </a:xfrm>
            <a:prstGeom prst="wedgeRectCallout">
              <a:avLst>
                <a:gd name="adj1" fmla="val -131701"/>
                <a:gd name="adj2" fmla="val -47970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0"/>
            <p:cNvSpPr txBox="1"/>
            <p:nvPr/>
          </p:nvSpPr>
          <p:spPr>
            <a:xfrm>
              <a:off x="6580650" y="1006150"/>
              <a:ext cx="23955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2. Escala de maturidade de cinco pontos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06" name="Google Shape;306;p30"/>
          <p:cNvGrpSpPr/>
          <p:nvPr/>
        </p:nvGrpSpPr>
        <p:grpSpPr>
          <a:xfrm>
            <a:off x="1358975" y="2939742"/>
            <a:ext cx="1706100" cy="426599"/>
            <a:chOff x="-326325" y="2510706"/>
            <a:chExt cx="1706100" cy="491700"/>
          </a:xfrm>
        </p:grpSpPr>
        <p:sp>
          <p:nvSpPr>
            <p:cNvPr id="307" name="Google Shape;307;p30"/>
            <p:cNvSpPr/>
            <p:nvPr/>
          </p:nvSpPr>
          <p:spPr>
            <a:xfrm rot="-5400000">
              <a:off x="217100" y="1972956"/>
              <a:ext cx="491700" cy="1567200"/>
            </a:xfrm>
            <a:prstGeom prst="wedgeRectCallout">
              <a:avLst>
                <a:gd name="adj1" fmla="val -123107"/>
                <a:gd name="adj2" fmla="val -25528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0"/>
            <p:cNvSpPr txBox="1"/>
            <p:nvPr/>
          </p:nvSpPr>
          <p:spPr>
            <a:xfrm>
              <a:off x="-326325" y="2572745"/>
              <a:ext cx="17061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4. Subseções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09" name="Google Shape;309;p30"/>
          <p:cNvSpPr/>
          <p:nvPr/>
        </p:nvSpPr>
        <p:spPr>
          <a:xfrm rot="-5400000">
            <a:off x="3781875" y="-18559"/>
            <a:ext cx="426600" cy="2500200"/>
          </a:xfrm>
          <a:prstGeom prst="wedgeRectCallout">
            <a:avLst>
              <a:gd name="adj1" fmla="val -181364"/>
              <a:gd name="adj2" fmla="val -74568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0"/>
          <p:cNvSpPr txBox="1"/>
          <p:nvPr/>
        </p:nvSpPr>
        <p:spPr>
          <a:xfrm>
            <a:off x="2718379" y="1054245"/>
            <a:ext cx="2651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Nível nacional/subnacional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5;p31">
            <a:extLst>
              <a:ext uri="{FF2B5EF4-FFF2-40B4-BE49-F238E27FC236}">
                <a16:creationId xmlns:a16="http://schemas.microsoft.com/office/drawing/2014/main" id="{FC48E5BA-C28D-8B7D-DD76-D8EAAADA5399}"/>
              </a:ext>
            </a:extLst>
          </p:cNvPr>
          <p:cNvSpPr txBox="1">
            <a:spLocks/>
          </p:cNvSpPr>
          <p:nvPr/>
        </p:nvSpPr>
        <p:spPr>
          <a:xfrm>
            <a:off x="1201479" y="1487550"/>
            <a:ext cx="6759021" cy="2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5000"/>
              </a:lnSpc>
              <a:buFont typeface="Arial"/>
              <a:buNone/>
            </a:pPr>
            <a:r>
              <a:rPr lang="pt" sz="3000" b="1" dirty="0">
                <a:latin typeface="Poppins"/>
                <a:ea typeface="Poppins"/>
                <a:cs typeface="Poppins"/>
                <a:sym typeface="Poppins"/>
              </a:rPr>
              <a:t>196</a:t>
            </a:r>
            <a:r>
              <a:rPr lang="pt" sz="23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2300" dirty="0" err="1">
                <a:latin typeface="Poppins"/>
                <a:ea typeface="Poppins"/>
                <a:cs typeface="Poppins"/>
                <a:sym typeface="Poppins"/>
              </a:rPr>
              <a:t>questões</a:t>
            </a:r>
            <a:r>
              <a:rPr lang="pt" sz="23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2300" dirty="0" err="1"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pt" sz="23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2300" dirty="0" err="1">
                <a:latin typeface="Poppins"/>
                <a:ea typeface="Poppins"/>
                <a:cs typeface="Poppins"/>
                <a:sym typeface="Poppins"/>
              </a:rPr>
              <a:t>todos</a:t>
            </a:r>
            <a:r>
              <a:rPr lang="pt" sz="23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2300" dirty="0" err="1"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pt" sz="23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2300" dirty="0" err="1">
                <a:latin typeface="Poppins"/>
                <a:ea typeface="Poppins"/>
                <a:cs typeface="Poppins"/>
                <a:sym typeface="Poppins"/>
              </a:rPr>
              <a:t>componentes </a:t>
            </a:r>
            <a:r>
              <a:rPr lang="pt" sz="2300" dirty="0">
                <a:latin typeface="Poppins"/>
                <a:ea typeface="Poppins"/>
                <a:cs typeface="Poppins"/>
                <a:sym typeface="Poppins"/>
              </a:rPr>
              <a:t>:</a:t>
            </a:r>
          </a:p>
          <a:p>
            <a:pPr marL="342900" indent="-342900">
              <a:lnSpc>
                <a:spcPct val="115000"/>
              </a:lnSpc>
            </a:pPr>
            <a:r>
              <a:rPr lang="pt" sz="2300" dirty="0" err="1">
                <a:latin typeface="Poppins"/>
                <a:ea typeface="Poppins"/>
                <a:cs typeface="Poppins"/>
                <a:sym typeface="Poppins"/>
              </a:rPr>
              <a:t>Nível </a:t>
            </a:r>
            <a:r>
              <a:rPr lang="pt" sz="2300" dirty="0">
                <a:latin typeface="Poppins"/>
                <a:ea typeface="Poppins"/>
                <a:cs typeface="Poppins"/>
                <a:sym typeface="Poppins"/>
              </a:rPr>
              <a:t>109 </a:t>
            </a:r>
            <a:r>
              <a:rPr lang="pt" sz="2300" dirty="0" err="1">
                <a:latin typeface="Poppins"/>
                <a:ea typeface="Poppins"/>
                <a:cs typeface="Poppins"/>
                <a:sym typeface="Poppins"/>
              </a:rPr>
              <a:t>nacional</a:t>
            </a:r>
            <a:endParaRPr lang="en-GB" sz="2300" dirty="0">
              <a:latin typeface="Poppins"/>
              <a:ea typeface="Poppins"/>
              <a:cs typeface="Poppins"/>
              <a:sym typeface="Poppins"/>
            </a:endParaRPr>
          </a:p>
          <a:p>
            <a:pPr marL="342900" indent="-342900">
              <a:lnSpc>
                <a:spcPct val="115000"/>
              </a:lnSpc>
            </a:pPr>
            <a:r>
              <a:rPr lang="pt" sz="2300" dirty="0" err="1">
                <a:latin typeface="Poppins"/>
                <a:ea typeface="Poppins"/>
                <a:cs typeface="Poppins"/>
                <a:sym typeface="Poppins"/>
              </a:rPr>
              <a:t>nível </a:t>
            </a:r>
            <a:r>
              <a:rPr lang="pt" sz="2300" dirty="0">
                <a:latin typeface="Poppins"/>
                <a:ea typeface="Poppins"/>
                <a:cs typeface="Poppins"/>
                <a:sym typeface="Poppins"/>
              </a:rPr>
              <a:t>67 </a:t>
            </a:r>
            <a:r>
              <a:rPr lang="pt" sz="2300" dirty="0" err="1">
                <a:latin typeface="Poppins"/>
                <a:ea typeface="Poppins"/>
                <a:cs typeface="Poppins"/>
                <a:sym typeface="Poppins"/>
              </a:rPr>
              <a:t>sub nacional</a:t>
            </a:r>
            <a:endParaRPr lang="en-GB" sz="2300" dirty="0">
              <a:latin typeface="Poppins"/>
              <a:ea typeface="Poppins"/>
              <a:cs typeface="Poppins"/>
              <a:sym typeface="Poppins"/>
            </a:endParaRPr>
          </a:p>
          <a:p>
            <a:pPr marL="342900" indent="-342900">
              <a:lnSpc>
                <a:spcPct val="115000"/>
              </a:lnSpc>
            </a:pPr>
            <a:r>
              <a:rPr lang="pt" sz="2300" dirty="0">
                <a:latin typeface="Poppins"/>
                <a:ea typeface="Poppins"/>
                <a:cs typeface="Poppins"/>
                <a:sym typeface="Poppins"/>
              </a:rPr>
              <a:t>20 </a:t>
            </a:r>
            <a:r>
              <a:rPr lang="pt" sz="2300" dirty="0" err="1">
                <a:latin typeface="Poppins"/>
                <a:ea typeface="Poppins"/>
                <a:cs typeface="Poppins"/>
                <a:sym typeface="Poppins"/>
              </a:rPr>
              <a:t>localmente </a:t>
            </a:r>
            <a:r>
              <a:rPr lang="pt" sz="2300" dirty="0">
                <a:latin typeface="Poppins"/>
                <a:ea typeface="Poppins"/>
                <a:cs typeface="Poppins"/>
                <a:sym typeface="Poppins"/>
              </a:rPr>
              <a:t>_</a:t>
            </a:r>
          </a:p>
        </p:txBody>
      </p:sp>
      <p:sp>
        <p:nvSpPr>
          <p:cNvPr id="3" name="Google Shape;316;p31">
            <a:extLst>
              <a:ext uri="{FF2B5EF4-FFF2-40B4-BE49-F238E27FC236}">
                <a16:creationId xmlns:a16="http://schemas.microsoft.com/office/drawing/2014/main" id="{2579161F-75AE-8AAD-0AB1-BB2720FF53DE}"/>
              </a:ext>
            </a:extLst>
          </p:cNvPr>
          <p:cNvSpPr txBox="1">
            <a:spLocks/>
          </p:cNvSpPr>
          <p:nvPr/>
        </p:nvSpPr>
        <p:spPr>
          <a:xfrm>
            <a:off x="1116419" y="556613"/>
            <a:ext cx="6844081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" sz="2400" dirty="0" err="1"/>
              <a:t>Perguntas sobre </a:t>
            </a:r>
            <a:r>
              <a:rPr lang="pt" sz="2400" dirty="0"/>
              <a:t>a ferramenta de monitoramento </a:t>
            </a:r>
            <a:r>
              <a:rPr lang="pt" sz="2400" dirty="0" err="1"/>
              <a:t>_ _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0784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/>
          <p:nvPr/>
        </p:nvSpPr>
        <p:spPr>
          <a:xfrm>
            <a:off x="657745" y="1688755"/>
            <a:ext cx="2907260" cy="965100"/>
          </a:xfrm>
          <a:prstGeom prst="rect">
            <a:avLst/>
          </a:prstGeom>
          <a:solidFill>
            <a:srgbClr val="FFCB03">
              <a:alpha val="64709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2"/>
          <p:cNvSpPr/>
          <p:nvPr/>
        </p:nvSpPr>
        <p:spPr>
          <a:xfrm>
            <a:off x="1812517" y="1688755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FCB07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2"/>
          <p:cNvSpPr/>
          <p:nvPr/>
        </p:nvSpPr>
        <p:spPr>
          <a:xfrm>
            <a:off x="3144809" y="1688755"/>
            <a:ext cx="2201534" cy="965100"/>
          </a:xfrm>
          <a:prstGeom prst="chevron">
            <a:avLst>
              <a:gd name="adj" fmla="val 50000"/>
            </a:avLst>
          </a:prstGeom>
          <a:solidFill>
            <a:srgbClr val="F5821A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2"/>
          <p:cNvSpPr/>
          <p:nvPr/>
        </p:nvSpPr>
        <p:spPr>
          <a:xfrm>
            <a:off x="4835503" y="1688755"/>
            <a:ext cx="2428520" cy="965100"/>
          </a:xfrm>
          <a:prstGeom prst="chevron">
            <a:avLst>
              <a:gd name="adj" fmla="val 50000"/>
            </a:avLst>
          </a:prstGeom>
          <a:solidFill>
            <a:srgbClr val="F04E9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2"/>
          <p:cNvSpPr/>
          <p:nvPr/>
        </p:nvSpPr>
        <p:spPr>
          <a:xfrm>
            <a:off x="6738785" y="1688755"/>
            <a:ext cx="2219700" cy="965100"/>
          </a:xfrm>
          <a:prstGeom prst="chevron">
            <a:avLst>
              <a:gd name="adj" fmla="val 50000"/>
            </a:avLst>
          </a:prstGeom>
          <a:solidFill>
            <a:srgbClr val="30B67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1164455" y="187580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1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0" name="Google Shape;340;p32"/>
          <p:cNvSpPr/>
          <p:nvPr/>
        </p:nvSpPr>
        <p:spPr>
          <a:xfrm>
            <a:off x="2509630" y="187580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2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1" name="Google Shape;341;p32"/>
          <p:cNvSpPr/>
          <p:nvPr/>
        </p:nvSpPr>
        <p:spPr>
          <a:xfrm>
            <a:off x="3854805" y="187580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3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2" name="Google Shape;342;p32"/>
          <p:cNvSpPr/>
          <p:nvPr/>
        </p:nvSpPr>
        <p:spPr>
          <a:xfrm>
            <a:off x="5707729" y="187580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7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4</a:t>
            </a:r>
            <a:endParaRPr sz="2700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3" name="Google Shape;343;p32"/>
          <p:cNvSpPr/>
          <p:nvPr/>
        </p:nvSpPr>
        <p:spPr>
          <a:xfrm>
            <a:off x="7553135" y="187580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7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5</a:t>
            </a:r>
            <a:endParaRPr sz="2700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4" name="Google Shape;344;p32"/>
          <p:cNvSpPr txBox="1">
            <a:spLocks noGrp="1"/>
          </p:cNvSpPr>
          <p:nvPr>
            <p:ph type="ctrTitle" idx="4294967295"/>
          </p:nvPr>
        </p:nvSpPr>
        <p:spPr>
          <a:xfrm>
            <a:off x="765362" y="220166"/>
            <a:ext cx="7872300" cy="764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Escala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de 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cinco pontos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ajuda 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a avaliar a maturidade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_ _ _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em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cada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perguntar 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.</a:t>
            </a:r>
            <a:endParaRPr sz="2400" dirty="0"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B5F809-A3BD-29B5-D8D1-ED2C89EC57C4}"/>
              </a:ext>
            </a:extLst>
          </p:cNvPr>
          <p:cNvSpPr txBox="1"/>
          <p:nvPr/>
        </p:nvSpPr>
        <p:spPr>
          <a:xfrm>
            <a:off x="677474" y="2686114"/>
            <a:ext cx="118704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Nível iniciante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14B90D-2520-684F-32FD-1A4DD3C3C70A}"/>
              </a:ext>
            </a:extLst>
          </p:cNvPr>
          <p:cNvSpPr txBox="1"/>
          <p:nvPr/>
        </p:nvSpPr>
        <p:spPr>
          <a:xfrm>
            <a:off x="711241" y="3036289"/>
            <a:ext cx="140013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" sz="1200" dirty="0" err="1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Unid</a:t>
            </a:r>
            <a:r>
              <a:rPr lang="pt" sz="120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200" dirty="0" err="1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insuficiente </a:t>
            </a:r>
            <a:r>
              <a:rPr lang="pt" sz="120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ou </a:t>
            </a:r>
            <a:r>
              <a:rPr lang="pt" sz="1200" dirty="0" err="1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indisponível </a:t>
            </a:r>
            <a:r>
              <a:rPr lang="pt" sz="1200" dirty="0">
                <a:solidFill>
                  <a:srgbClr val="000000"/>
                </a:solidFill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</a:t>
            </a:r>
            <a:endParaRPr lang="en-GB" sz="1200" dirty="0">
              <a:latin typeface="Calibri" panose="020F0502020204030204" pitchFamily="34" charset="0"/>
              <a:ea typeface="Poppins"/>
              <a:cs typeface="Calibri" panose="020F0502020204030204" pitchFamily="34" charset="0"/>
              <a:sym typeface="Poppins"/>
            </a:endParaRPr>
          </a:p>
          <a:p>
            <a:endParaRPr lang="es-MX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6DD3B-05B9-C79D-6F3F-A58A1C04B375}"/>
              </a:ext>
            </a:extLst>
          </p:cNvPr>
          <p:cNvSpPr txBox="1"/>
          <p:nvPr/>
        </p:nvSpPr>
        <p:spPr>
          <a:xfrm>
            <a:off x="1878063" y="2696993"/>
            <a:ext cx="156401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Nível gerenciado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FBEE29-9E31-2104-1C12-5B0A6709783D}"/>
              </a:ext>
            </a:extLst>
          </p:cNvPr>
          <p:cNvSpPr txBox="1"/>
          <p:nvPr/>
        </p:nvSpPr>
        <p:spPr>
          <a:xfrm>
            <a:off x="2041944" y="3047168"/>
            <a:ext cx="1400134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663">
              <a:buClrTx/>
            </a:pP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Os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elementos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disponível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presente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problemas 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de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completude 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atualização 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sua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 uso 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não é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apropriado </a:t>
            </a:r>
            <a:r>
              <a:rPr lang="pt" sz="1200" kern="1200" dirty="0">
                <a:solidFill>
                  <a:srgbClr val="999999"/>
                </a:solidFill>
                <a:latin typeface="Calibri" panose="020F0502020204030204" pitchFamily="34" charset="0"/>
                <a:ea typeface="Lato Light" panose="020F0502020204030203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BD6ACC-E329-08CE-C822-E30C84F2169F}"/>
              </a:ext>
            </a:extLst>
          </p:cNvPr>
          <p:cNvSpPr txBox="1"/>
          <p:nvPr/>
        </p:nvSpPr>
        <p:spPr>
          <a:xfrm>
            <a:off x="3565005" y="2696993"/>
            <a:ext cx="140013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Nível definido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51C22B-4870-DBE2-6DB7-BE5AF91E9D4F}"/>
              </a:ext>
            </a:extLst>
          </p:cNvPr>
          <p:cNvSpPr txBox="1"/>
          <p:nvPr/>
        </p:nvSpPr>
        <p:spPr>
          <a:xfrm>
            <a:off x="3545193" y="3086842"/>
            <a:ext cx="1439758" cy="21051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Os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elementos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disponíveis 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são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implementados 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com a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funcionalidade 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de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um sistema 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de rotina .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Eles não são reconhecidos preconceitos nenhum problemas.</a:t>
            </a:r>
          </a:p>
          <a:p>
            <a:endParaRPr lang="es-MX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3A140D-C6B1-5E96-A823-03C618FF3D94}"/>
              </a:ext>
            </a:extLst>
          </p:cNvPr>
          <p:cNvSpPr txBox="1"/>
          <p:nvPr/>
        </p:nvSpPr>
        <p:spPr>
          <a:xfrm>
            <a:off x="5156879" y="2652437"/>
            <a:ext cx="159709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" b="1" dirty="0">
                <a:solidFill>
                  <a:srgbClr val="002060"/>
                </a:solidFill>
                <a:latin typeface="Calibri"/>
                <a:cs typeface="Calibri"/>
              </a:rPr>
              <a:t>Nível </a:t>
            </a:r>
            <a:r>
              <a:rPr lang="pt" b="1" dirty="0">
                <a:solidFill>
                  <a:srgbClr val="FF0000"/>
                </a:solidFill>
                <a:latin typeface="Calibri"/>
                <a:cs typeface="Calibri"/>
              </a:rPr>
              <a:t>gerenciado quantitativamente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4F4351-A278-072B-EB99-CA95D2AC0F40}"/>
              </a:ext>
            </a:extLst>
          </p:cNvPr>
          <p:cNvSpPr txBox="1"/>
          <p:nvPr/>
        </p:nvSpPr>
        <p:spPr>
          <a:xfrm>
            <a:off x="5189588" y="3112175"/>
            <a:ext cx="153167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Todos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artigos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estão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disponível 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confiável 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completo 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atualizado 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 e eles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se conhecem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alguns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preconceitos 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/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problemas 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que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podem ser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melhorar 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2CB85C-DF72-0F61-5F21-9EF0A505B27F}"/>
              </a:ext>
            </a:extLst>
          </p:cNvPr>
          <p:cNvSpPr txBox="1"/>
          <p:nvPr/>
        </p:nvSpPr>
        <p:spPr>
          <a:xfrm>
            <a:off x="6769962" y="2712617"/>
            <a:ext cx="159439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Nível otimizado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933549-21DB-CB74-2766-4D9531BFCE12}"/>
              </a:ext>
            </a:extLst>
          </p:cNvPr>
          <p:cNvSpPr txBox="1"/>
          <p:nvPr/>
        </p:nvSpPr>
        <p:spPr>
          <a:xfrm>
            <a:off x="6885379" y="3112175"/>
            <a:ext cx="1752283" cy="14403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Todos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o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Unid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estão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disponíveis 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são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confiáveis 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completos 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,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atualizados 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implementados de 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forma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padronizada 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 </a:t>
            </a:r>
            <a:r>
              <a:rPr lang="pt" sz="1200" dirty="0" err="1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eficiente </a:t>
            </a:r>
            <a:r>
              <a:rPr lang="pt" sz="1200" dirty="0">
                <a:latin typeface="Calibri" panose="020F0502020204030204" pitchFamily="34" charset="0"/>
                <a:ea typeface="Poppins"/>
                <a:cs typeface="Calibri" panose="020F0502020204030204" pitchFamily="34" charset="0"/>
                <a:sym typeface="Poppins"/>
              </a:rPr>
              <a:t>.</a:t>
            </a:r>
          </a:p>
          <a:p>
            <a:endParaRPr lang="es-MX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1914CD8-5DE0-6DA9-51FA-CE705059AE7A}"/>
              </a:ext>
            </a:extLst>
          </p:cNvPr>
          <p:cNvSpPr txBox="1"/>
          <p:nvPr/>
        </p:nvSpPr>
        <p:spPr>
          <a:xfrm>
            <a:off x="1864522" y="1212112"/>
            <a:ext cx="549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" sz="1800" b="1" dirty="0">
                <a:solidFill>
                  <a:srgbClr val="002060"/>
                </a:solidFill>
              </a:rPr>
              <a:t>Níveis de desempenho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7C0D6E002DC4A9954B279402C024D" ma:contentTypeVersion="19" ma:contentTypeDescription="Create a new document." ma:contentTypeScope="" ma:versionID="3112bb8d77eabdabae1dad861eef024e">
  <xsd:schema xmlns:xsd="http://www.w3.org/2001/XMLSchema" xmlns:xs="http://www.w3.org/2001/XMLSchema" xmlns:p="http://schemas.microsoft.com/office/2006/metadata/properties" xmlns:ns2="13824d70-7bf2-44bc-87a6-298660e5dadd" xmlns:ns3="824a6a19-c959-42ab-aba9-d8066f14d880" xmlns:ns4="5e13aadc-de86-43ee-b386-40c01ba74c80" targetNamespace="http://schemas.microsoft.com/office/2006/metadata/properties" ma:root="true" ma:fieldsID="fa7af2fdaf325dc4753a0b83ad3c8ce2" ns2:_="" ns3:_="" ns4:_="">
    <xsd:import namespace="13824d70-7bf2-44bc-87a6-298660e5dadd"/>
    <xsd:import namespace="824a6a19-c959-42ab-aba9-d8066f14d880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c044fde1cc444aeb99680595bf09c781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24d70-7bf2-44bc-87a6-298660e5d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044fde1cc444aeb99680595bf09c781" ma:index="25" nillable="true" ma:taxonomy="true" ma:internalName="c044fde1cc444aeb99680595bf09c781" ma:taxonomyFieldName="PAHO_x0020_Keyword" ma:displayName="PAHO Keyword" ma:default="" ma:fieldId="{c044fde1-cc44-4aeb-9968-0595bf09c781}" ma:taxonomyMulti="true" ma:sspId="c0f44cca-6aff-4d49-827c-e4b3bc2e3f13" ma:termSetId="e04e7722-c50b-42ac-a63e-708093375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a6a19-c959-42ab-aba9-d8066f14d8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a6e248f-8c9f-452a-954e-7ee3bb8c38b6}" ma:internalName="TaxCatchAll" ma:showField="CatchAllData" ma:web="824a6a19-c959-42ab-aba9-d8066f14d8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044fde1cc444aeb99680595bf09c781 xmlns="13824d70-7bf2-44bc-87a6-298660e5dadd">
      <Terms xmlns="http://schemas.microsoft.com/office/infopath/2007/PartnerControls"/>
    </c044fde1cc444aeb99680595bf09c781>
    <lcf76f155ced4ddcb4097134ff3c332f xmlns="13824d70-7bf2-44bc-87a6-298660e5dadd">
      <Terms xmlns="http://schemas.microsoft.com/office/infopath/2007/PartnerControls"/>
    </lcf76f155ced4ddcb4097134ff3c332f>
    <TaxCatchAll xmlns="5e13aadc-de86-43ee-b386-40c01ba74c80" xsi:nil="true"/>
    <SharedWithUsers xmlns="824a6a19-c959-42ab-aba9-d8066f14d880">
      <UserInfo>
        <DisplayName>Blanco,  Miriam (OS-)</DisplayName>
        <AccountId>477</AccountId>
        <AccountType/>
      </UserInfo>
      <UserInfo>
        <DisplayName>Capistran,  Bertha (WDC)</DisplayName>
        <AccountId>147</AccountId>
        <AccountType/>
      </UserInfo>
      <UserInfo>
        <DisplayName>Ghiselli, Dr. Margherita (WDC)</DisplayName>
        <AccountId>92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2342219-373F-4F24-A264-87C6F60B7C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10DE62-8E10-4E4A-9A5E-9F075D491A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24d70-7bf2-44bc-87a6-298660e5dadd"/>
    <ds:schemaRef ds:uri="824a6a19-c959-42ab-aba9-d8066f14d880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C8BE9A-FDAD-4BB0-94FC-E810FD8900E2}">
  <ds:schemaRefs>
    <ds:schemaRef ds:uri="http://schemas.microsoft.com/office/2006/metadata/properties"/>
    <ds:schemaRef ds:uri="http://schemas.microsoft.com/office/infopath/2007/PartnerControls"/>
    <ds:schemaRef ds:uri="13824d70-7bf2-44bc-87a6-298660e5dadd"/>
    <ds:schemaRef ds:uri="5e13aadc-de86-43ee-b386-40c01ba74c80"/>
    <ds:schemaRef ds:uri="824a6a19-c959-42ab-aba9-d8066f14d8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5694</TotalTime>
  <Words>1441</Words>
  <Application>Microsoft Macintosh PowerPoint</Application>
  <PresentationFormat>On-screen Show (16:9)</PresentationFormat>
  <Paragraphs>153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Poppins</vt:lpstr>
      <vt:lpstr>Calibri</vt:lpstr>
      <vt:lpstr>Poppins Black</vt:lpstr>
      <vt:lpstr>Arial</vt:lpstr>
      <vt:lpstr>Office Theme</vt:lpstr>
      <vt:lpstr>Ferramenta de monitoramento do programa _ _ Imunização Nacional </vt:lpstr>
      <vt:lpstr>PowerPoint Presentation</vt:lpstr>
      <vt:lpstr>PowerPoint Presentation</vt:lpstr>
      <vt:lpstr>PowerPoint Presentation</vt:lpstr>
      <vt:lpstr>Objetivos da ferramenta (2)</vt:lpstr>
      <vt:lpstr>PowerPoint Presentation</vt:lpstr>
      <vt:lpstr>A ferramenta tem quatro partes principal diferente .</vt:lpstr>
      <vt:lpstr>PowerPoint Presentation</vt:lpstr>
      <vt:lpstr>Escala de cinco pontos ajuda a avaliar a maturidade _ _ _ em cada perguntar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PAHO's performance monitoring tool for national EPI teams</dc:title>
  <cp:lastModifiedBy>Juanjo J. Vasquez Rojas</cp:lastModifiedBy>
  <cp:revision>149</cp:revision>
  <dcterms:modified xsi:type="dcterms:W3CDTF">2024-06-03T13:21:12Z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0x0101003717C0D6E002DC4A9954B279402C024D</vt:lpwstr>
  </property>
  <property fmtid="{D5CDD505-2E9C-101B-9397-08002B2CF9AE}" pid="3" name="MediaServiceImageTags">
    <vt:lpwstr/>
  </property>
  <property fmtid="{D5CDD505-2E9C-101B-9397-08002B2CF9AE}" pid="4" name="PAHO Keyword">
    <vt:lpwstr/>
  </property>
</Properties>
</file>