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5E496578.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4_366DA5FA.xml" ContentType="application/vnd.ms-powerpoint.comments+xml"/>
  <Override PartName="/ppt/comments/modernComment_369_5A6BD3E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8E4_C13514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9F3_BE065192.xml" ContentType="application/vnd.ms-powerpoint.comments+xml"/>
  <Override PartName="/ppt/notesSlides/notesSlide12.xml" ContentType="application/vnd.openxmlformats-officedocument.presentationml.notesSlide+xml"/>
  <Override PartName="/ppt/comments/modernComment_9F2_74EFD53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39" r:id="rId6"/>
    <p:sldId id="2541" r:id="rId7"/>
    <p:sldId id="260" r:id="rId8"/>
    <p:sldId id="873" r:id="rId9"/>
    <p:sldId id="2537" r:id="rId10"/>
    <p:sldId id="2276" r:id="rId11"/>
    <p:sldId id="290" r:id="rId12"/>
    <p:sldId id="359" r:id="rId13"/>
    <p:sldId id="2543" r:id="rId14"/>
    <p:sldId id="2529" r:id="rId15"/>
    <p:sldId id="2542" r:id="rId16"/>
    <p:sldId id="258" r:id="rId17"/>
    <p:sldId id="2547" r:id="rId18"/>
    <p:sldId id="2546" r:id="rId19"/>
  </p:sldIdLst>
  <p:sldSz cx="12192000" cy="6858000"/>
  <p:notesSz cx="6858000" cy="9144000"/>
  <p:defaultTextStyle>
    <a:defPPr>
      <a:defRPr lang="es-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3C8F0F-5178-EF44-7CE8-070DC66B5CC4}" name="Arenas,  Paola ( OS-)" initials="AO" userId="S::arenaspao@paho.org::816ba37b-4020-4a31-8a0d-63862fcae832" providerId="AD"/>
  <p188:author id="{F818C856-B77E-21BE-668E-64ACAAAB7BE4}" name="Paola Arenas" initials="PA" userId="16cd8fc914d4eb61" providerId="Windows Live"/>
  <p188:author id="{8582ED6F-600F-0DB2-D036-CD98B76C031A}" name="Baer, Ms. Britta Monika (WDC)" initials="BB" userId="S::baerbri@paho.org::50c012ef-817e-499c-abbe-2de758e749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689"/>
    <a:srgbClr val="E6BDA5"/>
    <a:srgbClr val="CF7F55"/>
    <a:srgbClr val="A02B93"/>
    <a:srgbClr val="8024A0"/>
    <a:srgbClr val="E7D3EF"/>
    <a:srgbClr val="A500BF"/>
    <a:srgbClr val="DE3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4"/>
    <p:restoredTop sz="75386"/>
  </p:normalViewPr>
  <p:slideViewPr>
    <p:cSldViewPr snapToGrid="0">
      <p:cViewPr varScale="1">
        <p:scale>
          <a:sx n="70" d="100"/>
          <a:sy n="70" d="100"/>
        </p:scale>
        <p:origin x="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 Ms. Britta Monika (WDC)" userId="50c012ef-817e-499c-abbe-2de758e749ad" providerId="ADAL" clId="{249EB144-14B3-432B-AAFD-3C515D600729}"/>
    <pc:docChg chg="undo custSel addSld delSld modSld sldOrd">
      <pc:chgData name="Baer, Ms. Britta Monika (WDC)" userId="50c012ef-817e-499c-abbe-2de758e749ad" providerId="ADAL" clId="{249EB144-14B3-432B-AAFD-3C515D600729}" dt="2024-08-27T12:15:42.016" v="4" actId="47"/>
      <pc:docMkLst>
        <pc:docMk/>
      </pc:docMkLst>
      <pc:sldChg chg="add del ord">
        <pc:chgData name="Baer, Ms. Britta Monika (WDC)" userId="50c012ef-817e-499c-abbe-2de758e749ad" providerId="ADAL" clId="{249EB144-14B3-432B-AAFD-3C515D600729}" dt="2024-08-27T12:15:39.138" v="3" actId="47"/>
        <pc:sldMkLst>
          <pc:docMk/>
          <pc:sldMk cId="2018984926" sldId="290"/>
        </pc:sldMkLst>
      </pc:sldChg>
      <pc:sldChg chg="del">
        <pc:chgData name="Baer, Ms. Britta Monika (WDC)" userId="50c012ef-817e-499c-abbe-2de758e749ad" providerId="ADAL" clId="{249EB144-14B3-432B-AAFD-3C515D600729}" dt="2024-08-27T12:15:42.016" v="4" actId="47"/>
        <pc:sldMkLst>
          <pc:docMk/>
          <pc:sldMk cId="746389503" sldId="2277"/>
        </pc:sldMkLst>
      </pc:sldChg>
    </pc:docChg>
  </pc:docChgLst>
</pc:chgInfo>
</file>

<file path=ppt/comments/modernComment_100_5E496578.xml><?xml version="1.0" encoding="utf-8"?>
<p188:cmLst xmlns:a="http://schemas.openxmlformats.org/drawingml/2006/main" xmlns:r="http://schemas.openxmlformats.org/officeDocument/2006/relationships" xmlns:p188="http://schemas.microsoft.com/office/powerpoint/2018/8/main">
  <p188:cm id="{133F6BE2-FDA4-4C2E-9FFB-604761762B62}" authorId="{8582ED6F-600F-0DB2-D036-CD98B76C031A}" status="resolved" created="2024-08-22T22:12:40.322" complete="100000">
    <pc:sldMkLst xmlns:pc="http://schemas.microsoft.com/office/powerpoint/2013/main/command">
      <pc:docMk/>
      <pc:sldMk cId="1581868408" sldId="256"/>
    </pc:sldMkLst>
    <p188:txBody>
      <a:bodyPr/>
      <a:lstStyle/>
      <a:p>
        <a:r>
          <a:rPr lang="es-419"/>
          <a:t>Add title</a:t>
        </a:r>
      </a:p>
    </p188:txBody>
    <p188:extLst>
      <p:ext xmlns:p="http://schemas.openxmlformats.org/presentationml/2006/main" uri="{57CB4572-C831-44C2-8A1C-0ADB6CCDFE69}">
        <p223:reactions xmlns:p223="http://schemas.microsoft.com/office/powerpoint/2022/03/main">
          <p223:rxn type="👍">
            <p223:instance time="2024-08-23T13:13:10.166" authorId="{EE3C8F0F-5178-EF44-7CE8-070DC66B5CC4}"/>
          </p223:rxn>
        </p223:reactions>
      </p:ext>
    </p188:extLst>
  </p188:cm>
  <p188:cm id="{E14DC734-5291-4DF7-ABC1-89DA00AA1C63}" authorId="{8582ED6F-600F-0DB2-D036-CD98B76C031A}" status="resolved" created="2024-08-22T22:15:26.238" complete="100000">
    <pc:sldMkLst xmlns:pc="http://schemas.microsoft.com/office/powerpoint/2013/main/command">
      <pc:docMk/>
      <pc:sldMk cId="1581868408" sldId="256"/>
    </pc:sldMkLst>
    <p188:replyLst>
      <p188:reply id="{E6694EBA-03FD-455A-BCD6-1531F37BE8AC}" authorId="{EE3C8F0F-5178-EF44-7CE8-070DC66B5CC4}" created="2024-08-23T14:02:43.443">
        <p188:txBody>
          <a:bodyPr/>
          <a:lstStyle/>
          <a:p>
            <a:r>
              <a:rPr lang="en-US"/>
              <a:t>all slides titles have been changed to 'Monserrat black' size 28 with the exception of font size for this first one &amp; the last one (slide 16)</a:t>
            </a:r>
          </a:p>
        </p188:txBody>
      </p188:reply>
      <p188:reply id="{C848F5F5-809C-49B6-955E-C2C2DB8983E6}" authorId="{8582ED6F-600F-0DB2-D036-CD98B76C031A}" created="2024-08-23T14:59:49.936">
        <p188:txBody>
          <a:bodyPr/>
          <a:lstStyle/>
          <a:p>
            <a:r>
              <a:rPr lang="en-US"/>
              <a:t>please delete coments when completed</a:t>
            </a:r>
          </a:p>
        </p188:txBody>
      </p188:reply>
    </p188:replyLst>
    <p188:txBody>
      <a:bodyPr/>
      <a:lstStyle/>
      <a:p>
        <a:r>
          <a:rPr lang="es-419"/>
          <a:t>In the entire presentation, please check that font is aligned - I like montserrat black as title</a:t>
        </a:r>
      </a:p>
    </p188:txBody>
    <p188:extLst>
      <p:ext xmlns:p="http://schemas.openxmlformats.org/presentationml/2006/main" uri="{57CB4572-C831-44C2-8A1C-0ADB6CCDFE69}">
        <p223:reactions xmlns:p223="http://schemas.microsoft.com/office/powerpoint/2022/03/main">
          <p223:rxn type="👍">
            <p223:instance time="2024-08-23T13:15:59.043" authorId="{EE3C8F0F-5178-EF44-7CE8-070DC66B5CC4}"/>
          </p223:rxn>
        </p223:reactions>
      </p:ext>
    </p188:extLst>
  </p188:cm>
</p188:cmLst>
</file>

<file path=ppt/comments/modernComment_104_366DA5FA.xml><?xml version="1.0" encoding="utf-8"?>
<p188:cmLst xmlns:a="http://schemas.openxmlformats.org/drawingml/2006/main" xmlns:r="http://schemas.openxmlformats.org/officeDocument/2006/relationships" xmlns:p188="http://schemas.microsoft.com/office/powerpoint/2018/8/main">
  <p188:cm id="{C6C73563-73AF-4B7D-98F0-53F2396E3BE5}" authorId="{8582ED6F-600F-0DB2-D036-CD98B76C031A}" status="resolved" created="2024-08-22T22:13:24.644" complete="100000">
    <ac:deMkLst xmlns:ac="http://schemas.microsoft.com/office/drawing/2013/main/command">
      <pc:docMk xmlns:pc="http://schemas.microsoft.com/office/powerpoint/2013/main/command"/>
      <pc:sldMk xmlns:pc="http://schemas.microsoft.com/office/powerpoint/2013/main/command" cId="913155578" sldId="260"/>
      <ac:spMk id="4" creationId="{9B6BFCF5-CBFD-2AAE-15CA-B99274CDC6C2}"/>
    </ac:deMkLst>
    <p188:replyLst>
      <p188:reply id="{16F08477-3137-465F-A76D-A38407F4357C}" authorId="{EE3C8F0F-5178-EF44-7CE8-070DC66B5CC4}" created="2024-08-23T14:00:48.982">
        <p188:txBody>
          <a:bodyPr/>
          <a:lstStyle/>
          <a:p>
            <a:r>
              <a:rPr lang="en-US"/>
              <a:t>I wasn't sure what colors to change it to--I left this slide alone for now</a:t>
            </a:r>
          </a:p>
        </p188:txBody>
      </p188:reply>
      <p188:reply id="{8F70BB28-8CA9-4BFB-BCE2-C29090EE4888}" authorId="{8582ED6F-600F-0DB2-D036-CD98B76C031A}" created="2024-08-23T14:59:23.029">
        <p188:txBody>
          <a:bodyPr/>
          <a:lstStyle/>
          <a:p>
            <a:r>
              <a:rPr lang="en-US"/>
              <a:t>the coloring of the text boxes does not match the bars</a:t>
            </a:r>
          </a:p>
        </p188:txBody>
      </p188:reply>
      <p188:reply id="{D06D09D8-998F-354C-8A96-15AC110C65A5}" authorId="{F818C856-B77E-21BE-668E-64ACAAAB7BE4}" created="2024-08-23T16:11:19.373">
        <p188:txBody>
          <a:bodyPr/>
          <a:lstStyle/>
          <a:p>
            <a:r>
              <a:rPr lang="en-US"/>
              <a:t>Fixed</a:t>
            </a:r>
          </a:p>
        </p188:txBody>
      </p188:reply>
    </p188:replyLst>
    <p188:txBody>
      <a:bodyPr/>
      <a:lstStyle/>
      <a:p>
        <a:r>
          <a:rPr lang="es-419"/>
          <a:t>The colouring of the bars is incorrect - please fix</a:t>
        </a:r>
      </a:p>
    </p188:txBody>
  </p188:cm>
</p188:cmLst>
</file>

<file path=ppt/comments/modernComment_369_5A6BD3E3.xml><?xml version="1.0" encoding="utf-8"?>
<p188:cmLst xmlns:a="http://schemas.openxmlformats.org/drawingml/2006/main" xmlns:r="http://schemas.openxmlformats.org/officeDocument/2006/relationships" xmlns:p188="http://schemas.microsoft.com/office/powerpoint/2018/8/main">
  <p188:cm id="{D9C408F4-ED0E-4E78-99D4-989B3819E979}" authorId="{EE3C8F0F-5178-EF44-7CE8-070DC66B5CC4}" created="2024-08-23T13:21:04.891">
    <ac:txMkLst xmlns:ac="http://schemas.microsoft.com/office/drawing/2013/main/command">
      <pc:docMk xmlns:pc="http://schemas.microsoft.com/office/powerpoint/2013/main/command"/>
      <pc:sldMk xmlns:pc="http://schemas.microsoft.com/office/powerpoint/2013/main/command" cId="1517016035" sldId="873"/>
      <ac:spMk id="3" creationId="{00000000-0000-0000-0000-000000000000}"/>
      <ac:txMk cp="0" len="57">
        <ac:context len="58" hash="2041631441"/>
      </ac:txMk>
    </ac:txMkLst>
    <p188:pos x="4143375" y="3913187"/>
    <p188:replyLst>
      <p188:reply id="{3EC794DD-B08B-4D86-A40F-0CE16A7207F9}" authorId="{EE3C8F0F-5178-EF44-7CE8-070DC66B5CC4}" created="2024-08-23T13:22:50.174">
        <p188:txBody>
          <a:bodyPr/>
          <a:lstStyle/>
          <a:p>
            <a:r>
              <a:rPr lang="en-US"/>
              <a:t>although it doesn't look like 'aislada' is bolded </a:t>
            </a:r>
          </a:p>
        </p188:txBody>
      </p188:reply>
    </p188:replyLst>
    <p188:txBody>
      <a:bodyPr/>
      <a:lstStyle/>
      <a:p>
        <a:r>
          <a:rPr lang="en-US"/>
          <a:t>was Aptos display, but changed to Monserrat Black but leaving 'aisladada' the only word bolded</a:t>
        </a:r>
      </a:p>
    </p188:txBody>
  </p188:cm>
</p188:cmLst>
</file>

<file path=ppt/comments/modernComment_8E4_C135143.xml><?xml version="1.0" encoding="utf-8"?>
<p188:cmLst xmlns:a="http://schemas.openxmlformats.org/drawingml/2006/main" xmlns:r="http://schemas.openxmlformats.org/officeDocument/2006/relationships" xmlns:p188="http://schemas.microsoft.com/office/powerpoint/2018/8/main">
  <p188:cm id="{56FCA4EA-BC71-44CE-BAAE-862212FE2210}" authorId="{EE3C8F0F-5178-EF44-7CE8-070DC66B5CC4}" status="resolved" created="2024-08-23T13:43:26.817" complete="100000">
    <ac:deMkLst xmlns:ac="http://schemas.microsoft.com/office/drawing/2013/main/command">
      <pc:docMk xmlns:pc="http://schemas.microsoft.com/office/powerpoint/2013/main/command"/>
      <pc:sldMk xmlns:pc="http://schemas.microsoft.com/office/powerpoint/2013/main/command" cId="202592579" sldId="2276"/>
      <ac:spMk id="3" creationId="{B529F68A-DDDA-4E2E-A8A4-AD38680FE829}"/>
    </ac:deMkLst>
    <p188:txBody>
      <a:bodyPr/>
      <a:lstStyle/>
      <a:p>
        <a:r>
          <a:rPr lang="en-US"/>
          <a:t>title was originally 'Monserrat bold' size 36 &amp; now changed to 'Monserrat black' size 28</a:t>
        </a:r>
      </a:p>
    </p188:txBody>
  </p188:cm>
</p188:cmLst>
</file>

<file path=ppt/comments/modernComment_9F2_74EFD533.xml><?xml version="1.0" encoding="utf-8"?>
<p188:cmLst xmlns:a="http://schemas.openxmlformats.org/drawingml/2006/main" xmlns:r="http://schemas.openxmlformats.org/officeDocument/2006/relationships" xmlns:p188="http://schemas.microsoft.com/office/powerpoint/2018/8/main">
  <p188:cm id="{6615D98B-5E4D-4A3A-B442-C70B2CF0F7D8}" authorId="{8582ED6F-600F-0DB2-D036-CD98B76C031A}" status="resolved" created="2024-08-22T17:46:13.125" complete="100000">
    <pc:sldMkLst xmlns:pc="http://schemas.microsoft.com/office/powerpoint/2013/main/command">
      <pc:docMk/>
      <pc:sldMk cId="1961874739" sldId="2546"/>
    </pc:sldMkLst>
    <p188:replyLst>
      <p188:reply id="{09565716-285D-4771-BD4E-DA75726DCC6A}" authorId="{8582ED6F-600F-0DB2-D036-CD98B76C031A}" created="2024-08-22T22:12:17.195">
        <p188:txBody>
          <a:bodyPr/>
          <a:lstStyle/>
          <a:p>
            <a:r>
              <a:rPr lang="es-419"/>
              <a:t>You can replace the general one on the slide</a:t>
            </a:r>
          </a:p>
        </p188:txBody>
      </p188:reply>
      <p188:reply id="{0A8387E6-B72F-40AC-B4A2-9E69727ACD9E}" authorId="{EE3C8F0F-5178-EF44-7CE8-070DC66B5CC4}" created="2024-08-23T14:06:03.909">
        <p188:txBody>
          <a:bodyPr/>
          <a:lstStyle/>
          <a:p>
            <a:r>
              <a:rPr lang="en-US"/>
              <a:t>I left the one on the slide because that was the web page for the 'violence against women'--but in case we decide to put the webpage for the reunion, I'll add it to this comment to have easier access in case we want to change it:
https://www.paho.org/es/reunion-puntos-focales-ministerios-salud-para-fortalecer-respuesta-sistema-salud-violencia-contra</a:t>
            </a:r>
          </a:p>
        </p188:txBody>
      </p188:reply>
      <p188:reply id="{B3B0F373-D75B-4608-87B2-9CC30F386700}" authorId="{8582ED6F-600F-0DB2-D036-CD98B76C031A}" created="2024-08-23T15:00:36.063">
        <p188:txBody>
          <a:bodyPr/>
          <a:lstStyle/>
          <a:p>
            <a:r>
              <a:rPr lang="en-US"/>
              <a:t>no, it needs to be the project site only</a:t>
            </a:r>
          </a:p>
        </p188:txBody>
      </p188:reply>
      <p188:reply id="{3585FEAE-B09B-42DC-9725-83208FC9DF77}" authorId="{EE3C8F0F-5178-EF44-7CE8-070DC66B5CC4}" created="2024-08-23T15:53:23.289">
        <p188:txBody>
          <a:bodyPr/>
          <a:lstStyle/>
          <a:p>
            <a:r>
              <a:rPr lang="en-US"/>
              <a:t>this one?
https://www.paho.org/es/temas/violencia-contra-mujer/fortalecimiento-respuestas-sistema-salud-violencia-contra-mujeres</a:t>
            </a:r>
          </a:p>
        </p188:txBody>
      </p188:reply>
    </p188:replyLst>
    <p188:txBody>
      <a:bodyPr/>
      <a:lstStyle/>
      <a:p>
        <a:r>
          <a:rPr lang="es-419"/>
          <a:t>Pagina web de la reunion?</a:t>
        </a:r>
      </a:p>
    </p188:txBody>
  </p188:cm>
</p188:cmLst>
</file>

<file path=ppt/comments/modernComment_9F3_BE065192.xml><?xml version="1.0" encoding="utf-8"?>
<p188:cmLst xmlns:a="http://schemas.openxmlformats.org/drawingml/2006/main" xmlns:r="http://schemas.openxmlformats.org/officeDocument/2006/relationships" xmlns:p188="http://schemas.microsoft.com/office/powerpoint/2018/8/main">
  <p188:cm id="{6393D1A7-DBB3-4343-9A3A-954CD13A5244}" authorId="{8582ED6F-600F-0DB2-D036-CD98B76C031A}" status="resolved" created="2024-08-22T22:06:03.536" complete="100000">
    <pc:sldMkLst xmlns:pc="http://schemas.microsoft.com/office/powerpoint/2013/main/command">
      <pc:docMk/>
      <pc:sldMk cId="3188085138" sldId="2547"/>
    </pc:sldMkLst>
    <p188:replyLst>
      <p188:reply id="{F1AA8A1E-2987-4F7E-9A50-DE50DA7D534D}" authorId="{8582ED6F-600F-0DB2-D036-CD98B76C031A}" created="2024-08-22T22:09:33.686">
        <p188:txBody>
          <a:bodyPr/>
          <a:lstStyle/>
          <a:p>
            <a:r>
              <a:rPr lang="es-419"/>
              <a:t>I need you to add the themes of the panel or at least a summary of the title to give people an idea</a:t>
            </a:r>
          </a:p>
        </p188:txBody>
      </p188:reply>
      <p188:reply id="{772CBDAF-135F-6042-BE11-0DC34E2262EF}" authorId="{F818C856-B77E-21BE-668E-64ACAAAB7BE4}" created="2024-08-23T16:53:58.586">
        <p188:txBody>
          <a:bodyPr/>
          <a:lstStyle/>
          <a:p>
            <a:r>
              <a:rPr lang="en-US"/>
              <a:t>Fixed this based off: https://www.paho.org/es/reunion-puntos-focales-ministerios-salud-para-fortalecer-respuesta-sistema-salud-violencia-contra</a:t>
            </a:r>
          </a:p>
        </p188:txBody>
      </p188:reply>
    </p188:replyLst>
    <p188:txBody>
      <a:bodyPr/>
      <a:lstStyle/>
      <a:p>
        <a:r>
          <a:rPr lang="es-419"/>
          <a:t>Can you find a way to add a little overview of the agenda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71DE7-1AA7-4243-8584-8E9EA6C8FDF5}" type="datetimeFigureOut">
              <a:rPr lang="es-419" smtClean="0"/>
              <a:t>27/8/2024</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77518-47A8-4C1E-944F-8A36F01AE168}" type="slidenum">
              <a:rPr lang="es-419" smtClean="0"/>
              <a:t>‹#›</a:t>
            </a:fld>
            <a:endParaRPr lang="es-419"/>
          </a:p>
        </p:txBody>
      </p:sp>
    </p:spTree>
    <p:extLst>
      <p:ext uri="{BB962C8B-B14F-4D97-AF65-F5344CB8AC3E}">
        <p14:creationId xmlns:p14="http://schemas.microsoft.com/office/powerpoint/2010/main" val="107523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a:t>El énfasis en mejorar los datos de prevalencia está en línea con la visión de los ODS. En vista de la urgente necesidad de abordar la violencia contra la mujer a nivel mundial, en la Agenda 2030 para el Desarrollo Sostenible se adoptó la meta de la eliminación de todas las formas de violencia contra las mujeres y las niñas como parte del objetivo de la igualdad de género. En el ODS5, tenemos dos indicadores fundamentales relacionados con violencia, siendo la primera vez, a nivel mundial, que contamos con metas específicas que pueden guiar el trabajo en violencia. Sabemos que un 34%  de las mujeres entre 15 y 49 años han sufrido violencia física y/o sexual de pareja o violencia sexual fuera de la pareja, al menos 1 vez en su vida. No sé qué piensan, realmente es un porcentaje alarmante.</a:t>
            </a:r>
            <a:endParaRPr lang="en-DE"/>
          </a:p>
        </p:txBody>
      </p:sp>
      <p:sp>
        <p:nvSpPr>
          <p:cNvPr id="4" name="Slide Number Placeholder 3"/>
          <p:cNvSpPr>
            <a:spLocks noGrp="1"/>
          </p:cNvSpPr>
          <p:nvPr>
            <p:ph type="sldNum" sz="quarter" idx="5"/>
          </p:nvPr>
        </p:nvSpPr>
        <p:spPr/>
        <p:txBody>
          <a:bodyPr/>
          <a:lstStyle/>
          <a:p>
            <a:fld id="{7691D754-5BA0-415E-A600-0E4CFEAA40F3}" type="slidenum">
              <a:rPr lang="es-PE" smtClean="0"/>
              <a:t>2</a:t>
            </a:fld>
            <a:endParaRPr lang="es-PE"/>
          </a:p>
        </p:txBody>
      </p:sp>
    </p:spTree>
    <p:extLst>
      <p:ext uri="{BB962C8B-B14F-4D97-AF65-F5344CB8AC3E}">
        <p14:creationId xmlns:p14="http://schemas.microsoft.com/office/powerpoint/2010/main" val="108129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7691D754-5BA0-415E-A600-0E4CFEAA40F3}" type="slidenum">
              <a:rPr lang="es-PE" smtClean="0"/>
              <a:t>12</a:t>
            </a:fld>
            <a:endParaRPr lang="es-PE"/>
          </a:p>
        </p:txBody>
      </p:sp>
    </p:spTree>
    <p:extLst>
      <p:ext uri="{BB962C8B-B14F-4D97-AF65-F5344CB8AC3E}">
        <p14:creationId xmlns:p14="http://schemas.microsoft.com/office/powerpoint/2010/main" val="1048471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77518-47A8-4C1E-944F-8A36F01AE168}" type="slidenum">
              <a:rPr lang="es-419" smtClean="0"/>
              <a:t>14</a:t>
            </a:fld>
            <a:endParaRPr lang="es-419"/>
          </a:p>
        </p:txBody>
      </p:sp>
    </p:spTree>
    <p:extLst>
      <p:ext uri="{BB962C8B-B14F-4D97-AF65-F5344CB8AC3E}">
        <p14:creationId xmlns:p14="http://schemas.microsoft.com/office/powerpoint/2010/main" val="182805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77518-47A8-4C1E-944F-8A36F01AE168}" type="slidenum">
              <a:rPr lang="es-419" smtClean="0"/>
              <a:t>15</a:t>
            </a:fld>
            <a:endParaRPr lang="es-419"/>
          </a:p>
        </p:txBody>
      </p:sp>
    </p:spTree>
    <p:extLst>
      <p:ext uri="{BB962C8B-B14F-4D97-AF65-F5344CB8AC3E}">
        <p14:creationId xmlns:p14="http://schemas.microsoft.com/office/powerpoint/2010/main" val="125701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a:effectLst/>
                <a:latin typeface="Calibri" panose="020F0502020204030204" pitchFamily="34" charset="0"/>
                <a:ea typeface="Calibri" panose="020F0502020204030204" pitchFamily="34" charset="0"/>
                <a:cs typeface="Times New Roman" panose="02020603050405020304" pitchFamily="18" charset="0"/>
              </a:rPr>
              <a:t>Estos datos se basan principalmente en la violencia física y sexual de pareja y la violencia sexual fuera de la pareja. Estas son formas comunes de violencia, pero no son las únicas. </a:t>
            </a:r>
          </a:p>
          <a:p>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r>
              <a:rPr lang="es-ES" sz="1200">
                <a:effectLst/>
                <a:latin typeface="Calibri" panose="020F0502020204030204" pitchFamily="34" charset="0"/>
                <a:ea typeface="Calibri" panose="020F0502020204030204" pitchFamily="34" charset="0"/>
                <a:cs typeface="Times New Roman" panose="02020603050405020304" pitchFamily="18" charset="0"/>
              </a:rPr>
              <a:t>Sabemos que la violencia contra las mujeres tiene muchas formas en la Región, y puede incluir la violencia física, sexual o emocional por parte de una pareja o un conocido, o la violencia en la niñez y en mujeres mayores, el matrimonio precoz o forzado, y muchas otras formas. Nos desafía a seguir ampliando los datos disponibles para cubrir todos los grupos y tipos. </a:t>
            </a:r>
            <a:endParaRPr lang="es-419"/>
          </a:p>
        </p:txBody>
      </p:sp>
      <p:sp>
        <p:nvSpPr>
          <p:cNvPr id="4" name="Slide Number Placeholder 3"/>
          <p:cNvSpPr>
            <a:spLocks noGrp="1"/>
          </p:cNvSpPr>
          <p:nvPr>
            <p:ph type="sldNum" sz="quarter" idx="5"/>
          </p:nvPr>
        </p:nvSpPr>
        <p:spPr/>
        <p:txBody>
          <a:bodyPr/>
          <a:lstStyle/>
          <a:p>
            <a:fld id="{8F72972A-42B2-48D0-AFB7-771D7402BEE9}" type="slidenum">
              <a:rPr lang="es-419" smtClean="0"/>
              <a:t>3</a:t>
            </a:fld>
            <a:endParaRPr lang="es-419"/>
          </a:p>
        </p:txBody>
      </p:sp>
    </p:spTree>
    <p:extLst>
      <p:ext uri="{BB962C8B-B14F-4D97-AF65-F5344CB8AC3E}">
        <p14:creationId xmlns:p14="http://schemas.microsoft.com/office/powerpoint/2010/main" val="411900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D23E28-4CB1-1E46-BEF5-BFCCBA5DBB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65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Este tema es una prioridad de salud pública porque la violencia genera graves consecuencias en las sobrevivientes. Los datos indican que un alto número de mujeres sufre lesiones o problemas de salud física, mental, sexual y reproductiva, como resultado de la violencia. La exposición a la violencia puede aumentar el riesgo de fumar, consumir alcohol o uso de drogas; así como enfermedades crónicas como enfermedades del corazón, diabetes o cáncer. Tiene consecuencias para la salud mental de las mujeres, incluida la probabilidad de sufrir enfermedades mentales o tendencia al suicidio; y tiene consecuencias de salud sexual y reproductiva, como las infecciones de transmisión sexual y embarazos no planificados.  Muy a menudo, los efectos de la violencia perduran toda la vida. </a:t>
            </a:r>
          </a:p>
        </p:txBody>
      </p:sp>
      <p:sp>
        <p:nvSpPr>
          <p:cNvPr id="4" name="Slide Number Placeholder 3"/>
          <p:cNvSpPr>
            <a:spLocks noGrp="1"/>
          </p:cNvSpPr>
          <p:nvPr>
            <p:ph type="sldNum" sz="quarter" idx="5"/>
          </p:nvPr>
        </p:nvSpPr>
        <p:spPr/>
        <p:txBody>
          <a:bodyPr/>
          <a:lstStyle/>
          <a:p>
            <a:fld id="{8F72972A-42B2-48D0-AFB7-771D7402BEE9}" type="slidenum">
              <a:rPr lang="es-419" smtClean="0"/>
              <a:t>6</a:t>
            </a:fld>
            <a:endParaRPr lang="es-419"/>
          </a:p>
        </p:txBody>
      </p:sp>
    </p:spTree>
    <p:extLst>
      <p:ext uri="{BB962C8B-B14F-4D97-AF65-F5344CB8AC3E}">
        <p14:creationId xmlns:p14="http://schemas.microsoft.com/office/powerpoint/2010/main" val="248333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877518-47A8-4C1E-944F-8A36F01AE168}" type="slidenum">
              <a:rPr lang="es-419" smtClean="0"/>
              <a:t>7</a:t>
            </a:fld>
            <a:endParaRPr lang="es-419"/>
          </a:p>
        </p:txBody>
      </p:sp>
    </p:spTree>
    <p:extLst>
      <p:ext uri="{BB962C8B-B14F-4D97-AF65-F5344CB8AC3E}">
        <p14:creationId xmlns:p14="http://schemas.microsoft.com/office/powerpoint/2010/main" val="317904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D23E28-4CB1-1E46-BEF5-BFCCBA5DBB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54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a:solidFill>
                  <a:schemeClr val="tx1"/>
                </a:solidFill>
                <a:effectLst/>
                <a:latin typeface="+mn-lt"/>
                <a:ea typeface="+mn-ea"/>
                <a:cs typeface="+mn-cs"/>
              </a:rPr>
              <a:t>Ponga de relieve </a:t>
            </a:r>
            <a:r>
              <a:rPr lang="es-419" sz="1200" b="1" kern="1200">
                <a:solidFill>
                  <a:schemeClr val="tx1"/>
                </a:solidFill>
                <a:effectLst/>
                <a:latin typeface="+mn-lt"/>
                <a:ea typeface="+mn-ea"/>
                <a:cs typeface="+mn-cs"/>
              </a:rPr>
              <a:t>la confianza </a:t>
            </a:r>
            <a:r>
              <a:rPr lang="es-419" sz="1200" kern="1200">
                <a:solidFill>
                  <a:schemeClr val="tx1"/>
                </a:solidFill>
                <a:effectLst/>
                <a:latin typeface="+mn-lt"/>
                <a:ea typeface="+mn-ea"/>
                <a:cs typeface="+mn-cs"/>
              </a:rPr>
              <a:t>que existe en la relación entre el prestador de servicios de salud y la paciente e indique que el prestador de servicios puede ser un </a:t>
            </a:r>
            <a:r>
              <a:rPr lang="es-419" sz="1200" b="1" kern="1200">
                <a:solidFill>
                  <a:schemeClr val="tx1"/>
                </a:solidFill>
                <a:effectLst/>
                <a:latin typeface="+mn-lt"/>
                <a:ea typeface="+mn-ea"/>
                <a:cs typeface="+mn-cs"/>
              </a:rPr>
              <a:t>modelo a imitar</a:t>
            </a:r>
            <a:r>
              <a:rPr lang="es-419" sz="1200" kern="1200">
                <a:solidFill>
                  <a:schemeClr val="tx1"/>
                </a:solidFill>
                <a:effectLst/>
                <a:latin typeface="+mn-lt"/>
                <a:ea typeface="+mn-ea"/>
                <a:cs typeface="+mn-cs"/>
              </a:rPr>
              <a:t>. En ese contexto es importante que los prestadores de servicios no causen ningún daño, se centren en detectar la violencia, muestren empatía, presten atención, den derivaciones, ayuden con la documentación, recopilen evidencia para los tribunales (si mujer desea presentar una demanda) y promuevan la causa en la comunidad.</a:t>
            </a:r>
            <a:endParaRPr lang="es-ES" sz="1200" kern="1200">
              <a:solidFill>
                <a:schemeClr val="tx1"/>
              </a:solidFill>
              <a:effectLst/>
              <a:latin typeface="+mn-lt"/>
              <a:ea typeface="+mn-ea"/>
              <a:cs typeface="+mn-cs"/>
            </a:endParaRPr>
          </a:p>
          <a:p>
            <a:endParaRPr lang="es-E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Las necesidades de una mujer que sufre violencia son </a:t>
            </a:r>
            <a:r>
              <a:rPr lang="es-ES" sz="1200" b="1" kern="1200">
                <a:solidFill>
                  <a:schemeClr val="tx1"/>
                </a:solidFill>
                <a:effectLst/>
                <a:latin typeface="+mn-lt"/>
                <a:ea typeface="+mn-ea"/>
                <a:cs typeface="+mn-cs"/>
              </a:rPr>
              <a:t>complejas</a:t>
            </a:r>
            <a:r>
              <a:rPr lang="es-ES" sz="1200" kern="1200">
                <a:solidFill>
                  <a:schemeClr val="tx1"/>
                </a:solidFill>
                <a:effectLst/>
                <a:latin typeface="+mn-lt"/>
                <a:ea typeface="+mn-ea"/>
                <a:cs typeface="+mn-cs"/>
              </a:rPr>
              <a:t>, así que es posible que los prestadores de servicios de salud no puedan atenderlas todas. Su función debe centrarse en prestar </a:t>
            </a:r>
            <a:r>
              <a:rPr lang="es-ES" sz="1200" b="1" kern="1200">
                <a:solidFill>
                  <a:schemeClr val="tx1"/>
                </a:solidFill>
                <a:effectLst/>
                <a:latin typeface="+mn-lt"/>
                <a:ea typeface="+mn-ea"/>
                <a:cs typeface="+mn-cs"/>
              </a:rPr>
              <a:t>apoyo y atención.</a:t>
            </a:r>
            <a:r>
              <a:rPr lang="es-E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a:p>
            <a:r>
              <a:rPr lang="es-ES" sz="1200" kern="1200">
                <a:solidFill>
                  <a:schemeClr val="tx1"/>
                </a:solidFill>
                <a:effectLst/>
                <a:latin typeface="+mn-lt"/>
                <a:ea typeface="+mn-ea"/>
                <a:cs typeface="+mn-cs"/>
              </a:rPr>
              <a:t>Si el personal de salud sabe que la mujer tiene antecedentes de violencia, podrá prestarle un mejor servicio.</a:t>
            </a:r>
            <a:endParaRPr lang="en-US" sz="1200" kern="1200">
              <a:solidFill>
                <a:schemeClr val="tx1"/>
              </a:solidFill>
              <a:effectLst/>
              <a:latin typeface="+mn-lt"/>
              <a:ea typeface="+mn-ea"/>
              <a:cs typeface="+mn-cs"/>
            </a:endParaRPr>
          </a:p>
          <a:p>
            <a:pPr marL="628650" lvl="1" indent="-171450">
              <a:buFont typeface="Arial" pitchFamily="34" charset="0"/>
              <a:buChar char="•"/>
            </a:pPr>
            <a:r>
              <a:rPr lang="es-ES" sz="1200" kern="1200">
                <a:solidFill>
                  <a:schemeClr val="tx1"/>
                </a:solidFill>
                <a:effectLst/>
                <a:latin typeface="+mn-lt"/>
                <a:ea typeface="+mn-ea"/>
                <a:cs typeface="+mn-cs"/>
              </a:rPr>
              <a:t>Reconocer a las mujeres en peligro antes de que la violencia se intensifique</a:t>
            </a:r>
            <a:endParaRPr lang="en-US" sz="1200" kern="1200">
              <a:solidFill>
                <a:schemeClr val="tx1"/>
              </a:solidFill>
              <a:effectLst/>
              <a:latin typeface="+mn-lt"/>
              <a:ea typeface="+mn-ea"/>
              <a:cs typeface="+mn-cs"/>
            </a:endParaRPr>
          </a:p>
          <a:p>
            <a:pPr marL="628650" lvl="1" indent="-171450">
              <a:buFont typeface="Arial" pitchFamily="34" charset="0"/>
              <a:buChar char="•"/>
            </a:pPr>
            <a:r>
              <a:rPr lang="es-ES" sz="1200" kern="1200">
                <a:solidFill>
                  <a:schemeClr val="tx1"/>
                </a:solidFill>
                <a:effectLst/>
                <a:latin typeface="+mn-lt"/>
                <a:ea typeface="+mn-ea"/>
                <a:cs typeface="+mn-cs"/>
              </a:rPr>
              <a:t>Proporcionar atención clínica adecuada</a:t>
            </a:r>
            <a:endParaRPr lang="en-US" sz="1200" kern="1200">
              <a:solidFill>
                <a:schemeClr val="tx1"/>
              </a:solidFill>
              <a:effectLst/>
              <a:latin typeface="+mn-lt"/>
              <a:ea typeface="+mn-ea"/>
              <a:cs typeface="+mn-cs"/>
            </a:endParaRPr>
          </a:p>
          <a:p>
            <a:pPr marL="628650" lvl="1" indent="-171450">
              <a:buFont typeface="Arial" pitchFamily="34" charset="0"/>
              <a:buChar char="•"/>
            </a:pPr>
            <a:r>
              <a:rPr lang="es-ES" sz="1200" kern="1200">
                <a:solidFill>
                  <a:schemeClr val="tx1"/>
                </a:solidFill>
                <a:effectLst/>
                <a:latin typeface="+mn-lt"/>
                <a:ea typeface="+mn-ea"/>
                <a:cs typeface="+mn-cs"/>
              </a:rPr>
              <a:t>Reducir las consecuencias de la violencia para la salud</a:t>
            </a:r>
            <a:endParaRPr lang="en-US" sz="1200" kern="1200">
              <a:solidFill>
                <a:schemeClr val="tx1"/>
              </a:solidFill>
              <a:effectLst/>
              <a:latin typeface="+mn-lt"/>
              <a:ea typeface="+mn-ea"/>
              <a:cs typeface="+mn-cs"/>
            </a:endParaRPr>
          </a:p>
          <a:p>
            <a:pPr marL="628650" lvl="1" indent="-171450">
              <a:buFont typeface="Arial" pitchFamily="34" charset="0"/>
              <a:buChar char="•"/>
            </a:pPr>
            <a:r>
              <a:rPr lang="es-ES" sz="1200" kern="1200">
                <a:solidFill>
                  <a:schemeClr val="tx1"/>
                </a:solidFill>
                <a:effectLst/>
                <a:latin typeface="+mn-lt"/>
                <a:ea typeface="+mn-ea"/>
                <a:cs typeface="+mn-cs"/>
              </a:rPr>
              <a:t>Ayudar a las sobrevivientes a acceder a ayuda, servicios y protección</a:t>
            </a:r>
            <a:endParaRPr lang="en-US" sz="1200" kern="1200">
              <a:solidFill>
                <a:schemeClr val="tx1"/>
              </a:solidFill>
              <a:effectLst/>
              <a:latin typeface="+mn-lt"/>
              <a:ea typeface="+mn-ea"/>
              <a:cs typeface="+mn-cs"/>
            </a:endParaRPr>
          </a:p>
          <a:p>
            <a:pPr marL="628650" lvl="1" indent="-171450">
              <a:buFont typeface="Arial" pitchFamily="34" charset="0"/>
              <a:buChar char="•"/>
            </a:pPr>
            <a:r>
              <a:rPr lang="es-ES" sz="1200" kern="1200">
                <a:solidFill>
                  <a:schemeClr val="tx1"/>
                </a:solidFill>
                <a:effectLst/>
                <a:latin typeface="+mn-lt"/>
                <a:ea typeface="+mn-ea"/>
                <a:cs typeface="+mn-cs"/>
              </a:rPr>
              <a:t>Mejorar los resultados en materia de salud sexual y reproductiva, e infección por el VIH</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C9EBEB-0CBE-478D-9173-580607AF1F8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08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a:t>El énfasis en mejorar los datos de prevalencia está en línea con la visión de los ODS. En vista de la urgente necesidad de abordar la violencia contra la mujer a nivel mundial, en la Agenda 2030 para el Desarrollo Sostenible se adoptó la meta de la eliminación de todas las formas de violencia contra las mujeres y las niñas como parte del objetivo de la igualdad de género. En el ODS5, tenemos dos indicadores fundamentales relacionados con violencia, siendo la primera vez, a nivel mundial, que contamos con metas específicas que pueden guiar el trabajo en violencia. Sabemos que un 34%  de las mujeres entre 15 y 49 años han sufrido violencia física y/o sexual de pareja o violencia sexual fuera de la pareja, al menos 1 vez en su vida. No sé qué piensan, realmente es un porcentaje alarmante.</a:t>
            </a:r>
            <a:endParaRPr lang="en-DE"/>
          </a:p>
        </p:txBody>
      </p:sp>
      <p:sp>
        <p:nvSpPr>
          <p:cNvPr id="4" name="Slide Number Placeholder 3"/>
          <p:cNvSpPr>
            <a:spLocks noGrp="1"/>
          </p:cNvSpPr>
          <p:nvPr>
            <p:ph type="sldNum" sz="quarter" idx="5"/>
          </p:nvPr>
        </p:nvSpPr>
        <p:spPr/>
        <p:txBody>
          <a:bodyPr/>
          <a:lstStyle/>
          <a:p>
            <a:fld id="{7691D754-5BA0-415E-A600-0E4CFEAA40F3}" type="slidenum">
              <a:rPr lang="es-PE" smtClean="0"/>
              <a:t>10</a:t>
            </a:fld>
            <a:endParaRPr lang="es-PE"/>
          </a:p>
        </p:txBody>
      </p:sp>
    </p:spTree>
    <p:extLst>
      <p:ext uri="{BB962C8B-B14F-4D97-AF65-F5344CB8AC3E}">
        <p14:creationId xmlns:p14="http://schemas.microsoft.com/office/powerpoint/2010/main" val="172521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91D754-5BA0-415E-A600-0E4CFEAA40F3}"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79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EC2FCD-3F6A-210E-7D1D-DF8F8FF7BB1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A"/>
          </a:p>
        </p:txBody>
      </p:sp>
      <p:sp>
        <p:nvSpPr>
          <p:cNvPr id="3" name="Subtítulo 2">
            <a:extLst>
              <a:ext uri="{FF2B5EF4-FFF2-40B4-BE49-F238E27FC236}">
                <a16:creationId xmlns:a16="http://schemas.microsoft.com/office/drawing/2014/main" id="{3699E148-64F8-80AC-C814-9B2994D2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A"/>
          </a:p>
        </p:txBody>
      </p:sp>
      <p:sp>
        <p:nvSpPr>
          <p:cNvPr id="4" name="Marcador de fecha 3">
            <a:extLst>
              <a:ext uri="{FF2B5EF4-FFF2-40B4-BE49-F238E27FC236}">
                <a16:creationId xmlns:a16="http://schemas.microsoft.com/office/drawing/2014/main" id="{46EAF2D5-E3FA-20F4-4983-C2D187ED5B89}"/>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BCC03188-732D-7996-F5AD-F417C0FD70F4}"/>
              </a:ext>
            </a:extLst>
          </p:cNvPr>
          <p:cNvSpPr>
            <a:spLocks noGrp="1"/>
          </p:cNvSpPr>
          <p:nvPr>
            <p:ph type="ftr" sz="quarter" idx="11"/>
          </p:nvPr>
        </p:nvSpPr>
        <p:spPr/>
        <p:txBody>
          <a:bodyPr/>
          <a:lstStyle/>
          <a:p>
            <a:endParaRPr lang="es-CA"/>
          </a:p>
        </p:txBody>
      </p:sp>
      <p:sp>
        <p:nvSpPr>
          <p:cNvPr id="6" name="Marcador de número de diapositiva 5">
            <a:extLst>
              <a:ext uri="{FF2B5EF4-FFF2-40B4-BE49-F238E27FC236}">
                <a16:creationId xmlns:a16="http://schemas.microsoft.com/office/drawing/2014/main" id="{ADBB47EB-F49F-3CBF-808C-A69756A0F371}"/>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1756171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4BDDF5-9FF8-39C1-B4F6-7A652627A85D}"/>
              </a:ext>
            </a:extLst>
          </p:cNvPr>
          <p:cNvSpPr>
            <a:spLocks noGrp="1"/>
          </p:cNvSpPr>
          <p:nvPr>
            <p:ph type="title"/>
          </p:nvPr>
        </p:nvSpPr>
        <p:spPr/>
        <p:txBody>
          <a:bodyPr/>
          <a:lstStyle/>
          <a:p>
            <a:r>
              <a:rPr lang="es-MX"/>
              <a:t>Haz clic para modificar el estilo de título del patrón</a:t>
            </a:r>
            <a:endParaRPr lang="es-CA"/>
          </a:p>
        </p:txBody>
      </p:sp>
      <p:sp>
        <p:nvSpPr>
          <p:cNvPr id="3" name="Marcador de texto vertical 2">
            <a:extLst>
              <a:ext uri="{FF2B5EF4-FFF2-40B4-BE49-F238E27FC236}">
                <a16:creationId xmlns:a16="http://schemas.microsoft.com/office/drawing/2014/main" id="{0C0CD59C-73BF-AB74-5542-3D15514D77A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fecha 3">
            <a:extLst>
              <a:ext uri="{FF2B5EF4-FFF2-40B4-BE49-F238E27FC236}">
                <a16:creationId xmlns:a16="http://schemas.microsoft.com/office/drawing/2014/main" id="{AB00C6F5-F4B8-DC7B-81FE-A60AFF0D8A83}"/>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D2A69DFA-53CF-22A6-6972-A1C75E30BF15}"/>
              </a:ext>
            </a:extLst>
          </p:cNvPr>
          <p:cNvSpPr>
            <a:spLocks noGrp="1"/>
          </p:cNvSpPr>
          <p:nvPr>
            <p:ph type="ftr" sz="quarter" idx="11"/>
          </p:nvPr>
        </p:nvSpPr>
        <p:spPr/>
        <p:txBody>
          <a:bodyPr/>
          <a:lstStyle/>
          <a:p>
            <a:endParaRPr lang="es-CA"/>
          </a:p>
        </p:txBody>
      </p:sp>
      <p:sp>
        <p:nvSpPr>
          <p:cNvPr id="6" name="Marcador de número de diapositiva 5">
            <a:extLst>
              <a:ext uri="{FF2B5EF4-FFF2-40B4-BE49-F238E27FC236}">
                <a16:creationId xmlns:a16="http://schemas.microsoft.com/office/drawing/2014/main" id="{A9C7D27F-DDAE-C3C8-9FA4-ED7E5D4510AE}"/>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129178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ED2D59-494A-06CC-20A6-E4B8B66A671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A"/>
          </a:p>
        </p:txBody>
      </p:sp>
      <p:sp>
        <p:nvSpPr>
          <p:cNvPr id="3" name="Marcador de texto vertical 2">
            <a:extLst>
              <a:ext uri="{FF2B5EF4-FFF2-40B4-BE49-F238E27FC236}">
                <a16:creationId xmlns:a16="http://schemas.microsoft.com/office/drawing/2014/main" id="{E9AB013D-6FC4-3E27-5306-C12D81A5339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fecha 3">
            <a:extLst>
              <a:ext uri="{FF2B5EF4-FFF2-40B4-BE49-F238E27FC236}">
                <a16:creationId xmlns:a16="http://schemas.microsoft.com/office/drawing/2014/main" id="{4697C485-A29A-93D7-D66E-C4B188C90B82}"/>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D1C5FA5E-E3B1-FB8C-81D9-A7D4D030E92F}"/>
              </a:ext>
            </a:extLst>
          </p:cNvPr>
          <p:cNvSpPr>
            <a:spLocks noGrp="1"/>
          </p:cNvSpPr>
          <p:nvPr>
            <p:ph type="ftr" sz="quarter" idx="11"/>
          </p:nvPr>
        </p:nvSpPr>
        <p:spPr/>
        <p:txBody>
          <a:bodyPr/>
          <a:lstStyle/>
          <a:p>
            <a:endParaRPr lang="es-CA"/>
          </a:p>
        </p:txBody>
      </p:sp>
      <p:sp>
        <p:nvSpPr>
          <p:cNvPr id="6" name="Marcador de número de diapositiva 5">
            <a:extLst>
              <a:ext uri="{FF2B5EF4-FFF2-40B4-BE49-F238E27FC236}">
                <a16:creationId xmlns:a16="http://schemas.microsoft.com/office/drawing/2014/main" id="{E1B5B6D0-9EF5-F9DB-296A-F0A02E261241}"/>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424024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C66AF-1F96-62FA-EFF1-56834EB6FAD0}"/>
              </a:ext>
            </a:extLst>
          </p:cNvPr>
          <p:cNvSpPr>
            <a:spLocks noGrp="1"/>
          </p:cNvSpPr>
          <p:nvPr>
            <p:ph type="title"/>
          </p:nvPr>
        </p:nvSpPr>
        <p:spPr/>
        <p:txBody>
          <a:bodyPr/>
          <a:lstStyle/>
          <a:p>
            <a:r>
              <a:rPr lang="es-MX"/>
              <a:t>Haz clic para modificar el estilo de título del patrón</a:t>
            </a:r>
            <a:endParaRPr lang="es-CA"/>
          </a:p>
        </p:txBody>
      </p:sp>
      <p:sp>
        <p:nvSpPr>
          <p:cNvPr id="3" name="Marcador de contenido 2">
            <a:extLst>
              <a:ext uri="{FF2B5EF4-FFF2-40B4-BE49-F238E27FC236}">
                <a16:creationId xmlns:a16="http://schemas.microsoft.com/office/drawing/2014/main" id="{6C527271-14F8-51C7-1098-1004C6C380AB}"/>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fecha 3">
            <a:extLst>
              <a:ext uri="{FF2B5EF4-FFF2-40B4-BE49-F238E27FC236}">
                <a16:creationId xmlns:a16="http://schemas.microsoft.com/office/drawing/2014/main" id="{76CD3419-5383-D0BB-37FF-8C6CFEFEFD1C}"/>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C5289ADC-8493-ADA4-7D99-8BD5E5B13FE0}"/>
              </a:ext>
            </a:extLst>
          </p:cNvPr>
          <p:cNvSpPr>
            <a:spLocks noGrp="1"/>
          </p:cNvSpPr>
          <p:nvPr>
            <p:ph type="ftr" sz="quarter" idx="11"/>
          </p:nvPr>
        </p:nvSpPr>
        <p:spPr/>
        <p:txBody>
          <a:bodyPr/>
          <a:lstStyle/>
          <a:p>
            <a:endParaRPr lang="es-CA"/>
          </a:p>
        </p:txBody>
      </p:sp>
      <p:sp>
        <p:nvSpPr>
          <p:cNvPr id="6" name="Marcador de número de diapositiva 5">
            <a:extLst>
              <a:ext uri="{FF2B5EF4-FFF2-40B4-BE49-F238E27FC236}">
                <a16:creationId xmlns:a16="http://schemas.microsoft.com/office/drawing/2014/main" id="{89373A91-62FB-71A3-03E2-3A91235F75D9}"/>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2437039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A1E84-B195-FC27-CB18-3D31BCC59DA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A"/>
          </a:p>
        </p:txBody>
      </p:sp>
      <p:sp>
        <p:nvSpPr>
          <p:cNvPr id="3" name="Marcador de texto 2">
            <a:extLst>
              <a:ext uri="{FF2B5EF4-FFF2-40B4-BE49-F238E27FC236}">
                <a16:creationId xmlns:a16="http://schemas.microsoft.com/office/drawing/2014/main" id="{F2E271AB-0BC2-8F71-BAD7-156496CB44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57DA277-A1F0-B408-FD19-B51312AF50F1}"/>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D7E4F14E-0FF7-189F-29BF-74E81133EE35}"/>
              </a:ext>
            </a:extLst>
          </p:cNvPr>
          <p:cNvSpPr>
            <a:spLocks noGrp="1"/>
          </p:cNvSpPr>
          <p:nvPr>
            <p:ph type="ftr" sz="quarter" idx="11"/>
          </p:nvPr>
        </p:nvSpPr>
        <p:spPr/>
        <p:txBody>
          <a:bodyPr/>
          <a:lstStyle/>
          <a:p>
            <a:endParaRPr lang="es-CA"/>
          </a:p>
        </p:txBody>
      </p:sp>
      <p:sp>
        <p:nvSpPr>
          <p:cNvPr id="6" name="Marcador de número de diapositiva 5">
            <a:extLst>
              <a:ext uri="{FF2B5EF4-FFF2-40B4-BE49-F238E27FC236}">
                <a16:creationId xmlns:a16="http://schemas.microsoft.com/office/drawing/2014/main" id="{8920B3E1-86B9-7FC4-46E2-6C2BDCA3EC85}"/>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207927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549DD-F6F5-AB11-288C-6AA80E4F29FF}"/>
              </a:ext>
            </a:extLst>
          </p:cNvPr>
          <p:cNvSpPr>
            <a:spLocks noGrp="1"/>
          </p:cNvSpPr>
          <p:nvPr>
            <p:ph type="title"/>
          </p:nvPr>
        </p:nvSpPr>
        <p:spPr/>
        <p:txBody>
          <a:bodyPr/>
          <a:lstStyle/>
          <a:p>
            <a:r>
              <a:rPr lang="es-MX"/>
              <a:t>Haz clic para modificar el estilo de título del patrón</a:t>
            </a:r>
            <a:endParaRPr lang="es-CA"/>
          </a:p>
        </p:txBody>
      </p:sp>
      <p:sp>
        <p:nvSpPr>
          <p:cNvPr id="3" name="Marcador de contenido 2">
            <a:extLst>
              <a:ext uri="{FF2B5EF4-FFF2-40B4-BE49-F238E27FC236}">
                <a16:creationId xmlns:a16="http://schemas.microsoft.com/office/drawing/2014/main" id="{51AC4A7F-52B2-C820-2213-0257EB9F967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contenido 3">
            <a:extLst>
              <a:ext uri="{FF2B5EF4-FFF2-40B4-BE49-F238E27FC236}">
                <a16:creationId xmlns:a16="http://schemas.microsoft.com/office/drawing/2014/main" id="{3AA20BD3-A064-C4BE-BCC7-6B1492F662E2}"/>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5" name="Marcador de fecha 4">
            <a:extLst>
              <a:ext uri="{FF2B5EF4-FFF2-40B4-BE49-F238E27FC236}">
                <a16:creationId xmlns:a16="http://schemas.microsoft.com/office/drawing/2014/main" id="{2B5AF5B2-53BE-01EB-4895-CC9E05A3A581}"/>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6" name="Marcador de pie de página 5">
            <a:extLst>
              <a:ext uri="{FF2B5EF4-FFF2-40B4-BE49-F238E27FC236}">
                <a16:creationId xmlns:a16="http://schemas.microsoft.com/office/drawing/2014/main" id="{A6FE8EC9-3D35-D0B0-5D21-A8A520376752}"/>
              </a:ext>
            </a:extLst>
          </p:cNvPr>
          <p:cNvSpPr>
            <a:spLocks noGrp="1"/>
          </p:cNvSpPr>
          <p:nvPr>
            <p:ph type="ftr" sz="quarter" idx="11"/>
          </p:nvPr>
        </p:nvSpPr>
        <p:spPr/>
        <p:txBody>
          <a:bodyPr/>
          <a:lstStyle/>
          <a:p>
            <a:endParaRPr lang="es-CA"/>
          </a:p>
        </p:txBody>
      </p:sp>
      <p:sp>
        <p:nvSpPr>
          <p:cNvPr id="7" name="Marcador de número de diapositiva 6">
            <a:extLst>
              <a:ext uri="{FF2B5EF4-FFF2-40B4-BE49-F238E27FC236}">
                <a16:creationId xmlns:a16="http://schemas.microsoft.com/office/drawing/2014/main" id="{957F43E6-2533-3BE8-F5CF-EB883D8621EE}"/>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413074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A18103-1B8F-A747-DE96-ADDBF838979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A"/>
          </a:p>
        </p:txBody>
      </p:sp>
      <p:sp>
        <p:nvSpPr>
          <p:cNvPr id="3" name="Marcador de texto 2">
            <a:extLst>
              <a:ext uri="{FF2B5EF4-FFF2-40B4-BE49-F238E27FC236}">
                <a16:creationId xmlns:a16="http://schemas.microsoft.com/office/drawing/2014/main" id="{22ADE94F-3A7E-4C65-15E4-EF6338B17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FDCB2CC-65C2-423F-8860-A9BA8DFCDAF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5" name="Marcador de texto 4">
            <a:extLst>
              <a:ext uri="{FF2B5EF4-FFF2-40B4-BE49-F238E27FC236}">
                <a16:creationId xmlns:a16="http://schemas.microsoft.com/office/drawing/2014/main" id="{68015610-9CD1-9229-2478-DF1527682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FAF79C3-56C2-26D3-CBB0-673484B78BB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7" name="Marcador de fecha 6">
            <a:extLst>
              <a:ext uri="{FF2B5EF4-FFF2-40B4-BE49-F238E27FC236}">
                <a16:creationId xmlns:a16="http://schemas.microsoft.com/office/drawing/2014/main" id="{27FA3ECC-6170-15A5-8677-BA205E59FB23}"/>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8" name="Marcador de pie de página 7">
            <a:extLst>
              <a:ext uri="{FF2B5EF4-FFF2-40B4-BE49-F238E27FC236}">
                <a16:creationId xmlns:a16="http://schemas.microsoft.com/office/drawing/2014/main" id="{4077C95A-3EA3-08E2-1728-1D579FBB4B0D}"/>
              </a:ext>
            </a:extLst>
          </p:cNvPr>
          <p:cNvSpPr>
            <a:spLocks noGrp="1"/>
          </p:cNvSpPr>
          <p:nvPr>
            <p:ph type="ftr" sz="quarter" idx="11"/>
          </p:nvPr>
        </p:nvSpPr>
        <p:spPr/>
        <p:txBody>
          <a:bodyPr/>
          <a:lstStyle/>
          <a:p>
            <a:endParaRPr lang="es-CA"/>
          </a:p>
        </p:txBody>
      </p:sp>
      <p:sp>
        <p:nvSpPr>
          <p:cNvPr id="9" name="Marcador de número de diapositiva 8">
            <a:extLst>
              <a:ext uri="{FF2B5EF4-FFF2-40B4-BE49-F238E27FC236}">
                <a16:creationId xmlns:a16="http://schemas.microsoft.com/office/drawing/2014/main" id="{BCC28A2C-1055-846E-5B74-D70185A10D68}"/>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75960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1916E-2DB3-389F-A2A7-1611ADA27C5B}"/>
              </a:ext>
            </a:extLst>
          </p:cNvPr>
          <p:cNvSpPr>
            <a:spLocks noGrp="1"/>
          </p:cNvSpPr>
          <p:nvPr>
            <p:ph type="title"/>
          </p:nvPr>
        </p:nvSpPr>
        <p:spPr/>
        <p:txBody>
          <a:bodyPr/>
          <a:lstStyle/>
          <a:p>
            <a:r>
              <a:rPr lang="es-MX"/>
              <a:t>Haz clic para modificar el estilo de título del patrón</a:t>
            </a:r>
            <a:endParaRPr lang="es-CA"/>
          </a:p>
        </p:txBody>
      </p:sp>
      <p:sp>
        <p:nvSpPr>
          <p:cNvPr id="3" name="Marcador de fecha 2">
            <a:extLst>
              <a:ext uri="{FF2B5EF4-FFF2-40B4-BE49-F238E27FC236}">
                <a16:creationId xmlns:a16="http://schemas.microsoft.com/office/drawing/2014/main" id="{8553692F-A0A8-A961-9435-4A9AAE2CA1E6}"/>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4" name="Marcador de pie de página 3">
            <a:extLst>
              <a:ext uri="{FF2B5EF4-FFF2-40B4-BE49-F238E27FC236}">
                <a16:creationId xmlns:a16="http://schemas.microsoft.com/office/drawing/2014/main" id="{6B5820EF-5422-D9ED-AB94-1D542649E376}"/>
              </a:ext>
            </a:extLst>
          </p:cNvPr>
          <p:cNvSpPr>
            <a:spLocks noGrp="1"/>
          </p:cNvSpPr>
          <p:nvPr>
            <p:ph type="ftr" sz="quarter" idx="11"/>
          </p:nvPr>
        </p:nvSpPr>
        <p:spPr/>
        <p:txBody>
          <a:bodyPr/>
          <a:lstStyle/>
          <a:p>
            <a:endParaRPr lang="es-CA"/>
          </a:p>
        </p:txBody>
      </p:sp>
      <p:sp>
        <p:nvSpPr>
          <p:cNvPr id="5" name="Marcador de número de diapositiva 4">
            <a:extLst>
              <a:ext uri="{FF2B5EF4-FFF2-40B4-BE49-F238E27FC236}">
                <a16:creationId xmlns:a16="http://schemas.microsoft.com/office/drawing/2014/main" id="{B50A8938-EB99-A0A1-95C5-7A634BDB3D3A}"/>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3647927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2E5858-5DC0-87B6-D8DB-346AFF1BCBA6}"/>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3" name="Marcador de pie de página 2">
            <a:extLst>
              <a:ext uri="{FF2B5EF4-FFF2-40B4-BE49-F238E27FC236}">
                <a16:creationId xmlns:a16="http://schemas.microsoft.com/office/drawing/2014/main" id="{5571C2AB-E912-6185-35F3-94257A7C45AF}"/>
              </a:ext>
            </a:extLst>
          </p:cNvPr>
          <p:cNvSpPr>
            <a:spLocks noGrp="1"/>
          </p:cNvSpPr>
          <p:nvPr>
            <p:ph type="ftr" sz="quarter" idx="11"/>
          </p:nvPr>
        </p:nvSpPr>
        <p:spPr/>
        <p:txBody>
          <a:bodyPr/>
          <a:lstStyle/>
          <a:p>
            <a:endParaRPr lang="es-CA"/>
          </a:p>
        </p:txBody>
      </p:sp>
      <p:sp>
        <p:nvSpPr>
          <p:cNvPr id="4" name="Marcador de número de diapositiva 3">
            <a:extLst>
              <a:ext uri="{FF2B5EF4-FFF2-40B4-BE49-F238E27FC236}">
                <a16:creationId xmlns:a16="http://schemas.microsoft.com/office/drawing/2014/main" id="{B51507E5-F5C9-CFB9-15B0-3EBC9B25D136}"/>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257168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535DD-4210-11E2-7E39-9284F0485B46}"/>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A"/>
          </a:p>
        </p:txBody>
      </p:sp>
      <p:sp>
        <p:nvSpPr>
          <p:cNvPr id="3" name="Marcador de contenido 2">
            <a:extLst>
              <a:ext uri="{FF2B5EF4-FFF2-40B4-BE49-F238E27FC236}">
                <a16:creationId xmlns:a16="http://schemas.microsoft.com/office/drawing/2014/main" id="{FF9C871E-A94F-95AB-C82A-EFC587A07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texto 3">
            <a:extLst>
              <a:ext uri="{FF2B5EF4-FFF2-40B4-BE49-F238E27FC236}">
                <a16:creationId xmlns:a16="http://schemas.microsoft.com/office/drawing/2014/main" id="{61608758-6E44-1A0D-AC27-7B9BB6A89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ED4BC12-4560-8596-3492-6C0A4051F762}"/>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6" name="Marcador de pie de página 5">
            <a:extLst>
              <a:ext uri="{FF2B5EF4-FFF2-40B4-BE49-F238E27FC236}">
                <a16:creationId xmlns:a16="http://schemas.microsoft.com/office/drawing/2014/main" id="{4817262B-37BA-6168-59D9-B7B165CA99E1}"/>
              </a:ext>
            </a:extLst>
          </p:cNvPr>
          <p:cNvSpPr>
            <a:spLocks noGrp="1"/>
          </p:cNvSpPr>
          <p:nvPr>
            <p:ph type="ftr" sz="quarter" idx="11"/>
          </p:nvPr>
        </p:nvSpPr>
        <p:spPr/>
        <p:txBody>
          <a:bodyPr/>
          <a:lstStyle/>
          <a:p>
            <a:endParaRPr lang="es-CA"/>
          </a:p>
        </p:txBody>
      </p:sp>
      <p:sp>
        <p:nvSpPr>
          <p:cNvPr id="7" name="Marcador de número de diapositiva 6">
            <a:extLst>
              <a:ext uri="{FF2B5EF4-FFF2-40B4-BE49-F238E27FC236}">
                <a16:creationId xmlns:a16="http://schemas.microsoft.com/office/drawing/2014/main" id="{0B19F88D-4A0C-8DC2-8707-2FA54E656F72}"/>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313931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71DA6-4D79-B231-D4E7-6B0DE8A7A4F8}"/>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A"/>
          </a:p>
        </p:txBody>
      </p:sp>
      <p:sp>
        <p:nvSpPr>
          <p:cNvPr id="3" name="Marcador de posición de imagen 2">
            <a:extLst>
              <a:ext uri="{FF2B5EF4-FFF2-40B4-BE49-F238E27FC236}">
                <a16:creationId xmlns:a16="http://schemas.microsoft.com/office/drawing/2014/main" id="{AF0E3D40-3FB1-18DF-A873-DB1AB3E4F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A"/>
          </a:p>
        </p:txBody>
      </p:sp>
      <p:sp>
        <p:nvSpPr>
          <p:cNvPr id="4" name="Marcador de texto 3">
            <a:extLst>
              <a:ext uri="{FF2B5EF4-FFF2-40B4-BE49-F238E27FC236}">
                <a16:creationId xmlns:a16="http://schemas.microsoft.com/office/drawing/2014/main" id="{AFE2C347-A33E-1923-6944-F68510523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F8CA5F3-B367-54A4-EE3D-48D35E70A55B}"/>
              </a:ext>
            </a:extLst>
          </p:cNvPr>
          <p:cNvSpPr>
            <a:spLocks noGrp="1"/>
          </p:cNvSpPr>
          <p:nvPr>
            <p:ph type="dt" sz="half" idx="10"/>
          </p:nvPr>
        </p:nvSpPr>
        <p:spPr/>
        <p:txBody>
          <a:bodyPr/>
          <a:lstStyle/>
          <a:p>
            <a:fld id="{16360B6C-47DB-3D45-887C-9297844C8A23}" type="datetimeFigureOut">
              <a:rPr lang="es-CA" smtClean="0"/>
              <a:t>08/27/2024</a:t>
            </a:fld>
            <a:endParaRPr lang="es-CA"/>
          </a:p>
        </p:txBody>
      </p:sp>
      <p:sp>
        <p:nvSpPr>
          <p:cNvPr id="6" name="Marcador de pie de página 5">
            <a:extLst>
              <a:ext uri="{FF2B5EF4-FFF2-40B4-BE49-F238E27FC236}">
                <a16:creationId xmlns:a16="http://schemas.microsoft.com/office/drawing/2014/main" id="{C02A545A-DE88-B8BB-4D28-BED80EB74DF7}"/>
              </a:ext>
            </a:extLst>
          </p:cNvPr>
          <p:cNvSpPr>
            <a:spLocks noGrp="1"/>
          </p:cNvSpPr>
          <p:nvPr>
            <p:ph type="ftr" sz="quarter" idx="11"/>
          </p:nvPr>
        </p:nvSpPr>
        <p:spPr/>
        <p:txBody>
          <a:bodyPr/>
          <a:lstStyle/>
          <a:p>
            <a:endParaRPr lang="es-CA"/>
          </a:p>
        </p:txBody>
      </p:sp>
      <p:sp>
        <p:nvSpPr>
          <p:cNvPr id="7" name="Marcador de número de diapositiva 6">
            <a:extLst>
              <a:ext uri="{FF2B5EF4-FFF2-40B4-BE49-F238E27FC236}">
                <a16:creationId xmlns:a16="http://schemas.microsoft.com/office/drawing/2014/main" id="{AFA40ADA-0198-8F04-921A-45DF7B6E33CA}"/>
              </a:ext>
            </a:extLst>
          </p:cNvPr>
          <p:cNvSpPr>
            <a:spLocks noGrp="1"/>
          </p:cNvSpPr>
          <p:nvPr>
            <p:ph type="sldNum" sz="quarter" idx="12"/>
          </p:nvPr>
        </p:nvSpPr>
        <p:spPr/>
        <p:txBody>
          <a:bodyPr/>
          <a:lstStyle/>
          <a:p>
            <a:fld id="{EB7398A0-5C01-4241-8E99-133005C2B4F6}" type="slidenum">
              <a:rPr lang="es-CA" smtClean="0"/>
              <a:t>‹#›</a:t>
            </a:fld>
            <a:endParaRPr lang="es-CA"/>
          </a:p>
        </p:txBody>
      </p:sp>
    </p:spTree>
    <p:extLst>
      <p:ext uri="{BB962C8B-B14F-4D97-AF65-F5344CB8AC3E}">
        <p14:creationId xmlns:p14="http://schemas.microsoft.com/office/powerpoint/2010/main" val="366769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4096A5-EF4D-4AAC-2CC0-010A73612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A"/>
          </a:p>
        </p:txBody>
      </p:sp>
      <p:sp>
        <p:nvSpPr>
          <p:cNvPr id="3" name="Marcador de texto 2">
            <a:extLst>
              <a:ext uri="{FF2B5EF4-FFF2-40B4-BE49-F238E27FC236}">
                <a16:creationId xmlns:a16="http://schemas.microsoft.com/office/drawing/2014/main" id="{EE9549ED-FA4E-EF13-29D9-AA6B4912B8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A"/>
          </a:p>
        </p:txBody>
      </p:sp>
      <p:sp>
        <p:nvSpPr>
          <p:cNvPr id="4" name="Marcador de fecha 3">
            <a:extLst>
              <a:ext uri="{FF2B5EF4-FFF2-40B4-BE49-F238E27FC236}">
                <a16:creationId xmlns:a16="http://schemas.microsoft.com/office/drawing/2014/main" id="{32C176BB-17A3-078E-CB62-28FE8B179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360B6C-47DB-3D45-887C-9297844C8A23}" type="datetimeFigureOut">
              <a:rPr lang="es-CA" smtClean="0"/>
              <a:t>08/27/2024</a:t>
            </a:fld>
            <a:endParaRPr lang="es-CA"/>
          </a:p>
        </p:txBody>
      </p:sp>
      <p:sp>
        <p:nvSpPr>
          <p:cNvPr id="5" name="Marcador de pie de página 4">
            <a:extLst>
              <a:ext uri="{FF2B5EF4-FFF2-40B4-BE49-F238E27FC236}">
                <a16:creationId xmlns:a16="http://schemas.microsoft.com/office/drawing/2014/main" id="{7516CD36-C926-86C5-0E44-3FA0F173F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A"/>
          </a:p>
        </p:txBody>
      </p:sp>
      <p:sp>
        <p:nvSpPr>
          <p:cNvPr id="6" name="Marcador de número de diapositiva 5">
            <a:extLst>
              <a:ext uri="{FF2B5EF4-FFF2-40B4-BE49-F238E27FC236}">
                <a16:creationId xmlns:a16="http://schemas.microsoft.com/office/drawing/2014/main" id="{B38DEE3A-4C92-DFB3-A7A9-4B77FD705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7398A0-5C01-4241-8E99-133005C2B4F6}" type="slidenum">
              <a:rPr lang="es-CA" smtClean="0"/>
              <a:t>‹#›</a:t>
            </a:fld>
            <a:endParaRPr lang="es-CA"/>
          </a:p>
        </p:txBody>
      </p:sp>
    </p:spTree>
    <p:extLst>
      <p:ext uri="{BB962C8B-B14F-4D97-AF65-F5344CB8AC3E}">
        <p14:creationId xmlns:p14="http://schemas.microsoft.com/office/powerpoint/2010/main" val="7818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0_5E49657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9F3_BE06519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emf"/><Relationship Id="rId3" Type="http://schemas.microsoft.com/office/2018/10/relationships/comments" Target="../comments/modernComment_9F2_74EFD533.xml"/><Relationship Id="rId7"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paho.org/es/temas/violencia-contra-mujer" TargetMode="External"/><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mailto:baerbri@pah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4_366DA5FA.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microsoft.com/office/2018/10/relationships/comments" Target="../comments/modernComment_369_5A6BD3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18/10/relationships/comments" Target="../comments/modernComment_8E4_C135143.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F5F568C3-EC52-3887-3AB9-2B6F33E880D2}"/>
              </a:ext>
            </a:extLst>
          </p:cNvPr>
          <p:cNvPicPr>
            <a:picLocks noChangeAspect="1"/>
          </p:cNvPicPr>
          <p:nvPr/>
        </p:nvPicPr>
        <p:blipFill rotWithShape="1">
          <a:blip r:embed="rId3"/>
          <a:srcRect t="19"/>
          <a:stretch/>
        </p:blipFill>
        <p:spPr>
          <a:xfrm>
            <a:off x="20" y="1282"/>
            <a:ext cx="12191980" cy="6856718"/>
          </a:xfrm>
          <a:prstGeom prst="rect">
            <a:avLst/>
          </a:prstGeom>
        </p:spPr>
      </p:pic>
      <p:grpSp>
        <p:nvGrpSpPr>
          <p:cNvPr id="18" name="Grupo 17">
            <a:extLst>
              <a:ext uri="{FF2B5EF4-FFF2-40B4-BE49-F238E27FC236}">
                <a16:creationId xmlns:a16="http://schemas.microsoft.com/office/drawing/2014/main" id="{CD23A222-C87E-CE29-688C-C714606AA67F}"/>
              </a:ext>
            </a:extLst>
          </p:cNvPr>
          <p:cNvGrpSpPr/>
          <p:nvPr/>
        </p:nvGrpSpPr>
        <p:grpSpPr>
          <a:xfrm>
            <a:off x="6339498" y="1429021"/>
            <a:ext cx="5257706" cy="2789304"/>
            <a:chOff x="6591051" y="1334428"/>
            <a:chExt cx="4869518" cy="2062764"/>
          </a:xfrm>
        </p:grpSpPr>
        <p:sp>
          <p:nvSpPr>
            <p:cNvPr id="13" name="Rectángulo 12">
              <a:extLst>
                <a:ext uri="{FF2B5EF4-FFF2-40B4-BE49-F238E27FC236}">
                  <a16:creationId xmlns:a16="http://schemas.microsoft.com/office/drawing/2014/main" id="{82E9C965-D9EE-B6A6-6E2C-9E0248BD9358}"/>
                </a:ext>
              </a:extLst>
            </p:cNvPr>
            <p:cNvSpPr/>
            <p:nvPr/>
          </p:nvSpPr>
          <p:spPr>
            <a:xfrm>
              <a:off x="6883793" y="1334428"/>
              <a:ext cx="4220564"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A"/>
            </a:p>
          </p:txBody>
        </p:sp>
        <p:sp>
          <p:nvSpPr>
            <p:cNvPr id="14" name="Rectángulo 13">
              <a:extLst>
                <a:ext uri="{FF2B5EF4-FFF2-40B4-BE49-F238E27FC236}">
                  <a16:creationId xmlns:a16="http://schemas.microsoft.com/office/drawing/2014/main" id="{23518C40-2047-3F03-495E-5CC90D0C70CD}"/>
                </a:ext>
              </a:extLst>
            </p:cNvPr>
            <p:cNvSpPr/>
            <p:nvPr/>
          </p:nvSpPr>
          <p:spPr>
            <a:xfrm>
              <a:off x="7529700" y="2313169"/>
              <a:ext cx="3930869" cy="1084023"/>
            </a:xfrm>
            <a:prstGeom prst="rect">
              <a:avLst/>
            </a:prstGeom>
            <a:solidFill>
              <a:srgbClr val="A500B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419" sz="1600" dirty="0">
                  <a:latin typeface="Montserrat Black"/>
                </a:rPr>
                <a:t>Reunión de Puntos Focales de los Ministerios de Salud p</a:t>
              </a:r>
              <a:r>
                <a:rPr lang="es-MX" sz="1600" dirty="0">
                  <a:latin typeface="Montserrat Black"/>
                </a:rPr>
                <a:t>ara fortalecer la respuesta del sistema de salud a la violencia contra las mujeres en </a:t>
              </a:r>
              <a:r>
                <a:rPr lang="es-CO" sz="1600" dirty="0">
                  <a:latin typeface="Montserrat Black"/>
                </a:rPr>
                <a:t>Latinoamérica</a:t>
              </a:r>
            </a:p>
          </p:txBody>
        </p:sp>
        <p:sp>
          <p:nvSpPr>
            <p:cNvPr id="10" name="CuadroTexto 9">
              <a:extLst>
                <a:ext uri="{FF2B5EF4-FFF2-40B4-BE49-F238E27FC236}">
                  <a16:creationId xmlns:a16="http://schemas.microsoft.com/office/drawing/2014/main" id="{B5C36455-6D5F-19BB-AD6C-8BBC47B1D345}"/>
                </a:ext>
              </a:extLst>
            </p:cNvPr>
            <p:cNvSpPr txBox="1"/>
            <p:nvPr/>
          </p:nvSpPr>
          <p:spPr>
            <a:xfrm>
              <a:off x="6591051" y="2073092"/>
              <a:ext cx="3733457" cy="461665"/>
            </a:xfrm>
            <a:prstGeom prst="rect">
              <a:avLst/>
            </a:prstGeom>
            <a:noFill/>
          </p:spPr>
          <p:txBody>
            <a:bodyPr wrap="square" rtlCol="0">
              <a:spAutoFit/>
            </a:bodyPr>
            <a:lstStyle/>
            <a:p>
              <a:pPr algn="ctr"/>
              <a:endParaRPr lang="es-MX" sz="2400" b="1" dirty="0">
                <a:solidFill>
                  <a:srgbClr val="232323"/>
                </a:solidFill>
                <a:latin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A7B8447F-CC06-64CB-953B-B35460EFB194}"/>
                </a:ext>
              </a:extLst>
            </p:cNvPr>
            <p:cNvSpPr txBox="1"/>
            <p:nvPr/>
          </p:nvSpPr>
          <p:spPr>
            <a:xfrm>
              <a:off x="7232755" y="1342064"/>
              <a:ext cx="3522640" cy="887675"/>
            </a:xfrm>
            <a:prstGeom prst="rect">
              <a:avLst/>
            </a:prstGeom>
            <a:noFill/>
          </p:spPr>
          <p:txBody>
            <a:bodyPr wrap="square" lIns="91440" tIns="45720" rIns="91440" bIns="45720" anchor="t">
              <a:spAutoFit/>
            </a:bodyPr>
            <a:lstStyle/>
            <a:p>
              <a:pPr algn="ctr"/>
              <a:r>
                <a:rPr lang="es-MX" sz="3600" b="1" dirty="0">
                  <a:solidFill>
                    <a:srgbClr val="232323"/>
                  </a:solidFill>
                  <a:effectLst/>
                  <a:latin typeface="Montserrat Black"/>
                  <a:cs typeface="Calibri" panose="020F0502020204030204" pitchFamily="34" charset="0"/>
                </a:rPr>
                <a:t>Introducción y contexto</a:t>
              </a:r>
            </a:p>
          </p:txBody>
        </p:sp>
      </p:grpSp>
      <p:grpSp>
        <p:nvGrpSpPr>
          <p:cNvPr id="21" name="Grupo 20">
            <a:extLst>
              <a:ext uri="{FF2B5EF4-FFF2-40B4-BE49-F238E27FC236}">
                <a16:creationId xmlns:a16="http://schemas.microsoft.com/office/drawing/2014/main" id="{58FF75CF-F17D-3B00-5C20-5ABFE70A2E9E}"/>
              </a:ext>
            </a:extLst>
          </p:cNvPr>
          <p:cNvGrpSpPr/>
          <p:nvPr/>
        </p:nvGrpSpPr>
        <p:grpSpPr>
          <a:xfrm>
            <a:off x="7326129" y="4800549"/>
            <a:ext cx="4065295" cy="1680333"/>
            <a:chOff x="7326129" y="4769018"/>
            <a:chExt cx="4065295" cy="1680333"/>
          </a:xfrm>
        </p:grpSpPr>
        <p:sp>
          <p:nvSpPr>
            <p:cNvPr id="19" name="CuadroTexto 18">
              <a:extLst>
                <a:ext uri="{FF2B5EF4-FFF2-40B4-BE49-F238E27FC236}">
                  <a16:creationId xmlns:a16="http://schemas.microsoft.com/office/drawing/2014/main" id="{EEAFAFEA-7AD7-5274-EEDB-7E9FBF347C9D}"/>
                </a:ext>
              </a:extLst>
            </p:cNvPr>
            <p:cNvSpPr txBox="1"/>
            <p:nvPr/>
          </p:nvSpPr>
          <p:spPr>
            <a:xfrm>
              <a:off x="7326129" y="4769018"/>
              <a:ext cx="2536573" cy="400110"/>
            </a:xfrm>
            <a:prstGeom prst="rect">
              <a:avLst/>
            </a:prstGeom>
            <a:noFill/>
          </p:spPr>
          <p:txBody>
            <a:bodyPr wrap="square" rtlCol="0">
              <a:spAutoFit/>
            </a:bodyPr>
            <a:lstStyle/>
            <a:p>
              <a:pPr algn="ctr"/>
              <a:endParaRPr lang="es-MX" sz="2000" b="1">
                <a:solidFill>
                  <a:schemeClr val="bg1"/>
                </a:solidFill>
                <a:latin typeface="Calibri" panose="020F0502020204030204" pitchFamily="34" charset="0"/>
                <a:cs typeface="Calibri" panose="020F0502020204030204" pitchFamily="34" charset="0"/>
              </a:endParaRPr>
            </a:p>
          </p:txBody>
        </p:sp>
        <p:sp>
          <p:nvSpPr>
            <p:cNvPr id="20" name="CuadroTexto 19">
              <a:extLst>
                <a:ext uri="{FF2B5EF4-FFF2-40B4-BE49-F238E27FC236}">
                  <a16:creationId xmlns:a16="http://schemas.microsoft.com/office/drawing/2014/main" id="{A9F5B5F5-D76B-F4FE-3EBC-BE33549999CB}"/>
                </a:ext>
              </a:extLst>
            </p:cNvPr>
            <p:cNvSpPr txBox="1"/>
            <p:nvPr/>
          </p:nvSpPr>
          <p:spPr>
            <a:xfrm>
              <a:off x="7460555" y="6080019"/>
              <a:ext cx="3930869" cy="369332"/>
            </a:xfrm>
            <a:prstGeom prst="rect">
              <a:avLst/>
            </a:prstGeom>
            <a:noFill/>
          </p:spPr>
          <p:txBody>
            <a:bodyPr wrap="square" rtlCol="0">
              <a:spAutoFit/>
            </a:bodyPr>
            <a:lstStyle/>
            <a:p>
              <a:pPr algn="ctr"/>
              <a:r>
                <a:rPr lang="es-MX">
                  <a:solidFill>
                    <a:schemeClr val="bg1"/>
                  </a:solidFill>
                  <a:latin typeface="Calibri" panose="020F0502020204030204" pitchFamily="34" charset="0"/>
                  <a:cs typeface="Calibri" panose="020F0502020204030204" pitchFamily="34" charset="0"/>
                </a:rPr>
                <a:t>Washington, D.C. - Estados Unidos</a:t>
              </a:r>
            </a:p>
          </p:txBody>
        </p:sp>
      </p:grpSp>
      <p:pic>
        <p:nvPicPr>
          <p:cNvPr id="2" name="Imagen 1">
            <a:extLst>
              <a:ext uri="{FF2B5EF4-FFF2-40B4-BE49-F238E27FC236}">
                <a16:creationId xmlns:a16="http://schemas.microsoft.com/office/drawing/2014/main" id="{F5B994EA-4001-2624-D39D-AE8A4B0FCD23}"/>
              </a:ext>
            </a:extLst>
          </p:cNvPr>
          <p:cNvPicPr>
            <a:picLocks noChangeAspect="1"/>
          </p:cNvPicPr>
          <p:nvPr/>
        </p:nvPicPr>
        <p:blipFill>
          <a:blip r:embed="rId4"/>
          <a:stretch>
            <a:fillRect/>
          </a:stretch>
        </p:blipFill>
        <p:spPr>
          <a:xfrm>
            <a:off x="442913" y="597693"/>
            <a:ext cx="5650707" cy="566738"/>
          </a:xfrm>
          <a:prstGeom prst="rect">
            <a:avLst/>
          </a:prstGeom>
        </p:spPr>
      </p:pic>
    </p:spTree>
    <p:extLst>
      <p:ext uri="{BB962C8B-B14F-4D97-AF65-F5344CB8AC3E}">
        <p14:creationId xmlns:p14="http://schemas.microsoft.com/office/powerpoint/2010/main" val="1581868408"/>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558526-692B-0848-B016-F4C43F90595A}"/>
              </a:ext>
            </a:extLst>
          </p:cNvPr>
          <p:cNvSpPr/>
          <p:nvPr/>
        </p:nvSpPr>
        <p:spPr>
          <a:xfrm>
            <a:off x="6206168" y="6489438"/>
            <a:ext cx="5983705" cy="307777"/>
          </a:xfrm>
          <a:prstGeom prst="rect">
            <a:avLst/>
          </a:prstGeom>
        </p:spPr>
        <p:txBody>
          <a:bodyPr wrap="square">
            <a:spAutoFit/>
          </a:bodyPr>
          <a:lstStyle/>
          <a:p>
            <a:r>
              <a:rPr lang="es-PE" sz="1400">
                <a:solidFill>
                  <a:schemeClr val="bg1"/>
                </a:solidFill>
              </a:rPr>
              <a:t>Fuente: Estimaciones de prevalencia de la violencia contra la mujer. OMS, 2021.</a:t>
            </a:r>
            <a:endParaRPr lang="en-DE" sz="1400">
              <a:solidFill>
                <a:schemeClr val="bg1"/>
              </a:solidFill>
            </a:endParaRPr>
          </a:p>
        </p:txBody>
      </p:sp>
      <p:sp>
        <p:nvSpPr>
          <p:cNvPr id="11" name="Rectangle 10">
            <a:extLst>
              <a:ext uri="{FF2B5EF4-FFF2-40B4-BE49-F238E27FC236}">
                <a16:creationId xmlns:a16="http://schemas.microsoft.com/office/drawing/2014/main" id="{8B9B1FF3-DCFA-F440-9C56-A12720042A4D}"/>
              </a:ext>
            </a:extLst>
          </p:cNvPr>
          <p:cNvSpPr/>
          <p:nvPr/>
        </p:nvSpPr>
        <p:spPr>
          <a:xfrm>
            <a:off x="-2127" y="0"/>
            <a:ext cx="12192000" cy="898497"/>
          </a:xfrm>
          <a:prstGeom prst="rect">
            <a:avLst/>
          </a:prstGeom>
          <a:gradFill flip="none" rotWithShape="1">
            <a:gsLst>
              <a:gs pos="0">
                <a:srgbClr val="F05122"/>
              </a:gs>
              <a:gs pos="100000">
                <a:srgbClr val="FCAE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TextBox 11">
            <a:extLst>
              <a:ext uri="{FF2B5EF4-FFF2-40B4-BE49-F238E27FC236}">
                <a16:creationId xmlns:a16="http://schemas.microsoft.com/office/drawing/2014/main" id="{B23F82F7-A44D-DF4C-BA63-F86E0A52A096}"/>
              </a:ext>
            </a:extLst>
          </p:cNvPr>
          <p:cNvSpPr txBox="1"/>
          <p:nvPr/>
        </p:nvSpPr>
        <p:spPr>
          <a:xfrm>
            <a:off x="121180" y="375277"/>
            <a:ext cx="11389056" cy="523220"/>
          </a:xfrm>
          <a:prstGeom prst="rect">
            <a:avLst/>
          </a:prstGeom>
          <a:noFill/>
        </p:spPr>
        <p:txBody>
          <a:bodyPr wrap="square" lIns="91440" tIns="45720" rIns="91440" bIns="45720" rtlCol="0" anchor="t">
            <a:spAutoFit/>
          </a:bodyPr>
          <a:lstStyle/>
          <a:p>
            <a:r>
              <a:rPr lang="es-ES_tradnl" sz="2800" b="1" dirty="0">
                <a:solidFill>
                  <a:schemeClr val="bg1"/>
                </a:solidFill>
                <a:latin typeface="Montserrat Black"/>
              </a:rPr>
              <a:t>Progreso regional</a:t>
            </a:r>
          </a:p>
        </p:txBody>
      </p:sp>
      <p:pic>
        <p:nvPicPr>
          <p:cNvPr id="16" name="Picture 15">
            <a:extLst>
              <a:ext uri="{FF2B5EF4-FFF2-40B4-BE49-F238E27FC236}">
                <a16:creationId xmlns:a16="http://schemas.microsoft.com/office/drawing/2014/main" id="{9FBE4B52-3A89-164B-9AE6-4AA379584DBC}"/>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810" b="1810"/>
          <a:stretch/>
        </p:blipFill>
        <p:spPr>
          <a:xfrm>
            <a:off x="10851485" y="38501"/>
            <a:ext cx="4017454" cy="3872053"/>
          </a:xfrm>
          <a:prstGeom prst="rect">
            <a:avLst/>
          </a:prstGeom>
        </p:spPr>
      </p:pic>
      <p:sp>
        <p:nvSpPr>
          <p:cNvPr id="6" name="TextBox 5">
            <a:extLst>
              <a:ext uri="{FF2B5EF4-FFF2-40B4-BE49-F238E27FC236}">
                <a16:creationId xmlns:a16="http://schemas.microsoft.com/office/drawing/2014/main" id="{1CD88B6B-6A87-53BA-68A7-E13B0EBF8AA9}"/>
              </a:ext>
            </a:extLst>
          </p:cNvPr>
          <p:cNvSpPr txBox="1"/>
          <p:nvPr/>
        </p:nvSpPr>
        <p:spPr>
          <a:xfrm>
            <a:off x="281080" y="1974151"/>
            <a:ext cx="5925088" cy="3416320"/>
          </a:xfrm>
          <a:prstGeom prst="rect">
            <a:avLst/>
          </a:prstGeom>
          <a:noFill/>
        </p:spPr>
        <p:txBody>
          <a:bodyPr wrap="square">
            <a:spAutoFit/>
          </a:bodyPr>
          <a:lstStyle/>
          <a:p>
            <a:pPr marL="342900" indent="-342900">
              <a:buFont typeface="Arial" panose="020B0604020202020204" pitchFamily="34" charset="0"/>
              <a:buChar char="•"/>
            </a:pPr>
            <a:r>
              <a:rPr lang="es-419" sz="2000">
                <a:latin typeface="Raleway Light" panose="020B0403030101060003"/>
                <a:cs typeface="Times New Roman" panose="02020603050405020304" pitchFamily="18" charset="0"/>
              </a:rPr>
              <a:t>El 80% de los Estados Miembros cuentan con una </a:t>
            </a:r>
            <a:r>
              <a:rPr lang="es-419" sz="2000" b="1">
                <a:latin typeface="Raleway Light" panose="020B0403030101060003"/>
                <a:cs typeface="Times New Roman" panose="02020603050405020304" pitchFamily="18" charset="0"/>
              </a:rPr>
              <a:t>política multisectorial </a:t>
            </a:r>
            <a:r>
              <a:rPr lang="es-419" sz="2000">
                <a:latin typeface="Raleway Light" panose="020B0403030101060003"/>
                <a:cs typeface="Times New Roman" panose="02020603050405020304" pitchFamily="18" charset="0"/>
              </a:rPr>
              <a:t>sobre VCM</a:t>
            </a:r>
          </a:p>
          <a:p>
            <a:pPr marL="342900" indent="-342900">
              <a:buFont typeface="Arial" panose="020B0604020202020204" pitchFamily="34" charset="0"/>
              <a:buChar char="•"/>
            </a:pPr>
            <a:endParaRPr lang="es-419" sz="2000">
              <a:latin typeface="Raleway Light" panose="020B0403030101060003"/>
              <a:cs typeface="Times New Roman" panose="02020603050405020304" pitchFamily="18" charset="0"/>
            </a:endParaRPr>
          </a:p>
          <a:p>
            <a:pPr marL="285750" indent="-285750">
              <a:buFont typeface="Arial" panose="020B0604020202020204" pitchFamily="34" charset="0"/>
              <a:buChar char="•"/>
            </a:pPr>
            <a:r>
              <a:rPr lang="es-419" sz="2000">
                <a:latin typeface="Raleway Light" panose="020B0403030101060003"/>
                <a:cs typeface="Times New Roman" panose="02020603050405020304" pitchFamily="18" charset="0"/>
              </a:rPr>
              <a:t>El 83% de los Estados Miembros tiene una </a:t>
            </a:r>
            <a:r>
              <a:rPr lang="es-419" sz="2000" b="1">
                <a:latin typeface="Raleway Light" panose="020B0403030101060003"/>
                <a:cs typeface="Times New Roman" panose="02020603050405020304" pitchFamily="18" charset="0"/>
              </a:rPr>
              <a:t>política de salud </a:t>
            </a:r>
            <a:r>
              <a:rPr lang="es-419" sz="2000">
                <a:latin typeface="Raleway Light" panose="020B0403030101060003"/>
                <a:cs typeface="Times New Roman" panose="02020603050405020304" pitchFamily="18" charset="0"/>
              </a:rPr>
              <a:t>que incluye de alguna manera la VCM</a:t>
            </a:r>
          </a:p>
          <a:p>
            <a:pPr marL="285750" indent="-285750">
              <a:buFont typeface="Arial" panose="020B0604020202020204" pitchFamily="34" charset="0"/>
              <a:buChar char="•"/>
            </a:pPr>
            <a:endParaRPr lang="es-419" sz="2000">
              <a:latin typeface="Raleway Light" panose="020B0403030101060003"/>
              <a:cs typeface="Times New Roman" panose="02020603050405020304" pitchFamily="18" charset="0"/>
            </a:endParaRPr>
          </a:p>
          <a:p>
            <a:pPr marL="285750" indent="-285750">
              <a:buFont typeface="Arial" panose="020B0604020202020204" pitchFamily="34" charset="0"/>
              <a:buChar char="•"/>
            </a:pPr>
            <a:r>
              <a:rPr lang="es-419" sz="2000">
                <a:latin typeface="Raleway Light" panose="020B0403030101060003"/>
                <a:cs typeface="Times New Roman" panose="02020603050405020304" pitchFamily="18" charset="0"/>
              </a:rPr>
              <a:t>El 60% tiene un </a:t>
            </a:r>
            <a:r>
              <a:rPr lang="es-419" sz="2000" b="1">
                <a:latin typeface="Raleway Light" panose="020B0403030101060003"/>
                <a:cs typeface="Times New Roman" panose="02020603050405020304" pitchFamily="18" charset="0"/>
              </a:rPr>
              <a:t>protocolo de VCM </a:t>
            </a:r>
            <a:r>
              <a:rPr lang="es-419" sz="2000">
                <a:latin typeface="Raleway Light" panose="020B0403030101060003"/>
                <a:cs typeface="Times New Roman" panose="02020603050405020304" pitchFamily="18" charset="0"/>
              </a:rPr>
              <a:t>del sector salud</a:t>
            </a:r>
          </a:p>
          <a:p>
            <a:endParaRPr lang="es-419"/>
          </a:p>
          <a:p>
            <a:pPr marL="285750" indent="-285750">
              <a:buFont typeface="Arial" panose="020B0604020202020204" pitchFamily="34" charset="0"/>
              <a:buChar char="•"/>
            </a:pPr>
            <a:endParaRPr lang="es-419"/>
          </a:p>
        </p:txBody>
      </p:sp>
      <p:pic>
        <p:nvPicPr>
          <p:cNvPr id="2" name="Picture 1">
            <a:extLst>
              <a:ext uri="{FF2B5EF4-FFF2-40B4-BE49-F238E27FC236}">
                <a16:creationId xmlns:a16="http://schemas.microsoft.com/office/drawing/2014/main" id="{5A62A829-7E28-AFA7-722A-E9CDC1DFAC28}"/>
              </a:ext>
            </a:extLst>
          </p:cNvPr>
          <p:cNvPicPr>
            <a:picLocks noChangeAspect="1"/>
          </p:cNvPicPr>
          <p:nvPr/>
        </p:nvPicPr>
        <p:blipFill>
          <a:blip r:embed="rId4"/>
          <a:stretch>
            <a:fillRect/>
          </a:stretch>
        </p:blipFill>
        <p:spPr>
          <a:xfrm>
            <a:off x="1158005" y="6239397"/>
            <a:ext cx="9693480" cy="621846"/>
          </a:xfrm>
          <a:prstGeom prst="rect">
            <a:avLst/>
          </a:prstGeom>
        </p:spPr>
      </p:pic>
      <p:pic>
        <p:nvPicPr>
          <p:cNvPr id="3" name="Picture 2">
            <a:extLst>
              <a:ext uri="{FF2B5EF4-FFF2-40B4-BE49-F238E27FC236}">
                <a16:creationId xmlns:a16="http://schemas.microsoft.com/office/drawing/2014/main" id="{81DB4950-D356-73EE-C6E5-DAC0CA5CA164}"/>
              </a:ext>
            </a:extLst>
          </p:cNvPr>
          <p:cNvPicPr>
            <a:picLocks noChangeAspect="1"/>
          </p:cNvPicPr>
          <p:nvPr/>
        </p:nvPicPr>
        <p:blipFill>
          <a:blip r:embed="rId5"/>
          <a:stretch>
            <a:fillRect/>
          </a:stretch>
        </p:blipFill>
        <p:spPr>
          <a:xfrm>
            <a:off x="6856257" y="0"/>
            <a:ext cx="5335743" cy="6858000"/>
          </a:xfrm>
          <a:prstGeom prst="rect">
            <a:avLst/>
          </a:prstGeom>
        </p:spPr>
      </p:pic>
    </p:spTree>
    <p:extLst>
      <p:ext uri="{BB962C8B-B14F-4D97-AF65-F5344CB8AC3E}">
        <p14:creationId xmlns:p14="http://schemas.microsoft.com/office/powerpoint/2010/main" val="22100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D3EF"/>
        </a:solid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FF267A11-0806-4E22-828B-F504DE5C62D1}"/>
              </a:ext>
            </a:extLst>
          </p:cNvPr>
          <p:cNvSpPr/>
          <p:nvPr/>
        </p:nvSpPr>
        <p:spPr>
          <a:xfrm>
            <a:off x="6253464" y="5578024"/>
            <a:ext cx="5353775" cy="73866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a:ln>
                  <a:noFill/>
                </a:ln>
                <a:solidFill>
                  <a:prstClr val="black">
                    <a:lumMod val="75000"/>
                    <a:lumOff val="25000"/>
                  </a:prstClr>
                </a:solidFill>
                <a:effectLst/>
                <a:uLnTx/>
                <a:uFillTx/>
                <a:latin typeface="Raleway" pitchFamily="2" charset="0"/>
                <a:ea typeface="+mn-ea"/>
                <a:cs typeface="+mn-cs"/>
              </a:rPr>
              <a:t>Herramienta de monitoreo. Estandardos de calidad de los  servicios de salud para mujeres y niñas que sufren violencia. JHPIEGO, OMS, PEPFAR, CDC.  </a:t>
            </a:r>
          </a:p>
        </p:txBody>
      </p:sp>
      <p:sp>
        <p:nvSpPr>
          <p:cNvPr id="13" name="CuadroTexto 12">
            <a:extLst>
              <a:ext uri="{FF2B5EF4-FFF2-40B4-BE49-F238E27FC236}">
                <a16:creationId xmlns:a16="http://schemas.microsoft.com/office/drawing/2014/main" id="{F41FA55F-5D24-4E5E-A9BA-3D3680BBC266}"/>
              </a:ext>
            </a:extLst>
          </p:cNvPr>
          <p:cNvSpPr txBox="1"/>
          <p:nvPr/>
        </p:nvSpPr>
        <p:spPr>
          <a:xfrm>
            <a:off x="4123605" y="4221530"/>
            <a:ext cx="2942213" cy="738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a:ln>
                  <a:noFill/>
                </a:ln>
                <a:solidFill>
                  <a:srgbClr val="44546A">
                    <a:lumMod val="75000"/>
                  </a:srgbClr>
                </a:solidFill>
                <a:effectLst/>
                <a:uLnTx/>
                <a:uFillTx/>
                <a:latin typeface="Raleway" pitchFamily="2" charset="0"/>
                <a:ea typeface="+mn-ea"/>
                <a:cs typeface="+mn-cs"/>
              </a:rPr>
              <a:t>Programa de capacitación de la OMS dirigido a los prestadores de servicios de salud. 2020</a:t>
            </a:r>
          </a:p>
        </p:txBody>
      </p:sp>
      <p:sp>
        <p:nvSpPr>
          <p:cNvPr id="10" name="CuadroTexto 9">
            <a:extLst>
              <a:ext uri="{FF2B5EF4-FFF2-40B4-BE49-F238E27FC236}">
                <a16:creationId xmlns:a16="http://schemas.microsoft.com/office/drawing/2014/main" id="{80D39982-C511-4B39-9DDD-DA35F001D79B}"/>
              </a:ext>
            </a:extLst>
          </p:cNvPr>
          <p:cNvSpPr txBox="1"/>
          <p:nvPr/>
        </p:nvSpPr>
        <p:spPr>
          <a:xfrm>
            <a:off x="8547007" y="966794"/>
            <a:ext cx="2887421" cy="1169551"/>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a:ln>
                  <a:noFill/>
                </a:ln>
                <a:solidFill>
                  <a:srgbClr val="44546A">
                    <a:lumMod val="75000"/>
                  </a:srgbClr>
                </a:solidFill>
                <a:effectLst/>
                <a:uLnTx/>
                <a:uFillTx/>
                <a:latin typeface="Raleway" pitchFamily="2" charset="0"/>
                <a:ea typeface="+mn-ea"/>
                <a:cs typeface="+mn-cs"/>
              </a:rPr>
              <a:t>Directrices clínicas: Cómo responder a niñas, niños y adolescentes que han sufrido abuso sexual y maltrato infantil. </a:t>
            </a:r>
          </a:p>
        </p:txBody>
      </p:sp>
      <p:pic>
        <p:nvPicPr>
          <p:cNvPr id="12" name="Picture 2" descr="Atención para las mujeres que han sufrido violencia: programa de  capacitación de la OMS dirigido a">
            <a:extLst>
              <a:ext uri="{FF2B5EF4-FFF2-40B4-BE49-F238E27FC236}">
                <a16:creationId xmlns:a16="http://schemas.microsoft.com/office/drawing/2014/main" id="{BC243DAC-61A7-4810-80E5-B92A993B7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339" y="3833632"/>
            <a:ext cx="1187999" cy="1514461"/>
          </a:xfrm>
          <a:prstGeom prst="rect">
            <a:avLst/>
          </a:prstGeom>
          <a:noFill/>
          <a:ln w="28575">
            <a:noFill/>
          </a:ln>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3720F6F0-696C-413B-8927-C8EAACB6C6F3}"/>
              </a:ext>
            </a:extLst>
          </p:cNvPr>
          <p:cNvPicPr/>
          <p:nvPr/>
        </p:nvPicPr>
        <p:blipFill rotWithShape="1">
          <a:blip r:embed="rId4"/>
          <a:srcRect l="36094" t="20897" r="36953" b="12273"/>
          <a:stretch/>
        </p:blipFill>
        <p:spPr>
          <a:xfrm>
            <a:off x="6792422" y="1081252"/>
            <a:ext cx="1437177" cy="1232630"/>
          </a:xfrm>
          <a:prstGeom prst="rect">
            <a:avLst/>
          </a:prstGeom>
          <a:ln w="19050">
            <a:noFill/>
          </a:ln>
        </p:spPr>
      </p:pic>
      <p:sp>
        <p:nvSpPr>
          <p:cNvPr id="21" name="CuadroTexto 20">
            <a:extLst>
              <a:ext uri="{FF2B5EF4-FFF2-40B4-BE49-F238E27FC236}">
                <a16:creationId xmlns:a16="http://schemas.microsoft.com/office/drawing/2014/main" id="{30CD21EC-E330-4A2E-A1FE-5B4A5C537C5B}"/>
              </a:ext>
            </a:extLst>
          </p:cNvPr>
          <p:cNvSpPr txBox="1"/>
          <p:nvPr/>
        </p:nvSpPr>
        <p:spPr>
          <a:xfrm>
            <a:off x="5692604" y="2824928"/>
            <a:ext cx="5000795" cy="523220"/>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a:ln>
                  <a:noFill/>
                </a:ln>
                <a:solidFill>
                  <a:prstClr val="black">
                    <a:lumMod val="75000"/>
                    <a:lumOff val="25000"/>
                  </a:prstClr>
                </a:solidFill>
                <a:effectLst/>
                <a:uLnTx/>
                <a:uFillTx/>
                <a:latin typeface="Raleway" pitchFamily="2" charset="0"/>
                <a:ea typeface="+mn-ea"/>
                <a:cs typeface="+mn-cs"/>
              </a:rPr>
              <a:t>Manual clínico: Atención de salud para  las mujeres que han sufrido violencia de pareja o  violencia sexual </a:t>
            </a:r>
          </a:p>
        </p:txBody>
      </p:sp>
      <p:pic>
        <p:nvPicPr>
          <p:cNvPr id="23" name="Imagen 22">
            <a:extLst>
              <a:ext uri="{FF2B5EF4-FFF2-40B4-BE49-F238E27FC236}">
                <a16:creationId xmlns:a16="http://schemas.microsoft.com/office/drawing/2014/main" id="{B78F1413-ECB4-448C-A1D6-600072AC2111}"/>
              </a:ext>
            </a:extLst>
          </p:cNvPr>
          <p:cNvPicPr/>
          <p:nvPr/>
        </p:nvPicPr>
        <p:blipFill rotWithShape="1">
          <a:blip r:embed="rId5"/>
          <a:srcRect l="35319" t="17955" r="36280" b="10583"/>
          <a:stretch/>
        </p:blipFill>
        <p:spPr>
          <a:xfrm>
            <a:off x="4259338" y="2313093"/>
            <a:ext cx="1188000" cy="1515846"/>
          </a:xfrm>
          <a:prstGeom prst="rect">
            <a:avLst/>
          </a:prstGeom>
          <a:ln w="19050">
            <a:noFill/>
          </a:ln>
        </p:spPr>
      </p:pic>
      <p:pic>
        <p:nvPicPr>
          <p:cNvPr id="19" name="Imagen 18">
            <a:extLst>
              <a:ext uri="{FF2B5EF4-FFF2-40B4-BE49-F238E27FC236}">
                <a16:creationId xmlns:a16="http://schemas.microsoft.com/office/drawing/2014/main" id="{EFA49B6C-CC2D-4BA8-AF45-9ACD62363E3D}"/>
              </a:ext>
            </a:extLst>
          </p:cNvPr>
          <p:cNvPicPr/>
          <p:nvPr/>
        </p:nvPicPr>
        <p:blipFill rotWithShape="1">
          <a:blip r:embed="rId6"/>
          <a:srcRect l="35631" t="20080" r="36853" b="7759"/>
          <a:stretch/>
        </p:blipFill>
        <p:spPr bwMode="auto">
          <a:xfrm>
            <a:off x="2690339" y="1082414"/>
            <a:ext cx="1095844" cy="1232630"/>
          </a:xfrm>
          <a:prstGeom prst="rect">
            <a:avLst/>
          </a:prstGeom>
          <a:ln>
            <a:noFill/>
          </a:ln>
          <a:extLst>
            <a:ext uri="{53640926-AAD7-44D8-BBD7-CCE9431645EC}">
              <a14:shadowObscured xmlns:a14="http://schemas.microsoft.com/office/drawing/2010/main"/>
            </a:ext>
          </a:extLst>
        </p:spPr>
      </p:pic>
      <p:sp>
        <p:nvSpPr>
          <p:cNvPr id="3" name="CuadroTexto 2">
            <a:extLst>
              <a:ext uri="{FF2B5EF4-FFF2-40B4-BE49-F238E27FC236}">
                <a16:creationId xmlns:a16="http://schemas.microsoft.com/office/drawing/2014/main" id="{AEC9653B-687B-44D0-AA36-0DD59DDF5ABB}"/>
              </a:ext>
            </a:extLst>
          </p:cNvPr>
          <p:cNvSpPr txBox="1"/>
          <p:nvPr/>
        </p:nvSpPr>
        <p:spPr>
          <a:xfrm>
            <a:off x="4123605" y="1082414"/>
            <a:ext cx="2485025" cy="954107"/>
          </a:xfrm>
          <a:prstGeom prst="rect">
            <a:avLst/>
          </a:prstGeom>
          <a:noFill/>
          <a:ln w="19050">
            <a:noFill/>
          </a:ln>
        </p:spPr>
        <p:txBody>
          <a:bodyPr wrap="square" rtlCol="0">
            <a:spAutoFit/>
          </a:bodyPr>
          <a:lstStyle>
            <a:defPPr>
              <a:defRPr lang="es-PE"/>
            </a:defPPr>
            <a:lvl1pPr marR="0" lvl="0" indent="0" fontAlgn="auto">
              <a:lnSpc>
                <a:spcPct val="100000"/>
              </a:lnSpc>
              <a:spcBef>
                <a:spcPts val="0"/>
              </a:spcBef>
              <a:spcAft>
                <a:spcPts val="0"/>
              </a:spcAft>
              <a:buClrTx/>
              <a:buSzTx/>
              <a:buFontTx/>
              <a:buNone/>
              <a:tabLst/>
              <a:defRPr kumimoji="0" sz="1600" b="1" i="0" u="none" strike="noStrike" kern="0" cap="none" spc="0" normalizeH="0" baseline="0">
                <a:ln>
                  <a:noFill/>
                </a:ln>
                <a:solidFill>
                  <a:srgbClr val="44546A">
                    <a:lumMod val="75000"/>
                  </a:srgbClr>
                </a:solidFill>
                <a:effectLst/>
                <a:uLnTx/>
                <a:uFillTx/>
                <a:latin typeface="Raleway Light" panose="020B04030301010600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0" cap="none" spc="0" normalizeH="0" baseline="0" noProof="0">
                <a:ln>
                  <a:noFill/>
                </a:ln>
                <a:solidFill>
                  <a:srgbClr val="44546A">
                    <a:lumMod val="75000"/>
                  </a:srgbClr>
                </a:solidFill>
                <a:effectLst/>
                <a:uLnTx/>
                <a:uFillTx/>
                <a:latin typeface="Raleway" pitchFamily="2" charset="0"/>
                <a:ea typeface="+mn-ea"/>
                <a:cs typeface="+mn-cs"/>
              </a:rPr>
              <a:t>Respuesta a la violencia de pareja y la violencia sexual contra las mujeres. Directrices de la OMS.</a:t>
            </a:r>
          </a:p>
        </p:txBody>
      </p:sp>
      <p:sp>
        <p:nvSpPr>
          <p:cNvPr id="20" name="Rectangle 19">
            <a:extLst>
              <a:ext uri="{FF2B5EF4-FFF2-40B4-BE49-F238E27FC236}">
                <a16:creationId xmlns:a16="http://schemas.microsoft.com/office/drawing/2014/main" id="{3D160392-9AEC-674F-AC0C-8AEDA43EB7A2}"/>
              </a:ext>
            </a:extLst>
          </p:cNvPr>
          <p:cNvSpPr/>
          <p:nvPr/>
        </p:nvSpPr>
        <p:spPr>
          <a:xfrm>
            <a:off x="0" y="0"/>
            <a:ext cx="12192000" cy="821266"/>
          </a:xfrm>
          <a:prstGeom prst="rect">
            <a:avLst/>
          </a:prstGeom>
          <a:gradFill flip="none" rotWithShape="1">
            <a:gsLst>
              <a:gs pos="0">
                <a:srgbClr val="F05122"/>
              </a:gs>
              <a:gs pos="100000">
                <a:srgbClr val="FCAE1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7ECD670-B787-E044-BA2E-CAD4F1506AB7}"/>
              </a:ext>
            </a:extLst>
          </p:cNvPr>
          <p:cNvSpPr txBox="1"/>
          <p:nvPr/>
        </p:nvSpPr>
        <p:spPr>
          <a:xfrm>
            <a:off x="421470" y="216778"/>
            <a:ext cx="103464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800" b="1" i="0" u="none" strike="noStrike" kern="1200" cap="none" spc="0" normalizeH="0" baseline="0" noProof="0">
                <a:ln>
                  <a:noFill/>
                </a:ln>
                <a:solidFill>
                  <a:prstClr val="white"/>
                </a:solidFill>
                <a:effectLst/>
                <a:uLnTx/>
                <a:uFillTx/>
                <a:latin typeface="Montserrat Black" pitchFamily="2" charset="77"/>
                <a:ea typeface="+mn-ea"/>
                <a:cs typeface="+mn-cs"/>
              </a:rPr>
              <a:t>Herramientas de la OPS/OMS</a:t>
            </a:r>
            <a:endParaRPr kumimoji="0" lang="es-ES_tradnl" sz="2800" b="1" i="0" u="none" strike="noStrike" kern="1200" cap="none" spc="0" normalizeH="0" baseline="0" noProof="0">
              <a:ln>
                <a:noFill/>
              </a:ln>
              <a:solidFill>
                <a:prstClr val="white"/>
              </a:solidFill>
              <a:effectLst/>
              <a:uLnTx/>
              <a:uFillTx/>
              <a:latin typeface="Montserrat Black" pitchFamily="2" charset="77"/>
              <a:ea typeface="+mn-ea"/>
              <a:cs typeface="+mn-cs"/>
            </a:endParaRPr>
          </a:p>
        </p:txBody>
      </p:sp>
      <p:sp>
        <p:nvSpPr>
          <p:cNvPr id="14" name="TextBox 13">
            <a:extLst>
              <a:ext uri="{FF2B5EF4-FFF2-40B4-BE49-F238E27FC236}">
                <a16:creationId xmlns:a16="http://schemas.microsoft.com/office/drawing/2014/main" id="{E3A00CD3-FC32-2B48-8A9F-1CCC55F8E5E1}"/>
              </a:ext>
            </a:extLst>
          </p:cNvPr>
          <p:cNvSpPr txBox="1"/>
          <p:nvPr/>
        </p:nvSpPr>
        <p:spPr>
          <a:xfrm>
            <a:off x="271079" y="1231894"/>
            <a:ext cx="1978427" cy="938719"/>
          </a:xfrm>
          <a:prstGeom prst="rect">
            <a:avLst/>
          </a:prstGeom>
          <a:noFill/>
        </p:spPr>
        <p:txBody>
          <a:bodyPr wrap="non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1800" b="0" i="0" u="none" strike="noStrike" kern="1200" cap="none" spc="0" normalizeH="0" baseline="0" noProof="0">
                <a:ln>
                  <a:noFill/>
                </a:ln>
                <a:solidFill>
                  <a:prstClr val="black"/>
                </a:solidFill>
                <a:effectLst/>
                <a:uLnTx/>
                <a:uFillTx/>
                <a:latin typeface="Raleway Light" panose="020B0403030101060003"/>
                <a:ea typeface="+mn-ea"/>
                <a:cs typeface="+mn-cs"/>
              </a:rPr>
              <a:t>Mejorando</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2000" b="1" i="0" u="none" strike="noStrike" kern="1200" cap="none" spc="0" normalizeH="0" baseline="0" noProof="0">
                <a:ln>
                  <a:noFill/>
                </a:ln>
                <a:solidFill>
                  <a:srgbClr val="EB6E19"/>
                </a:solidFill>
                <a:effectLst/>
                <a:uLnTx/>
                <a:uFillTx/>
                <a:latin typeface="Raleway" panose="020B0503030101060003" pitchFamily="34" charset="77"/>
                <a:ea typeface="+mn-ea"/>
                <a:cs typeface="+mn-cs"/>
              </a:rPr>
              <a:t>las politicas y </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2000" b="1" i="0" u="none" strike="noStrike" kern="1200" cap="none" spc="0" normalizeH="0" baseline="0" noProof="0">
                <a:ln>
                  <a:noFill/>
                </a:ln>
                <a:solidFill>
                  <a:srgbClr val="EB6E19"/>
                </a:solidFill>
                <a:effectLst/>
                <a:uLnTx/>
                <a:uFillTx/>
                <a:latin typeface="Raleway" panose="020B0503030101060003" pitchFamily="34" charset="77"/>
                <a:ea typeface="+mn-ea"/>
                <a:cs typeface="+mn-cs"/>
              </a:rPr>
              <a:t>los protocolos</a:t>
            </a:r>
          </a:p>
        </p:txBody>
      </p:sp>
      <p:sp>
        <p:nvSpPr>
          <p:cNvPr id="31" name="TextBox 30">
            <a:extLst>
              <a:ext uri="{FF2B5EF4-FFF2-40B4-BE49-F238E27FC236}">
                <a16:creationId xmlns:a16="http://schemas.microsoft.com/office/drawing/2014/main" id="{DA7B413D-FAAD-7546-9859-2FD52F6A8937}"/>
              </a:ext>
            </a:extLst>
          </p:cNvPr>
          <p:cNvSpPr txBox="1"/>
          <p:nvPr/>
        </p:nvSpPr>
        <p:spPr>
          <a:xfrm>
            <a:off x="1066537" y="2723448"/>
            <a:ext cx="2821606" cy="656590"/>
          </a:xfrm>
          <a:prstGeom prst="rect">
            <a:avLst/>
          </a:prstGeom>
          <a:noFill/>
        </p:spPr>
        <p:txBody>
          <a:bodyPr wrap="non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1800" b="0" i="0" u="none" strike="noStrike" kern="1200" cap="none" spc="0" normalizeH="0" baseline="0" noProof="0">
                <a:ln>
                  <a:noFill/>
                </a:ln>
                <a:solidFill>
                  <a:prstClr val="black"/>
                </a:solidFill>
                <a:effectLst/>
                <a:uLnTx/>
                <a:uFillTx/>
                <a:latin typeface="Raleway Light" panose="020B0403030101060003"/>
                <a:ea typeface="+mn-ea"/>
                <a:cs typeface="+mn-cs"/>
              </a:rPr>
              <a:t>Mejorando</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2000" b="1" i="0" u="none" strike="noStrike" kern="1200" cap="none" spc="0" normalizeH="0" baseline="0" noProof="0">
                <a:ln>
                  <a:noFill/>
                </a:ln>
                <a:solidFill>
                  <a:srgbClr val="EB6E19"/>
                </a:solidFill>
                <a:effectLst/>
                <a:uLnTx/>
                <a:uFillTx/>
                <a:latin typeface="Raleway" panose="020B0503030101060003" pitchFamily="34" charset="77"/>
                <a:ea typeface="+mn-ea"/>
                <a:cs typeface="+mn-cs"/>
              </a:rPr>
              <a:t>herramientas clínicas</a:t>
            </a:r>
          </a:p>
        </p:txBody>
      </p:sp>
      <p:sp>
        <p:nvSpPr>
          <p:cNvPr id="32" name="TextBox 31">
            <a:extLst>
              <a:ext uri="{FF2B5EF4-FFF2-40B4-BE49-F238E27FC236}">
                <a16:creationId xmlns:a16="http://schemas.microsoft.com/office/drawing/2014/main" id="{02C198A8-24C4-8D40-8221-1ACA3E008379}"/>
              </a:ext>
            </a:extLst>
          </p:cNvPr>
          <p:cNvSpPr txBox="1"/>
          <p:nvPr/>
        </p:nvSpPr>
        <p:spPr>
          <a:xfrm>
            <a:off x="271079" y="4236894"/>
            <a:ext cx="2173993" cy="656590"/>
          </a:xfrm>
          <a:prstGeom prst="rect">
            <a:avLst/>
          </a:prstGeom>
          <a:noFill/>
        </p:spPr>
        <p:txBody>
          <a:bodyPr wrap="non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1800" b="0" i="0" u="none" strike="noStrike" kern="1200" cap="none" spc="0" normalizeH="0" baseline="0" noProof="0">
                <a:ln>
                  <a:noFill/>
                </a:ln>
                <a:solidFill>
                  <a:prstClr val="black"/>
                </a:solidFill>
                <a:effectLst/>
                <a:uLnTx/>
                <a:uFillTx/>
                <a:latin typeface="Raleway Light" panose="020B0403030101060003"/>
                <a:ea typeface="+mn-ea"/>
                <a:cs typeface="+mn-cs"/>
              </a:rPr>
              <a:t>Mejorando</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2000" b="1" i="0" u="none" strike="noStrike" kern="1200" cap="none" spc="0" normalizeH="0" baseline="0" noProof="0">
                <a:ln>
                  <a:noFill/>
                </a:ln>
                <a:solidFill>
                  <a:srgbClr val="EB6E19"/>
                </a:solidFill>
                <a:effectLst/>
                <a:uLnTx/>
                <a:uFillTx/>
                <a:latin typeface="Raleway" panose="020B0503030101060003" pitchFamily="34" charset="77"/>
                <a:ea typeface="+mn-ea"/>
                <a:cs typeface="+mn-cs"/>
              </a:rPr>
              <a:t>las capacidades</a:t>
            </a:r>
          </a:p>
        </p:txBody>
      </p:sp>
      <p:sp>
        <p:nvSpPr>
          <p:cNvPr id="33" name="TextBox 32">
            <a:extLst>
              <a:ext uri="{FF2B5EF4-FFF2-40B4-BE49-F238E27FC236}">
                <a16:creationId xmlns:a16="http://schemas.microsoft.com/office/drawing/2014/main" id="{48A39B35-ABE2-B24C-ADA2-5E2DDFC307B1}"/>
              </a:ext>
            </a:extLst>
          </p:cNvPr>
          <p:cNvSpPr txBox="1"/>
          <p:nvPr/>
        </p:nvSpPr>
        <p:spPr>
          <a:xfrm>
            <a:off x="1066537" y="5776706"/>
            <a:ext cx="3336170" cy="656590"/>
          </a:xfrm>
          <a:prstGeom prst="rect">
            <a:avLst/>
          </a:prstGeom>
          <a:noFill/>
        </p:spPr>
        <p:txBody>
          <a:bodyPr wrap="non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1800" b="0" i="0" u="none" strike="noStrike" kern="1200" cap="none" spc="0" normalizeH="0" baseline="0" noProof="0">
                <a:ln>
                  <a:noFill/>
                </a:ln>
                <a:solidFill>
                  <a:prstClr val="black"/>
                </a:solidFill>
                <a:effectLst/>
                <a:uLnTx/>
                <a:uFillTx/>
                <a:latin typeface="Raleway Light" panose="020B0403030101060003"/>
                <a:ea typeface="+mn-ea"/>
                <a:cs typeface="+mn-cs"/>
              </a:rPr>
              <a:t>Evaluando</a:t>
            </a:r>
          </a:p>
          <a:p>
            <a:pPr marL="0" marR="0" lvl="0" indent="0" algn="l" defTabSz="914400" rtl="0" eaLnBrk="1" fontAlgn="auto" latinLnBrk="0" hangingPunct="1">
              <a:lnSpc>
                <a:spcPts val="2200"/>
              </a:lnSpc>
              <a:spcBef>
                <a:spcPts val="0"/>
              </a:spcBef>
              <a:spcAft>
                <a:spcPts val="0"/>
              </a:spcAft>
              <a:buClrTx/>
              <a:buSzTx/>
              <a:buFontTx/>
              <a:buNone/>
              <a:tabLst/>
              <a:defRPr/>
            </a:pPr>
            <a:r>
              <a:rPr kumimoji="0" lang="es-PE" sz="2000" b="1" i="0" u="none" strike="noStrike" kern="1200" cap="none" spc="0" normalizeH="0" baseline="0" noProof="0">
                <a:ln>
                  <a:noFill/>
                </a:ln>
                <a:solidFill>
                  <a:srgbClr val="EB6E19"/>
                </a:solidFill>
                <a:effectLst/>
                <a:uLnTx/>
                <a:uFillTx/>
                <a:latin typeface="Raleway" panose="020B0503030101060003" pitchFamily="34" charset="77"/>
                <a:ea typeface="+mn-ea"/>
                <a:cs typeface="+mn-cs"/>
              </a:rPr>
              <a:t>la calidad de los servicios</a:t>
            </a:r>
          </a:p>
        </p:txBody>
      </p:sp>
      <p:cxnSp>
        <p:nvCxnSpPr>
          <p:cNvPr id="4" name="Straight Connector 3">
            <a:extLst>
              <a:ext uri="{FF2B5EF4-FFF2-40B4-BE49-F238E27FC236}">
                <a16:creationId xmlns:a16="http://schemas.microsoft.com/office/drawing/2014/main" id="{F2D2C26D-E229-FD44-AD83-BA02EDC9CECD}"/>
              </a:ext>
            </a:extLst>
          </p:cNvPr>
          <p:cNvCxnSpPr/>
          <p:nvPr/>
        </p:nvCxnSpPr>
        <p:spPr>
          <a:xfrm>
            <a:off x="0" y="231309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4A4E3-071C-DC4D-A58F-1DEEE38A8821}"/>
              </a:ext>
            </a:extLst>
          </p:cNvPr>
          <p:cNvCxnSpPr/>
          <p:nvPr/>
        </p:nvCxnSpPr>
        <p:spPr>
          <a:xfrm>
            <a:off x="0" y="3830632"/>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797767-9B0F-8744-B589-C6A81DC73B7E}"/>
              </a:ext>
            </a:extLst>
          </p:cNvPr>
          <p:cNvCxnSpPr/>
          <p:nvPr/>
        </p:nvCxnSpPr>
        <p:spPr>
          <a:xfrm>
            <a:off x="0" y="5347077"/>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Imagen 13">
            <a:extLst>
              <a:ext uri="{FF2B5EF4-FFF2-40B4-BE49-F238E27FC236}">
                <a16:creationId xmlns:a16="http://schemas.microsoft.com/office/drawing/2014/main" id="{40A7D493-0BCF-4C54-B0EA-F35221D42C9F}"/>
              </a:ext>
            </a:extLst>
          </p:cNvPr>
          <p:cNvPicPr>
            <a:picLocks noChangeAspect="1"/>
          </p:cNvPicPr>
          <p:nvPr/>
        </p:nvPicPr>
        <p:blipFill rotWithShape="1">
          <a:blip r:embed="rId7"/>
          <a:srcRect l="37734" t="18318" r="37539" b="12482"/>
          <a:stretch/>
        </p:blipFill>
        <p:spPr>
          <a:xfrm>
            <a:off x="7227849" y="4031391"/>
            <a:ext cx="1297636" cy="1007999"/>
          </a:xfrm>
          <a:prstGeom prst="rect">
            <a:avLst/>
          </a:prstGeom>
          <a:ln w="19050">
            <a:noFill/>
          </a:ln>
        </p:spPr>
      </p:pic>
      <p:sp>
        <p:nvSpPr>
          <p:cNvPr id="2" name="CuadroTexto 1">
            <a:extLst>
              <a:ext uri="{FF2B5EF4-FFF2-40B4-BE49-F238E27FC236}">
                <a16:creationId xmlns:a16="http://schemas.microsoft.com/office/drawing/2014/main" id="{1D009DE8-D18D-40E2-BB5A-748FE5853BDF}"/>
              </a:ext>
            </a:extLst>
          </p:cNvPr>
          <p:cNvSpPr txBox="1"/>
          <p:nvPr/>
        </p:nvSpPr>
        <p:spPr>
          <a:xfrm>
            <a:off x="8651726" y="4036105"/>
            <a:ext cx="339574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a:ln>
                  <a:noFill/>
                </a:ln>
                <a:solidFill>
                  <a:prstClr val="black"/>
                </a:solidFill>
                <a:effectLst/>
                <a:uLnTx/>
                <a:uFillTx/>
                <a:latin typeface="Raleway" pitchFamily="2" charset="0"/>
                <a:ea typeface="+mn-ea"/>
                <a:cs typeface="+mn-cs"/>
              </a:rPr>
              <a:t>Fortalecimiento de los sistemas de salud para responder a las mujeres que sufren violencia de pareja o violencia sexual- Manual para Gerentes de Salud. WDC, 2020.</a:t>
            </a:r>
          </a:p>
        </p:txBody>
      </p:sp>
      <p:pic>
        <p:nvPicPr>
          <p:cNvPr id="30" name="Imagen 17">
            <a:extLst>
              <a:ext uri="{FF2B5EF4-FFF2-40B4-BE49-F238E27FC236}">
                <a16:creationId xmlns:a16="http://schemas.microsoft.com/office/drawing/2014/main" id="{D73B0885-77EB-8542-B313-2C5E72C0B292}"/>
              </a:ext>
            </a:extLst>
          </p:cNvPr>
          <p:cNvPicPr>
            <a:picLocks noChangeAspect="1"/>
          </p:cNvPicPr>
          <p:nvPr/>
        </p:nvPicPr>
        <p:blipFill rotWithShape="1">
          <a:blip r:embed="rId8"/>
          <a:srcRect l="22891" t="19396" r="24180" b="7294"/>
          <a:stretch/>
        </p:blipFill>
        <p:spPr>
          <a:xfrm>
            <a:off x="4402707" y="5575148"/>
            <a:ext cx="1535831" cy="1178720"/>
          </a:xfrm>
          <a:prstGeom prst="rect">
            <a:avLst/>
          </a:prstGeom>
        </p:spPr>
      </p:pic>
    </p:spTree>
    <p:extLst>
      <p:ext uri="{BB962C8B-B14F-4D97-AF65-F5344CB8AC3E}">
        <p14:creationId xmlns:p14="http://schemas.microsoft.com/office/powerpoint/2010/main" val="288904309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3F82F7-A44D-DF4C-BA63-F86E0A52A096}"/>
              </a:ext>
            </a:extLst>
          </p:cNvPr>
          <p:cNvSpPr txBox="1"/>
          <p:nvPr/>
        </p:nvSpPr>
        <p:spPr>
          <a:xfrm>
            <a:off x="206890" y="308532"/>
            <a:ext cx="11897646" cy="954107"/>
          </a:xfrm>
          <a:prstGeom prst="rect">
            <a:avLst/>
          </a:prstGeom>
          <a:noFill/>
        </p:spPr>
        <p:txBody>
          <a:bodyPr wrap="square" rtlCol="0">
            <a:spAutoFit/>
          </a:bodyPr>
          <a:lstStyle/>
          <a:p>
            <a:r>
              <a:rPr lang="es-ES_tradnl" sz="2800" b="1">
                <a:solidFill>
                  <a:schemeClr val="accent2"/>
                </a:solidFill>
                <a:latin typeface="Montserrat Black" pitchFamily="2" charset="77"/>
              </a:rPr>
              <a:t>Fortalecer el acceso de las sobrevivientes de violencia al sistema de salud en </a:t>
            </a:r>
            <a:r>
              <a:rPr lang="es-ES_tradnl" sz="2800" b="1" err="1">
                <a:solidFill>
                  <a:schemeClr val="accent2"/>
                </a:solidFill>
                <a:latin typeface="Montserrat Black" pitchFamily="2" charset="77"/>
              </a:rPr>
              <a:t>America</a:t>
            </a:r>
            <a:r>
              <a:rPr lang="es-ES_tradnl" sz="2800" b="1">
                <a:solidFill>
                  <a:schemeClr val="accent2"/>
                </a:solidFill>
                <a:latin typeface="Montserrat Black" pitchFamily="2" charset="77"/>
              </a:rPr>
              <a:t> Latina con el apoyo de AECID</a:t>
            </a:r>
          </a:p>
        </p:txBody>
      </p:sp>
      <p:sp>
        <p:nvSpPr>
          <p:cNvPr id="2" name="CuadroTexto 1">
            <a:extLst>
              <a:ext uri="{FF2B5EF4-FFF2-40B4-BE49-F238E27FC236}">
                <a16:creationId xmlns:a16="http://schemas.microsoft.com/office/drawing/2014/main" id="{0113F24A-6B99-CA2B-DDA6-73295E44B6F3}"/>
              </a:ext>
            </a:extLst>
          </p:cNvPr>
          <p:cNvSpPr txBox="1"/>
          <p:nvPr/>
        </p:nvSpPr>
        <p:spPr>
          <a:xfrm>
            <a:off x="2250219" y="2057771"/>
            <a:ext cx="8754385" cy="3208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lgn="just">
              <a:spcBef>
                <a:spcPts val="300"/>
              </a:spcBef>
              <a:spcAft>
                <a:spcPts val="300"/>
              </a:spcAft>
              <a:buAutoNum type="arabicPeriod"/>
            </a:pPr>
            <a:r>
              <a:rPr lang="es-ES" sz="2000" b="1">
                <a:solidFill>
                  <a:srgbClr val="7030A0"/>
                </a:solidFill>
                <a:latin typeface="Aptos"/>
                <a:cs typeface="Arial"/>
              </a:rPr>
              <a:t>Curso virtual </a:t>
            </a:r>
            <a:r>
              <a:rPr lang="es-ES" sz="2000">
                <a:latin typeface="Aptos"/>
                <a:cs typeface="Arial"/>
              </a:rPr>
              <a:t>con énfasis en</a:t>
            </a:r>
            <a:r>
              <a:rPr lang="es-ES" sz="2000" b="1">
                <a:latin typeface="Aptos"/>
                <a:cs typeface="Arial"/>
              </a:rPr>
              <a:t> formación de formadores en el sector salud</a:t>
            </a:r>
            <a:endParaRPr lang="es-ES" sz="2000"/>
          </a:p>
          <a:p>
            <a:pPr marL="685800" indent="-342900" algn="just">
              <a:spcBef>
                <a:spcPts val="300"/>
              </a:spcBef>
              <a:spcAft>
                <a:spcPts val="300"/>
              </a:spcAft>
              <a:buAutoNum type="arabicPeriod"/>
            </a:pPr>
            <a:r>
              <a:rPr lang="es-ES" sz="2000" b="1">
                <a:solidFill>
                  <a:srgbClr val="7030A0"/>
                </a:solidFill>
                <a:latin typeface="Aptos"/>
                <a:cs typeface="Arial"/>
              </a:rPr>
              <a:t>Estudio de </a:t>
            </a:r>
            <a:r>
              <a:rPr lang="es-ES" sz="2000">
                <a:latin typeface="Aptos"/>
                <a:cs typeface="Arial"/>
              </a:rPr>
              <a:t>factibilidad y oportunidades para </a:t>
            </a:r>
            <a:r>
              <a:rPr lang="es-ES" sz="2000" b="1">
                <a:latin typeface="Aptos"/>
                <a:cs typeface="Arial"/>
              </a:rPr>
              <a:t>integrar el currículo de la OPS/OMS para trabajadores de la salud</a:t>
            </a:r>
            <a:r>
              <a:rPr lang="es-ES" sz="2000">
                <a:latin typeface="Aptos"/>
                <a:cs typeface="Arial"/>
              </a:rPr>
              <a:t>, en los </a:t>
            </a:r>
            <a:r>
              <a:rPr lang="es-ES" sz="2000" b="1">
                <a:latin typeface="Aptos"/>
                <a:cs typeface="Arial"/>
              </a:rPr>
              <a:t>programas de estudio de las universidades </a:t>
            </a:r>
            <a:r>
              <a:rPr lang="es-ES" sz="2000" err="1">
                <a:latin typeface="Aptos"/>
                <a:cs typeface="Arial"/>
              </a:rPr>
              <a:t>latinoaméricanas</a:t>
            </a:r>
            <a:r>
              <a:rPr lang="es-ES" sz="2000">
                <a:latin typeface="Aptos"/>
                <a:cs typeface="Arial"/>
              </a:rPr>
              <a:t>. </a:t>
            </a:r>
          </a:p>
          <a:p>
            <a:pPr marL="685800" indent="-342900" algn="just">
              <a:spcBef>
                <a:spcPts val="300"/>
              </a:spcBef>
              <a:spcAft>
                <a:spcPts val="300"/>
              </a:spcAft>
              <a:buAutoNum type="arabicPeriod"/>
            </a:pPr>
            <a:r>
              <a:rPr lang="es-ES" sz="2000" b="1">
                <a:solidFill>
                  <a:srgbClr val="7030A0"/>
                </a:solidFill>
                <a:latin typeface="Aptos"/>
                <a:cs typeface="Arial"/>
              </a:rPr>
              <a:t>Caja de herramientas</a:t>
            </a:r>
            <a:r>
              <a:rPr lang="es-ES" sz="2000">
                <a:latin typeface="Aptos"/>
                <a:cs typeface="Arial"/>
              </a:rPr>
              <a:t> diseñada para el fortalecimiento de los </a:t>
            </a:r>
            <a:r>
              <a:rPr lang="es-ES" sz="2000" b="1">
                <a:latin typeface="Aptos"/>
                <a:cs typeface="Arial"/>
              </a:rPr>
              <a:t>datos administrativos en salud sobre violencia</a:t>
            </a:r>
            <a:r>
              <a:rPr lang="es-ES" sz="2000">
                <a:latin typeface="Aptos"/>
                <a:cs typeface="Arial"/>
              </a:rPr>
              <a:t> contra las mujeres. </a:t>
            </a:r>
          </a:p>
          <a:p>
            <a:pPr algn="just">
              <a:lnSpc>
                <a:spcPct val="150000"/>
              </a:lnSpc>
            </a:pPr>
            <a:endParaRPr lang="es-ES" sz="2000">
              <a:latin typeface="Aptos"/>
              <a:cs typeface="Arial"/>
            </a:endParaRPr>
          </a:p>
          <a:p>
            <a:r>
              <a:rPr lang="es-ES" sz="2000">
                <a:cs typeface="Segoe UI"/>
              </a:rPr>
              <a:t>​</a:t>
            </a:r>
          </a:p>
        </p:txBody>
      </p:sp>
      <p:sp>
        <p:nvSpPr>
          <p:cNvPr id="5" name="Arrow: Right 4">
            <a:extLst>
              <a:ext uri="{FF2B5EF4-FFF2-40B4-BE49-F238E27FC236}">
                <a16:creationId xmlns:a16="http://schemas.microsoft.com/office/drawing/2014/main" id="{C65488FE-9710-D37E-0F89-94E2454C1D24}"/>
              </a:ext>
            </a:extLst>
          </p:cNvPr>
          <p:cNvSpPr/>
          <p:nvPr/>
        </p:nvSpPr>
        <p:spPr>
          <a:xfrm>
            <a:off x="410818" y="2483571"/>
            <a:ext cx="1780674" cy="1614802"/>
          </a:xfrm>
          <a:prstGeom prst="rightArrow">
            <a:avLst>
              <a:gd name="adj1" fmla="val 50000"/>
              <a:gd name="adj2" fmla="val 24258"/>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419"/>
          </a:p>
        </p:txBody>
      </p:sp>
      <p:sp>
        <p:nvSpPr>
          <p:cNvPr id="6" name="TextBox 5">
            <a:extLst>
              <a:ext uri="{FF2B5EF4-FFF2-40B4-BE49-F238E27FC236}">
                <a16:creationId xmlns:a16="http://schemas.microsoft.com/office/drawing/2014/main" id="{B8A57E7E-995D-1D17-512A-554BA149E278}"/>
              </a:ext>
            </a:extLst>
          </p:cNvPr>
          <p:cNvSpPr txBox="1"/>
          <p:nvPr/>
        </p:nvSpPr>
        <p:spPr>
          <a:xfrm>
            <a:off x="410818" y="2967806"/>
            <a:ext cx="1602493" cy="646331"/>
          </a:xfrm>
          <a:prstGeom prst="rect">
            <a:avLst/>
          </a:prstGeom>
          <a:noFill/>
        </p:spPr>
        <p:txBody>
          <a:bodyPr wrap="square" rtlCol="0">
            <a:spAutoFit/>
          </a:bodyPr>
          <a:lstStyle/>
          <a:p>
            <a:r>
              <a:rPr lang="es-419">
                <a:solidFill>
                  <a:schemeClr val="bg1"/>
                </a:solidFill>
              </a:rPr>
              <a:t>Validación y consultación</a:t>
            </a:r>
          </a:p>
        </p:txBody>
      </p:sp>
      <p:sp>
        <p:nvSpPr>
          <p:cNvPr id="4" name="TextBox 3">
            <a:extLst>
              <a:ext uri="{FF2B5EF4-FFF2-40B4-BE49-F238E27FC236}">
                <a16:creationId xmlns:a16="http://schemas.microsoft.com/office/drawing/2014/main" id="{2C6B2CE5-89D0-43E6-C44E-2FF01594EA3D}"/>
              </a:ext>
            </a:extLst>
          </p:cNvPr>
          <p:cNvSpPr txBox="1"/>
          <p:nvPr/>
        </p:nvSpPr>
        <p:spPr>
          <a:xfrm>
            <a:off x="2741506" y="4448246"/>
            <a:ext cx="8321825" cy="743129"/>
          </a:xfrm>
          <a:prstGeom prst="leftRightArrow">
            <a:avLst>
              <a:gd name="adj1" fmla="val 78409"/>
              <a:gd name="adj2" fmla="val 50000"/>
            </a:avLst>
          </a:prstGeom>
          <a:solidFill>
            <a:srgbClr val="A02B93"/>
          </a:solidFill>
        </p:spPr>
        <p:txBody>
          <a:bodyPr wrap="square">
            <a:spAutoFit/>
          </a:bodyPr>
          <a:lstStyle/>
          <a:p>
            <a:r>
              <a:rPr lang="es-AR" sz="1600" i="1">
                <a:solidFill>
                  <a:schemeClr val="bg1"/>
                </a:solidFill>
                <a:effectLst/>
                <a:latin typeface="+mj-lt"/>
                <a:ea typeface="Calibri" panose="020F0502020204030204" pitchFamily="34" charset="0"/>
                <a:cs typeface="Times New Roman" panose="02020603050405020304" pitchFamily="18" charset="0"/>
              </a:rPr>
              <a:t>Apoyo en la revisión y actualización de sus políticas y protocolos para el fortalecimiento de la respuesta del sistema de salud en la atención de la violencia</a:t>
            </a:r>
            <a:endParaRPr lang="es-419" sz="1600" i="1">
              <a:solidFill>
                <a:schemeClr val="bg1"/>
              </a:solidFill>
              <a:latin typeface="+mj-lt"/>
            </a:endParaRPr>
          </a:p>
        </p:txBody>
      </p:sp>
    </p:spTree>
    <p:extLst>
      <p:ext uri="{BB962C8B-B14F-4D97-AF65-F5344CB8AC3E}">
        <p14:creationId xmlns:p14="http://schemas.microsoft.com/office/powerpoint/2010/main" val="36663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EA186718-1BC3-D292-D090-B116C0B9A67F}"/>
              </a:ext>
            </a:extLst>
          </p:cNvPr>
          <p:cNvSpPr>
            <a:spLocks noGrp="1"/>
          </p:cNvSpPr>
          <p:nvPr>
            <p:ph type="title"/>
          </p:nvPr>
        </p:nvSpPr>
        <p:spPr>
          <a:xfrm>
            <a:off x="656883" y="31854"/>
            <a:ext cx="10515600" cy="1237163"/>
          </a:xfrm>
        </p:spPr>
        <p:txBody>
          <a:bodyPr/>
          <a:lstStyle/>
          <a:p>
            <a:r>
              <a:rPr lang="es-419" sz="2800" b="1" dirty="0">
                <a:solidFill>
                  <a:schemeClr val="accent2"/>
                </a:solidFill>
                <a:latin typeface="Montserrat Black"/>
                <a:ea typeface="+mn-ea"/>
                <a:cs typeface="+mn-cs"/>
              </a:rPr>
              <a:t>Objetivos de la reunión </a:t>
            </a:r>
          </a:p>
        </p:txBody>
      </p:sp>
      <p:sp>
        <p:nvSpPr>
          <p:cNvPr id="2" name="CuadroTexto 1">
            <a:extLst>
              <a:ext uri="{FF2B5EF4-FFF2-40B4-BE49-F238E27FC236}">
                <a16:creationId xmlns:a16="http://schemas.microsoft.com/office/drawing/2014/main" id="{F41FE694-8BDA-D7F8-EC8A-629BE61F9051}"/>
              </a:ext>
            </a:extLst>
          </p:cNvPr>
          <p:cNvSpPr txBox="1"/>
          <p:nvPr/>
        </p:nvSpPr>
        <p:spPr>
          <a:xfrm>
            <a:off x="316629" y="592790"/>
            <a:ext cx="866362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spcAft>
                <a:spcPts val="600"/>
              </a:spcAft>
              <a:buClr>
                <a:schemeClr val="accent2"/>
              </a:buClr>
              <a:buSzPct val="125000"/>
              <a:buFont typeface="+mj-lt"/>
              <a:buAutoNum type="arabicPeriod"/>
            </a:pPr>
            <a:endParaRPr lang="es-419" sz="2000"/>
          </a:p>
          <a:p>
            <a:pPr marL="342900" indent="-342900">
              <a:spcBef>
                <a:spcPts val="600"/>
              </a:spcBef>
              <a:spcAft>
                <a:spcPts val="600"/>
              </a:spcAft>
              <a:buClr>
                <a:schemeClr val="accent2"/>
              </a:buClr>
              <a:buSzPct val="125000"/>
              <a:buFont typeface="+mj-lt"/>
              <a:buAutoNum type="arabicPeriod"/>
            </a:pPr>
            <a:r>
              <a:rPr lang="es-419" sz="2000"/>
              <a:t>Apoyar a los países de Latinoamérica en la </a:t>
            </a:r>
            <a:r>
              <a:rPr lang="es-419" sz="2000" b="1"/>
              <a:t>revisión y actualización de sus políticas y protocolos para el fortalecimiento de la respuesta del sistema de salud en la atención de la violencia</a:t>
            </a:r>
            <a:r>
              <a:rPr lang="es-419" sz="2000"/>
              <a:t>, incluyendo la adaptación de herramientas clínicas en línea, basadas en evidencia para ayudar al personal de salud a desempeñar su papel de manera oportuna y efectiva. </a:t>
            </a:r>
          </a:p>
          <a:p>
            <a:pPr marL="342900" indent="-342900">
              <a:spcBef>
                <a:spcPts val="600"/>
              </a:spcBef>
              <a:spcAft>
                <a:spcPts val="600"/>
              </a:spcAft>
              <a:buClr>
                <a:schemeClr val="accent2"/>
              </a:buClr>
              <a:buSzPct val="125000"/>
              <a:buFont typeface="+mj-lt"/>
              <a:buAutoNum type="arabicPeriod"/>
            </a:pPr>
            <a:r>
              <a:rPr lang="es-419" sz="2000"/>
              <a:t>Analizar conjuntamente la situación actual en la Región y discutir los </a:t>
            </a:r>
            <a:r>
              <a:rPr lang="es-419" sz="2000" b="1"/>
              <a:t>retos y las oportunidades a fin de avanzar el acceso de las sobrevivientes de violencia al sistema de salud </a:t>
            </a:r>
            <a:r>
              <a:rPr lang="es-419" sz="2000"/>
              <a:t>en línea con las prioridades de la </a:t>
            </a:r>
            <a:r>
              <a:rPr lang="es-419" sz="2000" i="1"/>
              <a:t>Estrategia y plan de acción de la OPS. </a:t>
            </a:r>
            <a:endParaRPr lang="es-419" sz="2000"/>
          </a:p>
          <a:p>
            <a:pPr marL="342900" indent="-342900">
              <a:spcBef>
                <a:spcPts val="600"/>
              </a:spcBef>
              <a:spcAft>
                <a:spcPts val="600"/>
              </a:spcAft>
              <a:buClr>
                <a:schemeClr val="accent2"/>
              </a:buClr>
              <a:buSzPct val="125000"/>
              <a:buFont typeface="+mj-lt"/>
              <a:buAutoNum type="arabicPeriod"/>
            </a:pPr>
            <a:r>
              <a:rPr lang="es-419" sz="2000"/>
              <a:t>Promover el </a:t>
            </a:r>
            <a:r>
              <a:rPr lang="es-419" sz="2000" b="1"/>
              <a:t>dialogo entre países sobre las buenas prácticas </a:t>
            </a:r>
            <a:r>
              <a:rPr lang="es-419" sz="2000"/>
              <a:t>y lo que sí funciona para fortalecer la respuesta del sistema de salud a la violencia contra las mujeres. </a:t>
            </a:r>
          </a:p>
          <a:p>
            <a:pPr marL="285750" indent="-285750" algn="just">
              <a:spcBef>
                <a:spcPts val="600"/>
              </a:spcBef>
              <a:spcAft>
                <a:spcPts val="600"/>
              </a:spcAft>
              <a:buFont typeface="Arial,Sans-Serif"/>
              <a:buChar char="•"/>
            </a:pPr>
            <a:endParaRPr lang="es-ES" sz="2000">
              <a:cs typeface="Arial"/>
            </a:endParaRPr>
          </a:p>
          <a:p>
            <a:pPr marL="285750" indent="-285750" algn="just">
              <a:spcBef>
                <a:spcPts val="600"/>
              </a:spcBef>
              <a:spcAft>
                <a:spcPts val="600"/>
              </a:spcAft>
              <a:buFont typeface="Arial,Sans-Serif"/>
              <a:buChar char="•"/>
            </a:pPr>
            <a:endParaRPr lang="en-US" sz="2000">
              <a:cs typeface="Arial"/>
            </a:endParaRPr>
          </a:p>
          <a:p>
            <a:pPr marL="285750" indent="-285750">
              <a:spcBef>
                <a:spcPts val="600"/>
              </a:spcBef>
              <a:spcAft>
                <a:spcPts val="600"/>
              </a:spcAft>
              <a:buFont typeface="Arial,Sans-Serif"/>
              <a:buChar char="•"/>
            </a:pPr>
            <a:endParaRPr lang="es-ES" sz="2000">
              <a:cs typeface="Arial"/>
            </a:endParaRPr>
          </a:p>
        </p:txBody>
      </p:sp>
      <p:pic>
        <p:nvPicPr>
          <p:cNvPr id="3" name="Imagen 2" descr="Icono&#10;&#10;Descripción generada automáticamente">
            <a:extLst>
              <a:ext uri="{FF2B5EF4-FFF2-40B4-BE49-F238E27FC236}">
                <a16:creationId xmlns:a16="http://schemas.microsoft.com/office/drawing/2014/main" id="{A1A97FC8-AC75-5650-88C1-F6F58680D7A0}"/>
              </a:ext>
            </a:extLst>
          </p:cNvPr>
          <p:cNvPicPr>
            <a:picLocks noChangeAspect="1"/>
          </p:cNvPicPr>
          <p:nvPr/>
        </p:nvPicPr>
        <p:blipFill>
          <a:blip r:embed="rId2"/>
          <a:stretch>
            <a:fillRect/>
          </a:stretch>
        </p:blipFill>
        <p:spPr>
          <a:xfrm>
            <a:off x="8842868" y="206192"/>
            <a:ext cx="3172597" cy="5862941"/>
          </a:xfrm>
          <a:prstGeom prst="rect">
            <a:avLst/>
          </a:prstGeom>
        </p:spPr>
      </p:pic>
    </p:spTree>
    <p:extLst>
      <p:ext uri="{BB962C8B-B14F-4D97-AF65-F5344CB8AC3E}">
        <p14:creationId xmlns:p14="http://schemas.microsoft.com/office/powerpoint/2010/main" val="328513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2174388-5285-E6D7-154F-0CD27B773F9A}"/>
              </a:ext>
            </a:extLst>
          </p:cNvPr>
          <p:cNvGraphicFramePr>
            <a:graphicFrameLocks noGrp="1"/>
          </p:cNvGraphicFramePr>
          <p:nvPr>
            <p:ph idx="1"/>
            <p:extLst>
              <p:ext uri="{D42A27DB-BD31-4B8C-83A1-F6EECF244321}">
                <p14:modId xmlns:p14="http://schemas.microsoft.com/office/powerpoint/2010/main" val="1146345678"/>
              </p:ext>
            </p:extLst>
          </p:nvPr>
        </p:nvGraphicFramePr>
        <p:xfrm>
          <a:off x="950684" y="838773"/>
          <a:ext cx="10515600" cy="4940167"/>
        </p:xfrm>
        <a:graphic>
          <a:graphicData uri="http://schemas.openxmlformats.org/drawingml/2006/table">
            <a:tbl>
              <a:tblPr firstRow="1" bandRow="1">
                <a:tableStyleId>{2D5ABB26-0587-4C30-8999-92F81FD0307C}</a:tableStyleId>
              </a:tblPr>
              <a:tblGrid>
                <a:gridCol w="520349">
                  <a:extLst>
                    <a:ext uri="{9D8B030D-6E8A-4147-A177-3AD203B41FA5}">
                      <a16:colId xmlns:a16="http://schemas.microsoft.com/office/drawing/2014/main" val="2406656909"/>
                    </a:ext>
                  </a:extLst>
                </a:gridCol>
                <a:gridCol w="3249167">
                  <a:extLst>
                    <a:ext uri="{9D8B030D-6E8A-4147-A177-3AD203B41FA5}">
                      <a16:colId xmlns:a16="http://schemas.microsoft.com/office/drawing/2014/main" val="2355254157"/>
                    </a:ext>
                  </a:extLst>
                </a:gridCol>
                <a:gridCol w="3412809">
                  <a:extLst>
                    <a:ext uri="{9D8B030D-6E8A-4147-A177-3AD203B41FA5}">
                      <a16:colId xmlns:a16="http://schemas.microsoft.com/office/drawing/2014/main" val="2047114399"/>
                    </a:ext>
                  </a:extLst>
                </a:gridCol>
                <a:gridCol w="3333275">
                  <a:extLst>
                    <a:ext uri="{9D8B030D-6E8A-4147-A177-3AD203B41FA5}">
                      <a16:colId xmlns:a16="http://schemas.microsoft.com/office/drawing/2014/main" val="498792640"/>
                    </a:ext>
                  </a:extLst>
                </a:gridCol>
              </a:tblGrid>
              <a:tr h="352297">
                <a:tc>
                  <a:txBody>
                    <a:bodyPr/>
                    <a:lstStyle/>
                    <a:p>
                      <a:endParaRPr lang="es-419"/>
                    </a:p>
                  </a:txBody>
                  <a:tcPr>
                    <a:noFill/>
                  </a:tcPr>
                </a:tc>
                <a:tc>
                  <a:txBody>
                    <a:bodyPr/>
                    <a:lstStyle/>
                    <a:p>
                      <a:pPr algn="ctr"/>
                      <a:r>
                        <a:rPr lang="en-US"/>
                        <a:t>DIA 1</a:t>
                      </a:r>
                      <a:endParaRPr lang="es-419"/>
                    </a:p>
                  </a:txBody>
                  <a:tcPr>
                    <a:noFill/>
                  </a:tcPr>
                </a:tc>
                <a:tc>
                  <a:txBody>
                    <a:bodyPr/>
                    <a:lstStyle/>
                    <a:p>
                      <a:pPr algn="ctr"/>
                      <a:r>
                        <a:rPr lang="en-US"/>
                        <a:t>DIA 2</a:t>
                      </a:r>
                      <a:endParaRPr lang="es-419"/>
                    </a:p>
                  </a:txBody>
                  <a:tcPr>
                    <a:noFill/>
                  </a:tcPr>
                </a:tc>
                <a:tc>
                  <a:txBody>
                    <a:bodyPr/>
                    <a:lstStyle/>
                    <a:p>
                      <a:pPr algn="ctr"/>
                      <a:r>
                        <a:rPr lang="en-US"/>
                        <a:t>DIA3</a:t>
                      </a:r>
                      <a:endParaRPr lang="es-419"/>
                    </a:p>
                  </a:txBody>
                  <a:tcPr>
                    <a:noFill/>
                  </a:tcPr>
                </a:tc>
                <a:extLst>
                  <a:ext uri="{0D108BD9-81ED-4DB2-BD59-A6C34878D82A}">
                    <a16:rowId xmlns:a16="http://schemas.microsoft.com/office/drawing/2014/main" val="3120686847"/>
                  </a:ext>
                </a:extLst>
              </a:tr>
              <a:tr h="325781">
                <a:tc rowSpan="2">
                  <a:txBody>
                    <a:bodyPr/>
                    <a:lstStyle/>
                    <a:p>
                      <a:r>
                        <a:rPr lang="en-US" dirty="0"/>
                        <a:t>AM</a:t>
                      </a:r>
                      <a:endParaRPr lang="es-419" dirty="0"/>
                    </a:p>
                  </a:txBody>
                  <a:tcPr/>
                </a:tc>
                <a:tc>
                  <a:txBody>
                    <a:bodyPr/>
                    <a:lstStyle/>
                    <a:p>
                      <a:r>
                        <a:rPr lang="en-US" sz="1400" dirty="0"/>
                        <a:t>Apertura</a:t>
                      </a:r>
                      <a:endParaRPr lang="es-419" sz="1400" dirty="0"/>
                    </a:p>
                  </a:txBody>
                  <a:tcPr>
                    <a:solidFill>
                      <a:schemeClr val="accent5">
                        <a:lumMod val="60000"/>
                        <a:lumOff val="40000"/>
                      </a:schemeClr>
                    </a:solidFill>
                  </a:tcPr>
                </a:tc>
                <a:tc rowSpan="2">
                  <a:txBody>
                    <a:bodyPr/>
                    <a:lstStyle/>
                    <a:p>
                      <a:r>
                        <a:rPr lang="es-419" sz="1400" b="1" dirty="0"/>
                        <a:t>Panel 3: </a:t>
                      </a:r>
                      <a:r>
                        <a:rPr lang="en-US" sz="1400" b="0" i="0" u="none" strike="noStrike" kern="1200" dirty="0" err="1">
                          <a:solidFill>
                            <a:schemeClr val="tx1"/>
                          </a:solidFill>
                          <a:effectLst/>
                          <a:latin typeface="+mn-lt"/>
                          <a:ea typeface="+mn-ea"/>
                          <a:cs typeface="+mn-cs"/>
                        </a:rPr>
                        <a:t>Fortalecimiento</a:t>
                      </a:r>
                      <a:r>
                        <a:rPr lang="en-US" sz="1400" b="0" i="0" u="none" strike="noStrike" kern="1200" dirty="0">
                          <a:solidFill>
                            <a:schemeClr val="tx1"/>
                          </a:solidFill>
                          <a:effectLst/>
                          <a:latin typeface="+mn-lt"/>
                          <a:ea typeface="+mn-ea"/>
                          <a:cs typeface="+mn-cs"/>
                        </a:rPr>
                        <a:t> de los </a:t>
                      </a:r>
                      <a:r>
                        <a:rPr lang="en-US" sz="1400" b="0" i="0" u="none" strike="noStrike" kern="1200" dirty="0" err="1">
                          <a:solidFill>
                            <a:schemeClr val="tx1"/>
                          </a:solidFill>
                          <a:effectLst/>
                          <a:latin typeface="+mn-lt"/>
                          <a:ea typeface="+mn-ea"/>
                          <a:cs typeface="+mn-cs"/>
                        </a:rPr>
                        <a:t>sistemas</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información</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registro</a:t>
                      </a:r>
                      <a:endParaRPr lang="es-419" sz="1400" dirty="0"/>
                    </a:p>
                  </a:txBody>
                  <a:tcPr>
                    <a:solidFill>
                      <a:schemeClr val="tx2">
                        <a:lumMod val="50000"/>
                        <a:lumOff val="50000"/>
                      </a:schemeClr>
                    </a:solidFill>
                  </a:tcPr>
                </a:tc>
                <a:tc>
                  <a:txBody>
                    <a:bodyPr/>
                    <a:lstStyle/>
                    <a:p>
                      <a:r>
                        <a:rPr lang="en-US" sz="1400" dirty="0" err="1"/>
                        <a:t>Sesion</a:t>
                      </a:r>
                      <a:r>
                        <a:rPr lang="en-US" sz="1400" dirty="0"/>
                        <a:t> de </a:t>
                      </a:r>
                      <a:r>
                        <a:rPr lang="en-US" sz="1400" dirty="0" err="1"/>
                        <a:t>trabajo</a:t>
                      </a:r>
                      <a:r>
                        <a:rPr lang="en-US" sz="1400" dirty="0"/>
                        <a:t> </a:t>
                      </a:r>
                      <a:r>
                        <a:rPr lang="en-US" sz="1400" dirty="0" err="1"/>
                        <a:t>en</a:t>
                      </a:r>
                      <a:r>
                        <a:rPr lang="en-US" sz="1400" dirty="0"/>
                        <a:t> </a:t>
                      </a:r>
                      <a:r>
                        <a:rPr lang="en-US" sz="1400" dirty="0" err="1"/>
                        <a:t>grupo</a:t>
                      </a:r>
                      <a:endParaRPr lang="es-419" sz="1400" dirty="0"/>
                    </a:p>
                  </a:txBody>
                  <a:tcPr>
                    <a:solidFill>
                      <a:schemeClr val="accent2"/>
                    </a:solidFill>
                  </a:tcPr>
                </a:tc>
                <a:extLst>
                  <a:ext uri="{0D108BD9-81ED-4DB2-BD59-A6C34878D82A}">
                    <a16:rowId xmlns:a16="http://schemas.microsoft.com/office/drawing/2014/main" val="4227183797"/>
                  </a:ext>
                </a:extLst>
              </a:tr>
              <a:tr h="499088">
                <a:tc vMerge="1">
                  <a:txBody>
                    <a:bodyPr/>
                    <a:lstStyle/>
                    <a:p>
                      <a:endParaRPr lang="es-419"/>
                    </a:p>
                  </a:txBody>
                  <a:tcPr/>
                </a:tc>
                <a:tc rowSpan="2">
                  <a:txBody>
                    <a:bodyPr/>
                    <a:lstStyle/>
                    <a:p>
                      <a:r>
                        <a:rPr lang="es-419" sz="1400" b="1" dirty="0"/>
                        <a:t>Panel 1</a:t>
                      </a:r>
                      <a:r>
                        <a:rPr lang="es-419" sz="1400" b="1" baseline="0" dirty="0"/>
                        <a:t>a</a:t>
                      </a:r>
                      <a:r>
                        <a:rPr lang="es-419" sz="1400" b="1" dirty="0"/>
                        <a:t>: </a:t>
                      </a:r>
                      <a:r>
                        <a:rPr lang="en-US" sz="1400" b="0" i="0" u="none" strike="noStrike" kern="1200" dirty="0" err="1">
                          <a:solidFill>
                            <a:schemeClr val="tx1"/>
                          </a:solidFill>
                          <a:effectLst/>
                          <a:latin typeface="+mn-lt"/>
                          <a:ea typeface="+mn-ea"/>
                          <a:cs typeface="+mn-cs"/>
                        </a:rPr>
                        <a:t>Revisión</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Actualización</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Protocolos</a:t>
                      </a:r>
                      <a:endParaRPr lang="es-419" sz="1400" dirty="0"/>
                    </a:p>
                  </a:txBody>
                  <a:tcPr>
                    <a:solidFill>
                      <a:schemeClr val="accent5">
                        <a:lumMod val="60000"/>
                        <a:lumOff val="4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txBody>
                  <a:tcPr>
                    <a:solidFill>
                      <a:schemeClr val="tx2">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err="1"/>
                        <a:t>Plenario</a:t>
                      </a:r>
                      <a:r>
                        <a:rPr lang="en-US" sz="1400" b="1" dirty="0"/>
                        <a:t>: </a:t>
                      </a:r>
                      <a:r>
                        <a:rPr lang="en-US" sz="1400" b="0" i="0" u="none" strike="noStrike" kern="1200" dirty="0" err="1">
                          <a:solidFill>
                            <a:schemeClr val="tx1"/>
                          </a:solidFill>
                          <a:effectLst/>
                          <a:latin typeface="+mn-lt"/>
                          <a:ea typeface="+mn-ea"/>
                          <a:cs typeface="+mn-cs"/>
                        </a:rPr>
                        <a:t>Diálogo</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retroalimentación</a:t>
                      </a:r>
                      <a:r>
                        <a:rPr lang="en-US" sz="1400" b="0" i="0" u="none" strike="noStrike" kern="1200" dirty="0">
                          <a:solidFill>
                            <a:schemeClr val="tx1"/>
                          </a:solidFill>
                          <a:effectLst/>
                          <a:latin typeface="+mn-lt"/>
                          <a:ea typeface="+mn-ea"/>
                          <a:cs typeface="+mn-cs"/>
                        </a:rPr>
                        <a:t> </a:t>
                      </a:r>
                      <a:r>
                        <a:rPr lang="en-US" sz="1400" b="0" i="0" u="none" strike="noStrike" kern="1200" dirty="0" err="1">
                          <a:solidFill>
                            <a:schemeClr val="tx1"/>
                          </a:solidFill>
                          <a:effectLst/>
                          <a:latin typeface="+mn-lt"/>
                          <a:ea typeface="+mn-ea"/>
                          <a:cs typeface="+mn-cs"/>
                        </a:rPr>
                        <a:t>sobre</a:t>
                      </a:r>
                      <a:r>
                        <a:rPr lang="en-US" sz="1400" b="0" i="0" u="none" strike="noStrike" kern="1200" dirty="0">
                          <a:solidFill>
                            <a:schemeClr val="tx1"/>
                          </a:solidFill>
                          <a:effectLst/>
                          <a:latin typeface="+mn-lt"/>
                          <a:ea typeface="+mn-ea"/>
                          <a:cs typeface="+mn-cs"/>
                        </a:rPr>
                        <a:t> las </a:t>
                      </a:r>
                      <a:r>
                        <a:rPr lang="en-US" sz="1400" b="0" i="0" u="none" strike="noStrike" kern="1200" dirty="0" err="1">
                          <a:solidFill>
                            <a:schemeClr val="tx1"/>
                          </a:solidFill>
                          <a:effectLst/>
                          <a:latin typeface="+mn-lt"/>
                          <a:ea typeface="+mn-ea"/>
                          <a:cs typeface="+mn-cs"/>
                        </a:rPr>
                        <a:t>estrategias</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acciones</a:t>
                      </a:r>
                      <a:r>
                        <a:rPr lang="en-US" sz="1400" b="0" i="0" u="none" strike="noStrike" kern="1200" dirty="0">
                          <a:solidFill>
                            <a:schemeClr val="tx1"/>
                          </a:solidFill>
                          <a:effectLst/>
                          <a:latin typeface="+mn-lt"/>
                          <a:ea typeface="+mn-ea"/>
                          <a:cs typeface="+mn-cs"/>
                        </a:rPr>
                        <a:t> </a:t>
                      </a:r>
                      <a:r>
                        <a:rPr lang="en-US" sz="1400" b="0" i="0" u="none" strike="noStrike" kern="1200" dirty="0" err="1">
                          <a:solidFill>
                            <a:schemeClr val="tx1"/>
                          </a:solidFill>
                          <a:effectLst/>
                          <a:latin typeface="+mn-lt"/>
                          <a:ea typeface="+mn-ea"/>
                          <a:cs typeface="+mn-cs"/>
                        </a:rPr>
                        <a:t>definidas</a:t>
                      </a:r>
                      <a:r>
                        <a:rPr lang="en-US" sz="1400" b="0" i="0" u="none" strike="noStrike" kern="1200" dirty="0">
                          <a:solidFill>
                            <a:schemeClr val="tx1"/>
                          </a:solidFill>
                          <a:effectLst/>
                          <a:latin typeface="+mn-lt"/>
                          <a:ea typeface="+mn-ea"/>
                          <a:cs typeface="+mn-cs"/>
                        </a:rPr>
                        <a:t> </a:t>
                      </a:r>
                      <a:r>
                        <a:rPr lang="en-US" sz="1400" b="0" i="0" u="none" strike="noStrike" kern="1200" dirty="0" err="1">
                          <a:solidFill>
                            <a:schemeClr val="tx1"/>
                          </a:solidFill>
                          <a:effectLst/>
                          <a:latin typeface="+mn-lt"/>
                          <a:ea typeface="+mn-ea"/>
                          <a:cs typeface="+mn-cs"/>
                        </a:rPr>
                        <a:t>en</a:t>
                      </a:r>
                      <a:r>
                        <a:rPr lang="en-US" sz="1400" b="0" i="0" u="none" strike="noStrike" kern="1200" dirty="0">
                          <a:solidFill>
                            <a:schemeClr val="tx1"/>
                          </a:solidFill>
                          <a:effectLst/>
                          <a:latin typeface="+mn-lt"/>
                          <a:ea typeface="+mn-ea"/>
                          <a:cs typeface="+mn-cs"/>
                        </a:rPr>
                        <a:t> la </a:t>
                      </a:r>
                      <a:r>
                        <a:rPr lang="en-US" sz="1400" b="0" i="0" u="none" strike="noStrike" kern="1200" dirty="0" err="1">
                          <a:solidFill>
                            <a:schemeClr val="tx1"/>
                          </a:solidFill>
                          <a:effectLst/>
                          <a:latin typeface="+mn-lt"/>
                          <a:ea typeface="+mn-ea"/>
                          <a:cs typeface="+mn-cs"/>
                        </a:rPr>
                        <a:t>sesión</a:t>
                      </a:r>
                      <a:r>
                        <a:rPr lang="en-US" sz="1400" b="0" i="0" u="none" strike="noStrike" kern="1200" dirty="0">
                          <a:solidFill>
                            <a:schemeClr val="tx1"/>
                          </a:solidFill>
                          <a:effectLst/>
                          <a:latin typeface="+mn-lt"/>
                          <a:ea typeface="+mn-ea"/>
                          <a:cs typeface="+mn-cs"/>
                        </a:rPr>
                        <a:t> 3</a:t>
                      </a:r>
                      <a:endParaRPr lang="es-419" sz="1400" dirty="0"/>
                    </a:p>
                  </a:txBody>
                  <a:tcPr>
                    <a:solidFill>
                      <a:schemeClr val="accent2"/>
                    </a:solidFill>
                  </a:tcPr>
                </a:tc>
                <a:extLst>
                  <a:ext uri="{0D108BD9-81ED-4DB2-BD59-A6C34878D82A}">
                    <a16:rowId xmlns:a16="http://schemas.microsoft.com/office/drawing/2014/main" val="1937135242"/>
                  </a:ext>
                </a:extLst>
              </a:tr>
              <a:tr h="631415">
                <a:tc>
                  <a:txBody>
                    <a:bodyPr/>
                    <a:lstStyle/>
                    <a:p>
                      <a:endParaRPr lang="es-419" dirty="0"/>
                    </a:p>
                  </a:txBody>
                  <a:tcPr/>
                </a:tc>
                <a:tc vMerge="1">
                  <a:txBody>
                    <a:bodyPr/>
                    <a:lstStyle/>
                    <a:p>
                      <a:endParaRPr dirty="0"/>
                    </a:p>
                  </a:txBody>
                  <a:tcPr>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400" dirty="0" err="1"/>
                        <a:t>Sesion</a:t>
                      </a:r>
                      <a:r>
                        <a:rPr lang="es-419" sz="1400" dirty="0"/>
                        <a:t> de trabajo en grupo</a:t>
                      </a:r>
                    </a:p>
                    <a:p>
                      <a:endParaRPr lang="es-419" sz="1400" dirty="0"/>
                    </a:p>
                  </a:txBody>
                  <a:tcPr>
                    <a:solidFill>
                      <a:schemeClr val="tx2">
                        <a:lumMod val="50000"/>
                        <a:lumOff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400" dirty="0"/>
                        <a:t>Cierre</a:t>
                      </a:r>
                    </a:p>
                    <a:p>
                      <a:endParaRPr lang="es-419" sz="1400" dirty="0"/>
                    </a:p>
                  </a:txBody>
                  <a:tcPr>
                    <a:solidFill>
                      <a:schemeClr val="accent2"/>
                    </a:solidFill>
                  </a:tcPr>
                </a:tc>
                <a:extLst>
                  <a:ext uri="{0D108BD9-81ED-4DB2-BD59-A6C34878D82A}">
                    <a16:rowId xmlns:a16="http://schemas.microsoft.com/office/drawing/2014/main" val="4014448939"/>
                  </a:ext>
                </a:extLst>
              </a:tr>
              <a:tr h="352297">
                <a:tc>
                  <a:txBody>
                    <a:bodyPr/>
                    <a:lstStyle/>
                    <a:p>
                      <a:endParaRPr lang="es-419" dirty="0"/>
                    </a:p>
                  </a:txBody>
                  <a:tcPr/>
                </a:tc>
                <a:tc>
                  <a:txBody>
                    <a:bodyPr/>
                    <a:lstStyle/>
                    <a:p>
                      <a:endParaRPr lang="es-419" sz="1400" dirty="0"/>
                    </a:p>
                  </a:txBody>
                  <a:tcPr>
                    <a:noFill/>
                  </a:tcPr>
                </a:tc>
                <a:tc>
                  <a:txBody>
                    <a:bodyPr/>
                    <a:lstStyle/>
                    <a:p>
                      <a:endParaRPr lang="es-419" sz="1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txBody>
                  <a:tcPr>
                    <a:noFill/>
                  </a:tcPr>
                </a:tc>
                <a:extLst>
                  <a:ext uri="{0D108BD9-81ED-4DB2-BD59-A6C34878D82A}">
                    <a16:rowId xmlns:a16="http://schemas.microsoft.com/office/drawing/2014/main" val="918285706"/>
                  </a:ext>
                </a:extLst>
              </a:tr>
              <a:tr h="352297">
                <a:tc rowSpan="4">
                  <a:txBody>
                    <a:bodyPr/>
                    <a:lstStyle/>
                    <a:p>
                      <a:r>
                        <a:rPr lang="en-US" dirty="0"/>
                        <a:t>PM</a:t>
                      </a:r>
                      <a:endParaRPr lang="es-419" dirty="0"/>
                    </a:p>
                  </a:txBody>
                  <a:tcPr/>
                </a:tc>
                <a:tc>
                  <a:txBody>
                    <a:bodyPr/>
                    <a:lstStyle/>
                    <a:p>
                      <a:r>
                        <a:rPr lang="en-US" sz="1400" dirty="0" err="1"/>
                        <a:t>Sesion</a:t>
                      </a:r>
                      <a:r>
                        <a:rPr lang="en-US" sz="1400" dirty="0"/>
                        <a:t> de </a:t>
                      </a:r>
                      <a:r>
                        <a:rPr lang="en-US" sz="1400" dirty="0" err="1"/>
                        <a:t>trabajo</a:t>
                      </a:r>
                      <a:r>
                        <a:rPr lang="en-US" sz="1400" dirty="0"/>
                        <a:t> </a:t>
                      </a:r>
                      <a:r>
                        <a:rPr lang="en-US" sz="1400" dirty="0" err="1"/>
                        <a:t>en</a:t>
                      </a:r>
                      <a:r>
                        <a:rPr lang="en-US" sz="1400" dirty="0"/>
                        <a:t> </a:t>
                      </a:r>
                      <a:r>
                        <a:rPr lang="en-US" sz="1400" dirty="0" err="1"/>
                        <a:t>grupo</a:t>
                      </a:r>
                      <a:endParaRPr lang="es-419" sz="1400" dirty="0"/>
                    </a:p>
                  </a:txBody>
                  <a:tcPr>
                    <a:solidFill>
                      <a:schemeClr val="accent5">
                        <a:lumMod val="60000"/>
                        <a:lumOff val="40000"/>
                      </a:schemeClr>
                    </a:solidFill>
                  </a:tcPr>
                </a:tc>
                <a:tc rowSpan="3">
                  <a:txBody>
                    <a:bodyPr/>
                    <a:lstStyle/>
                    <a:p>
                      <a:r>
                        <a:rPr lang="es-419" sz="1400" b="1" dirty="0"/>
                        <a:t>Panel 4: </a:t>
                      </a:r>
                      <a:r>
                        <a:rPr lang="en-US" sz="1400" b="0" i="0" u="none" strike="noStrike" kern="1200" dirty="0" err="1">
                          <a:solidFill>
                            <a:schemeClr val="tx1"/>
                          </a:solidFill>
                          <a:effectLst/>
                          <a:latin typeface="+mn-lt"/>
                          <a:ea typeface="+mn-ea"/>
                          <a:cs typeface="+mn-cs"/>
                        </a:rPr>
                        <a:t>Estrategias</a:t>
                      </a:r>
                      <a:r>
                        <a:rPr lang="en-US" sz="1400" b="0" i="0" u="none" strike="noStrike" kern="1200" dirty="0">
                          <a:solidFill>
                            <a:schemeClr val="tx1"/>
                          </a:solidFill>
                          <a:effectLst/>
                          <a:latin typeface="+mn-lt"/>
                          <a:ea typeface="+mn-ea"/>
                          <a:cs typeface="+mn-cs"/>
                        </a:rPr>
                        <a:t> </a:t>
                      </a:r>
                      <a:r>
                        <a:rPr lang="en-US" sz="1400" b="0" i="0" u="none" strike="noStrike" kern="1200" dirty="0" err="1">
                          <a:solidFill>
                            <a:schemeClr val="tx1"/>
                          </a:solidFill>
                          <a:effectLst/>
                          <a:latin typeface="+mn-lt"/>
                          <a:ea typeface="+mn-ea"/>
                          <a:cs typeface="+mn-cs"/>
                        </a:rPr>
                        <a:t>multisectoriales</a:t>
                      </a:r>
                      <a:r>
                        <a:rPr lang="en-US" sz="1400" b="0" i="0" u="none" strike="noStrike" kern="1200" dirty="0">
                          <a:solidFill>
                            <a:schemeClr val="tx1"/>
                          </a:solidFill>
                          <a:effectLst/>
                          <a:latin typeface="+mn-lt"/>
                          <a:ea typeface="+mn-ea"/>
                          <a:cs typeface="+mn-cs"/>
                        </a:rPr>
                        <a:t> e </a:t>
                      </a:r>
                      <a:r>
                        <a:rPr lang="en-US" sz="1400" b="0" i="0" u="none" strike="noStrike" kern="1200" dirty="0" err="1">
                          <a:solidFill>
                            <a:schemeClr val="tx1"/>
                          </a:solidFill>
                          <a:effectLst/>
                          <a:latin typeface="+mn-lt"/>
                          <a:ea typeface="+mn-ea"/>
                          <a:cs typeface="+mn-cs"/>
                        </a:rPr>
                        <a:t>inclusión</a:t>
                      </a:r>
                      <a:r>
                        <a:rPr lang="en-US" sz="1400" b="0" i="0" u="none" strike="noStrike" kern="1200" dirty="0">
                          <a:solidFill>
                            <a:schemeClr val="tx1"/>
                          </a:solidFill>
                          <a:effectLst/>
                          <a:latin typeface="+mn-lt"/>
                          <a:ea typeface="+mn-ea"/>
                          <a:cs typeface="+mn-cs"/>
                        </a:rPr>
                        <a:t> en el </a:t>
                      </a:r>
                      <a:r>
                        <a:rPr lang="en-US" sz="1400" b="0" i="0" u="none" strike="noStrike" kern="1200" dirty="0" err="1">
                          <a:solidFill>
                            <a:schemeClr val="tx1"/>
                          </a:solidFill>
                          <a:effectLst/>
                          <a:latin typeface="+mn-lt"/>
                          <a:ea typeface="+mn-ea"/>
                          <a:cs typeface="+mn-cs"/>
                        </a:rPr>
                        <a:t>marco</a:t>
                      </a:r>
                      <a:r>
                        <a:rPr lang="en-US" sz="1400" b="0" i="0" u="none" strike="noStrike" kern="1200" dirty="0">
                          <a:solidFill>
                            <a:schemeClr val="tx1"/>
                          </a:solidFill>
                          <a:effectLst/>
                          <a:latin typeface="+mn-lt"/>
                          <a:ea typeface="+mn-ea"/>
                          <a:cs typeface="+mn-cs"/>
                        </a:rPr>
                        <a:t> de RESPETO</a:t>
                      </a:r>
                      <a:endParaRPr lang="es-419" sz="1400" dirty="0"/>
                    </a:p>
                  </a:txBody>
                  <a:tcPr>
                    <a:solidFill>
                      <a:schemeClr val="tx2">
                        <a:lumMod val="50000"/>
                        <a:lumOff val="5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txBody>
                  <a:tcPr>
                    <a:noFill/>
                  </a:tcPr>
                </a:tc>
                <a:extLst>
                  <a:ext uri="{0D108BD9-81ED-4DB2-BD59-A6C34878D82A}">
                    <a16:rowId xmlns:a16="http://schemas.microsoft.com/office/drawing/2014/main" val="2223116897"/>
                  </a:ext>
                </a:extLst>
              </a:tr>
              <a:tr h="189765">
                <a:tc vMerge="1">
                  <a:txBody>
                    <a:bodyPr/>
                    <a:lstStyle/>
                    <a:p>
                      <a:endParaRPr lang="en-US"/>
                    </a:p>
                  </a:txBody>
                  <a:tcPr/>
                </a:tc>
                <a:tc rowSpan="2">
                  <a:txBody>
                    <a:bodyPr/>
                    <a:lstStyle/>
                    <a:p>
                      <a:r>
                        <a:rPr lang="en-US" sz="1400" b="1" dirty="0"/>
                        <a:t>Panel 1b: </a:t>
                      </a:r>
                      <a:r>
                        <a:rPr lang="en-US" sz="1400" b="0" i="0" u="none" strike="noStrike" kern="1200" dirty="0" err="1">
                          <a:solidFill>
                            <a:schemeClr val="tx1"/>
                          </a:solidFill>
                          <a:effectLst/>
                          <a:latin typeface="+mn-lt"/>
                          <a:ea typeface="+mn-ea"/>
                          <a:cs typeface="+mn-cs"/>
                        </a:rPr>
                        <a:t>Estrategias</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capacitación</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actualización</a:t>
                      </a:r>
                      <a:r>
                        <a:rPr lang="en-US" sz="1400" b="0" i="0" u="none" strike="noStrike" kern="1200" dirty="0">
                          <a:solidFill>
                            <a:schemeClr val="tx1"/>
                          </a:solidFill>
                          <a:effectLst/>
                          <a:latin typeface="+mn-lt"/>
                          <a:ea typeface="+mn-ea"/>
                          <a:cs typeface="+mn-cs"/>
                        </a:rPr>
                        <a:t> al personal de </a:t>
                      </a:r>
                      <a:r>
                        <a:rPr lang="en-US" sz="1400" b="0" i="0" u="none" strike="noStrike" kern="1200" dirty="0" err="1">
                          <a:solidFill>
                            <a:schemeClr val="tx1"/>
                          </a:solidFill>
                          <a:effectLst/>
                          <a:latin typeface="+mn-lt"/>
                          <a:ea typeface="+mn-ea"/>
                          <a:cs typeface="+mn-cs"/>
                        </a:rPr>
                        <a:t>salud</a:t>
                      </a:r>
                      <a:endParaRPr lang="es-419" sz="1400" dirty="0"/>
                    </a:p>
                  </a:txBody>
                  <a:tcPr>
                    <a:solidFill>
                      <a:schemeClr val="accent5">
                        <a:lumMod val="60000"/>
                        <a:lumOff val="40000"/>
                      </a:schemeClr>
                    </a:solidFill>
                  </a:tcPr>
                </a:tc>
                <a:tc vMerge="1">
                  <a:txBody>
                    <a:bodyPr/>
                    <a:lstStyle/>
                    <a:p>
                      <a:endParaRPr 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a:txBody>
                  <a:tcPr>
                    <a:noFill/>
                  </a:tcPr>
                </a:tc>
                <a:extLst>
                  <a:ext uri="{0D108BD9-81ED-4DB2-BD59-A6C34878D82A}">
                    <a16:rowId xmlns:a16="http://schemas.microsoft.com/office/drawing/2014/main" val="1079828322"/>
                  </a:ext>
                </a:extLst>
              </a:tr>
              <a:tr h="514829">
                <a:tc vMerge="1">
                  <a:txBody>
                    <a:bodyPr/>
                    <a:lstStyle/>
                    <a:p>
                      <a:endParaRPr lang="es-419"/>
                    </a:p>
                  </a:txBody>
                  <a:tcPr/>
                </a:tc>
                <a:tc vMerge="1">
                  <a:txBody>
                    <a:bodyPr/>
                    <a:lstStyle/>
                    <a:p>
                      <a:r>
                        <a:rPr lang="en-US" sz="1400" dirty="0"/>
                        <a:t>Panel 1b: </a:t>
                      </a:r>
                      <a:r>
                        <a:rPr lang="en-US" sz="1400" b="0" i="0" u="none" strike="noStrike" kern="1200" dirty="0" err="1">
                          <a:solidFill>
                            <a:schemeClr val="tx1"/>
                          </a:solidFill>
                          <a:effectLst/>
                          <a:latin typeface="+mn-lt"/>
                          <a:ea typeface="+mn-ea"/>
                          <a:cs typeface="+mn-cs"/>
                        </a:rPr>
                        <a:t>Estrategias</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capacitación</a:t>
                      </a:r>
                      <a:r>
                        <a:rPr lang="en-US" sz="1400" b="0" i="0" u="none" strike="noStrike" kern="1200" dirty="0">
                          <a:solidFill>
                            <a:schemeClr val="tx1"/>
                          </a:solidFill>
                          <a:effectLst/>
                          <a:latin typeface="+mn-lt"/>
                          <a:ea typeface="+mn-ea"/>
                          <a:cs typeface="+mn-cs"/>
                        </a:rPr>
                        <a:t> y </a:t>
                      </a:r>
                      <a:r>
                        <a:rPr lang="en-US" sz="1400" b="0" i="0" u="none" strike="noStrike" kern="1200" dirty="0" err="1">
                          <a:solidFill>
                            <a:schemeClr val="tx1"/>
                          </a:solidFill>
                          <a:effectLst/>
                          <a:latin typeface="+mn-lt"/>
                          <a:ea typeface="+mn-ea"/>
                          <a:cs typeface="+mn-cs"/>
                        </a:rPr>
                        <a:t>actualización</a:t>
                      </a:r>
                      <a:r>
                        <a:rPr lang="en-US" sz="1400" b="0" i="0" u="none" strike="noStrike" kern="1200" dirty="0">
                          <a:solidFill>
                            <a:schemeClr val="tx1"/>
                          </a:solidFill>
                          <a:effectLst/>
                          <a:latin typeface="+mn-lt"/>
                          <a:ea typeface="+mn-ea"/>
                          <a:cs typeface="+mn-cs"/>
                        </a:rPr>
                        <a:t> al personal de </a:t>
                      </a:r>
                      <a:r>
                        <a:rPr lang="en-US" sz="1400" b="0" i="0" u="none" strike="noStrike" kern="1200" dirty="0" err="1">
                          <a:solidFill>
                            <a:schemeClr val="tx1"/>
                          </a:solidFill>
                          <a:effectLst/>
                          <a:latin typeface="+mn-lt"/>
                          <a:ea typeface="+mn-ea"/>
                          <a:cs typeface="+mn-cs"/>
                        </a:rPr>
                        <a:t>salud</a:t>
                      </a:r>
                      <a:r>
                        <a:rPr lang="en-US" sz="1400" b="0" i="0" u="none" strike="noStrike" kern="1200" dirty="0">
                          <a:solidFill>
                            <a:schemeClr val="tx1"/>
                          </a:solidFill>
                          <a:effectLst/>
                          <a:latin typeface="+mn-lt"/>
                          <a:ea typeface="+mn-ea"/>
                          <a:cs typeface="+mn-cs"/>
                        </a:rPr>
                        <a:t> </a:t>
                      </a:r>
                      <a:r>
                        <a:rPr lang="en-US" sz="1400" b="0" i="0" u="none" strike="noStrike" kern="1200" dirty="0" err="1">
                          <a:solidFill>
                            <a:schemeClr val="tx1"/>
                          </a:solidFill>
                          <a:effectLst/>
                          <a:latin typeface="+mn-lt"/>
                          <a:ea typeface="+mn-ea"/>
                          <a:cs typeface="+mn-cs"/>
                        </a:rPr>
                        <a:t>en</a:t>
                      </a:r>
                      <a:r>
                        <a:rPr lang="en-US" sz="1400" b="0" i="0" u="none" strike="noStrike" kern="1200" dirty="0">
                          <a:solidFill>
                            <a:schemeClr val="tx1"/>
                          </a:solidFill>
                          <a:effectLst/>
                          <a:latin typeface="+mn-lt"/>
                          <a:ea typeface="+mn-ea"/>
                          <a:cs typeface="+mn-cs"/>
                        </a:rPr>
                        <a:t> la </a:t>
                      </a:r>
                      <a:r>
                        <a:rPr lang="en-US" sz="1400" b="0" i="0" u="none" strike="noStrike" kern="1200" dirty="0" err="1">
                          <a:solidFill>
                            <a:schemeClr val="tx1"/>
                          </a:solidFill>
                          <a:effectLst/>
                          <a:latin typeface="+mn-lt"/>
                          <a:ea typeface="+mn-ea"/>
                          <a:cs typeface="+mn-cs"/>
                        </a:rPr>
                        <a:t>respuesta</a:t>
                      </a:r>
                      <a:r>
                        <a:rPr lang="en-US" sz="1400" b="0" i="0" u="none" strike="noStrike" kern="1200" dirty="0">
                          <a:solidFill>
                            <a:schemeClr val="tx1"/>
                          </a:solidFill>
                          <a:effectLst/>
                          <a:latin typeface="+mn-lt"/>
                          <a:ea typeface="+mn-ea"/>
                          <a:cs typeface="+mn-cs"/>
                        </a:rPr>
                        <a:t> a las </a:t>
                      </a:r>
                      <a:r>
                        <a:rPr lang="en-US" sz="1400" b="0" i="0" u="none" strike="noStrike" kern="1200" dirty="0" err="1">
                          <a:solidFill>
                            <a:schemeClr val="tx1"/>
                          </a:solidFill>
                          <a:effectLst/>
                          <a:latin typeface="+mn-lt"/>
                          <a:ea typeface="+mn-ea"/>
                          <a:cs typeface="+mn-cs"/>
                        </a:rPr>
                        <a:t>sobrevivientes</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violencia</a:t>
                      </a:r>
                      <a:endParaRPr lang="es-419" sz="1400" dirty="0"/>
                    </a:p>
                  </a:txBody>
                  <a:tcPr>
                    <a:solidFill>
                      <a:schemeClr val="accent5">
                        <a:lumMod val="60000"/>
                        <a:lumOff val="40000"/>
                      </a:schemeClr>
                    </a:solidFill>
                  </a:tcPr>
                </a:tc>
                <a:tc vMerge="1">
                  <a:txBody>
                    <a:bodyPr/>
                    <a:lstStyle/>
                    <a:p>
                      <a:endParaRPr dirty="0"/>
                    </a:p>
                  </a:txBody>
                  <a:tcPr>
                    <a:solidFill>
                      <a:schemeClr val="tx2">
                        <a:lumMod val="50000"/>
                        <a:lumOff val="50000"/>
                      </a:schemeClr>
                    </a:solidFill>
                  </a:tcPr>
                </a:tc>
                <a:tc>
                  <a:txBody>
                    <a:bodyPr/>
                    <a:lstStyle/>
                    <a:p>
                      <a:endParaRPr lang="es-419" dirty="0"/>
                    </a:p>
                  </a:txBody>
                  <a:tcPr>
                    <a:noFill/>
                  </a:tcPr>
                </a:tc>
                <a:extLst>
                  <a:ext uri="{0D108BD9-81ED-4DB2-BD59-A6C34878D82A}">
                    <a16:rowId xmlns:a16="http://schemas.microsoft.com/office/drawing/2014/main" val="3846845635"/>
                  </a:ext>
                </a:extLst>
              </a:tr>
              <a:tr h="499088">
                <a:tc vMerge="1">
                  <a:txBody>
                    <a:bodyPr/>
                    <a:lstStyle/>
                    <a:p>
                      <a:endParaRPr lang="en-US"/>
                    </a:p>
                  </a:txBody>
                  <a:tcPr/>
                </a:tc>
                <a:tc>
                  <a:txBody>
                    <a:bodyPr/>
                    <a:lstStyle/>
                    <a:p>
                      <a:r>
                        <a:rPr lang="es-419" sz="1400" b="1" dirty="0"/>
                        <a:t>Panel 2</a:t>
                      </a:r>
                      <a:r>
                        <a:rPr lang="es-419" sz="1400" dirty="0"/>
                        <a:t>: </a:t>
                      </a:r>
                      <a:r>
                        <a:rPr lang="en-US" sz="1400" b="0" i="0" u="none" strike="noStrike" kern="1200" dirty="0" err="1">
                          <a:solidFill>
                            <a:schemeClr val="tx1"/>
                          </a:solidFill>
                          <a:effectLst/>
                          <a:latin typeface="+mn-lt"/>
                          <a:ea typeface="+mn-ea"/>
                          <a:cs typeface="+mn-cs"/>
                        </a:rPr>
                        <a:t>Mejoras</a:t>
                      </a:r>
                      <a:r>
                        <a:rPr lang="en-US" sz="1400" b="0" i="0" u="none" strike="noStrike" kern="1200" dirty="0">
                          <a:solidFill>
                            <a:schemeClr val="tx1"/>
                          </a:solidFill>
                          <a:effectLst/>
                          <a:latin typeface="+mn-lt"/>
                          <a:ea typeface="+mn-ea"/>
                          <a:cs typeface="+mn-cs"/>
                        </a:rPr>
                        <a:t> en la </a:t>
                      </a:r>
                      <a:r>
                        <a:rPr lang="en-US" sz="1400" b="0" i="0" u="none" strike="noStrike" kern="1200" dirty="0" err="1">
                          <a:solidFill>
                            <a:schemeClr val="tx1"/>
                          </a:solidFill>
                          <a:effectLst/>
                          <a:latin typeface="+mn-lt"/>
                          <a:ea typeface="+mn-ea"/>
                          <a:cs typeface="+mn-cs"/>
                        </a:rPr>
                        <a:t>calidad</a:t>
                      </a:r>
                      <a:r>
                        <a:rPr lang="en-US" sz="1400" b="0" i="0" u="none" strike="noStrike" kern="1200" dirty="0">
                          <a:solidFill>
                            <a:schemeClr val="tx1"/>
                          </a:solidFill>
                          <a:effectLst/>
                          <a:latin typeface="+mn-lt"/>
                          <a:ea typeface="+mn-ea"/>
                          <a:cs typeface="+mn-cs"/>
                        </a:rPr>
                        <a:t> de los </a:t>
                      </a:r>
                      <a:r>
                        <a:rPr lang="en-US" sz="1400" b="0" i="0" u="none" strike="noStrike" kern="1200" dirty="0" err="1">
                          <a:solidFill>
                            <a:schemeClr val="tx1"/>
                          </a:solidFill>
                          <a:effectLst/>
                          <a:latin typeface="+mn-lt"/>
                          <a:ea typeface="+mn-ea"/>
                          <a:cs typeface="+mn-cs"/>
                        </a:rPr>
                        <a:t>servicios</a:t>
                      </a:r>
                      <a:r>
                        <a:rPr lang="en-US" sz="1400" b="0" i="0" u="none" strike="noStrike" kern="1200" dirty="0">
                          <a:solidFill>
                            <a:schemeClr val="tx1"/>
                          </a:solidFill>
                          <a:effectLst/>
                          <a:latin typeface="+mn-lt"/>
                          <a:ea typeface="+mn-ea"/>
                          <a:cs typeface="+mn-cs"/>
                        </a:rPr>
                        <a:t> para </a:t>
                      </a:r>
                      <a:r>
                        <a:rPr lang="en-US" sz="1400" b="0" i="0" u="none" strike="noStrike" kern="1200" dirty="0" err="1">
                          <a:solidFill>
                            <a:schemeClr val="tx1"/>
                          </a:solidFill>
                          <a:effectLst/>
                          <a:latin typeface="+mn-lt"/>
                          <a:ea typeface="+mn-ea"/>
                          <a:cs typeface="+mn-cs"/>
                        </a:rPr>
                        <a:t>sobrevivientes</a:t>
                      </a:r>
                      <a:r>
                        <a:rPr lang="en-US" sz="1400" b="0" i="0" u="none" strike="noStrike" kern="1200" dirty="0">
                          <a:solidFill>
                            <a:schemeClr val="tx1"/>
                          </a:solidFill>
                          <a:effectLst/>
                          <a:latin typeface="+mn-lt"/>
                          <a:ea typeface="+mn-ea"/>
                          <a:cs typeface="+mn-cs"/>
                        </a:rPr>
                        <a:t> de </a:t>
                      </a:r>
                      <a:r>
                        <a:rPr lang="en-US" sz="1400" b="0" i="0" u="none" strike="noStrike" kern="1200" dirty="0" err="1">
                          <a:solidFill>
                            <a:schemeClr val="tx1"/>
                          </a:solidFill>
                          <a:effectLst/>
                          <a:latin typeface="+mn-lt"/>
                          <a:ea typeface="+mn-ea"/>
                          <a:cs typeface="+mn-cs"/>
                        </a:rPr>
                        <a:t>violencia</a:t>
                      </a:r>
                      <a:r>
                        <a:rPr lang="en-US" sz="1400" b="0" i="0" u="none" strike="noStrike" kern="1200" dirty="0">
                          <a:solidFill>
                            <a:schemeClr val="tx1"/>
                          </a:solidFill>
                          <a:effectLst/>
                          <a:latin typeface="+mn-lt"/>
                          <a:ea typeface="+mn-ea"/>
                          <a:cs typeface="+mn-cs"/>
                        </a:rPr>
                        <a:t> sexual. </a:t>
                      </a:r>
                      <a:endParaRPr lang="es-419" sz="1400" dirty="0"/>
                    </a:p>
                  </a:txBody>
                  <a:tcPr>
                    <a:solidFill>
                      <a:schemeClr val="accent5">
                        <a:lumMod val="60000"/>
                        <a:lumOff val="40000"/>
                      </a:schemeClr>
                    </a:solidFill>
                  </a:tcPr>
                </a:tc>
                <a:tc>
                  <a:txBody>
                    <a:bodyPr/>
                    <a:lstStyle/>
                    <a:p>
                      <a:r>
                        <a:rPr lang="es-419" sz="1400" dirty="0"/>
                        <a:t>Sesion de trabajo en grupo</a:t>
                      </a:r>
                    </a:p>
                  </a:txBody>
                  <a:tcPr>
                    <a:solidFill>
                      <a:schemeClr val="tx2">
                        <a:lumMod val="50000"/>
                        <a:lumOff val="50000"/>
                      </a:schemeClr>
                    </a:solidFill>
                  </a:tcPr>
                </a:tc>
                <a:tc>
                  <a:txBody>
                    <a:bodyPr/>
                    <a:lstStyle/>
                    <a:p>
                      <a:endParaRPr lang="es-419" dirty="0"/>
                    </a:p>
                  </a:txBody>
                  <a:tcPr/>
                </a:tc>
                <a:extLst>
                  <a:ext uri="{0D108BD9-81ED-4DB2-BD59-A6C34878D82A}">
                    <a16:rowId xmlns:a16="http://schemas.microsoft.com/office/drawing/2014/main" val="1251251686"/>
                  </a:ext>
                </a:extLst>
              </a:tr>
              <a:tr h="352297">
                <a:tc>
                  <a:txBody>
                    <a:bodyPr/>
                    <a:lstStyle/>
                    <a:p>
                      <a:endParaRPr lang="es-419" dirty="0"/>
                    </a:p>
                  </a:txBody>
                  <a:tcPr/>
                </a:tc>
                <a:tc>
                  <a:txBody>
                    <a:bodyPr/>
                    <a:lstStyle/>
                    <a:p>
                      <a:endParaRPr lang="es-419" dirty="0"/>
                    </a:p>
                  </a:txBody>
                  <a:tcPr/>
                </a:tc>
                <a:tc>
                  <a:txBody>
                    <a:bodyPr/>
                    <a:lstStyle/>
                    <a:p>
                      <a:endParaRPr lang="es-419"/>
                    </a:p>
                  </a:txBody>
                  <a:tcPr/>
                </a:tc>
                <a:tc>
                  <a:txBody>
                    <a:bodyPr/>
                    <a:lstStyle/>
                    <a:p>
                      <a:endParaRPr lang="es-419" dirty="0"/>
                    </a:p>
                  </a:txBody>
                  <a:tcPr/>
                </a:tc>
                <a:extLst>
                  <a:ext uri="{0D108BD9-81ED-4DB2-BD59-A6C34878D82A}">
                    <a16:rowId xmlns:a16="http://schemas.microsoft.com/office/drawing/2014/main" val="2857505750"/>
                  </a:ext>
                </a:extLst>
              </a:tr>
              <a:tr h="352297">
                <a:tc>
                  <a:txBody>
                    <a:bodyPr/>
                    <a:lstStyle/>
                    <a:p>
                      <a:endParaRPr lang="es-419"/>
                    </a:p>
                  </a:txBody>
                  <a:tcPr/>
                </a:tc>
                <a:tc>
                  <a:txBody>
                    <a:bodyPr/>
                    <a:lstStyle/>
                    <a:p>
                      <a:r>
                        <a:rPr lang="en-US" sz="1400" dirty="0">
                          <a:solidFill>
                            <a:schemeClr val="bg1"/>
                          </a:solidFill>
                        </a:rPr>
                        <a:t>Brindis</a:t>
                      </a:r>
                      <a:endParaRPr lang="es-419" sz="1400" dirty="0">
                        <a:solidFill>
                          <a:schemeClr val="bg1"/>
                        </a:solidFill>
                      </a:endParaRPr>
                    </a:p>
                  </a:txBody>
                  <a:tcPr>
                    <a:solidFill>
                      <a:schemeClr val="accent5">
                        <a:lumMod val="75000"/>
                      </a:schemeClr>
                    </a:solidFill>
                  </a:tcPr>
                </a:tc>
                <a:tc>
                  <a:txBody>
                    <a:bodyPr/>
                    <a:lstStyle/>
                    <a:p>
                      <a:endParaRPr lang="es-419" dirty="0"/>
                    </a:p>
                  </a:txBody>
                  <a:tcPr/>
                </a:tc>
                <a:tc>
                  <a:txBody>
                    <a:bodyPr/>
                    <a:lstStyle/>
                    <a:p>
                      <a:endParaRPr lang="es-419" dirty="0"/>
                    </a:p>
                  </a:txBody>
                  <a:tcPr/>
                </a:tc>
                <a:extLst>
                  <a:ext uri="{0D108BD9-81ED-4DB2-BD59-A6C34878D82A}">
                    <a16:rowId xmlns:a16="http://schemas.microsoft.com/office/drawing/2014/main" val="4183384082"/>
                  </a:ext>
                </a:extLst>
              </a:tr>
            </a:tbl>
          </a:graphicData>
        </a:graphic>
      </p:graphicFrame>
      <p:sp>
        <p:nvSpPr>
          <p:cNvPr id="4" name="Título 1">
            <a:extLst>
              <a:ext uri="{FF2B5EF4-FFF2-40B4-BE49-F238E27FC236}">
                <a16:creationId xmlns:a16="http://schemas.microsoft.com/office/drawing/2014/main" id="{A30BF17F-602C-9170-3AF0-384BD4099893}"/>
              </a:ext>
            </a:extLst>
          </p:cNvPr>
          <p:cNvSpPr txBox="1">
            <a:spLocks/>
          </p:cNvSpPr>
          <p:nvPr/>
        </p:nvSpPr>
        <p:spPr>
          <a:xfrm>
            <a:off x="656883" y="-38100"/>
            <a:ext cx="10515600" cy="1237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419" sz="2800" b="1" dirty="0">
                <a:solidFill>
                  <a:schemeClr val="accent2"/>
                </a:solidFill>
                <a:latin typeface="Montserrat Black"/>
                <a:ea typeface="+mn-ea"/>
                <a:cs typeface="+mn-cs"/>
              </a:rPr>
              <a:t>Agenda de la reunión </a:t>
            </a:r>
          </a:p>
        </p:txBody>
      </p:sp>
    </p:spTree>
    <p:extLst>
      <p:ext uri="{BB962C8B-B14F-4D97-AF65-F5344CB8AC3E}">
        <p14:creationId xmlns:p14="http://schemas.microsoft.com/office/powerpoint/2010/main" val="318808513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n 6">
            <a:extLst>
              <a:ext uri="{FF2B5EF4-FFF2-40B4-BE49-F238E27FC236}">
                <a16:creationId xmlns:a16="http://schemas.microsoft.com/office/drawing/2014/main" id="{F5F568C3-EC52-3887-3AB9-2B6F33E880D2}"/>
              </a:ext>
            </a:extLst>
          </p:cNvPr>
          <p:cNvPicPr>
            <a:picLocks noChangeAspect="1"/>
          </p:cNvPicPr>
          <p:nvPr/>
        </p:nvPicPr>
        <p:blipFill rotWithShape="1">
          <a:blip r:embed="rId4"/>
          <a:srcRect t="19"/>
          <a:stretch/>
        </p:blipFill>
        <p:spPr>
          <a:xfrm>
            <a:off x="20" y="0"/>
            <a:ext cx="12191980" cy="6856718"/>
          </a:xfrm>
          <a:prstGeom prst="rect">
            <a:avLst/>
          </a:prstGeom>
        </p:spPr>
      </p:pic>
      <p:sp>
        <p:nvSpPr>
          <p:cNvPr id="19" name="CuadroTexto 18">
            <a:extLst>
              <a:ext uri="{FF2B5EF4-FFF2-40B4-BE49-F238E27FC236}">
                <a16:creationId xmlns:a16="http://schemas.microsoft.com/office/drawing/2014/main" id="{EEAFAFEA-7AD7-5274-EEDB-7E9FBF347C9D}"/>
              </a:ext>
            </a:extLst>
          </p:cNvPr>
          <p:cNvSpPr txBox="1"/>
          <p:nvPr/>
        </p:nvSpPr>
        <p:spPr>
          <a:xfrm>
            <a:off x="7326129" y="4800549"/>
            <a:ext cx="2536573" cy="400110"/>
          </a:xfrm>
          <a:prstGeom prst="rect">
            <a:avLst/>
          </a:prstGeom>
          <a:noFill/>
        </p:spPr>
        <p:txBody>
          <a:bodyPr wrap="square" rtlCol="0">
            <a:spAutoFit/>
          </a:bodyPr>
          <a:lstStyle/>
          <a:p>
            <a:pPr algn="ctr"/>
            <a:endParaRPr lang="es-MX" sz="2000" b="1">
              <a:solidFill>
                <a:schemeClr val="bg1"/>
              </a:solidFill>
              <a:latin typeface="Calibri" panose="020F0502020204030204" pitchFamily="34" charset="0"/>
              <a:cs typeface="Calibri" panose="020F0502020204030204" pitchFamily="34" charset="0"/>
            </a:endParaRPr>
          </a:p>
        </p:txBody>
      </p:sp>
      <p:pic>
        <p:nvPicPr>
          <p:cNvPr id="2" name="Imagen 1">
            <a:extLst>
              <a:ext uri="{FF2B5EF4-FFF2-40B4-BE49-F238E27FC236}">
                <a16:creationId xmlns:a16="http://schemas.microsoft.com/office/drawing/2014/main" id="{F5B994EA-4001-2624-D39D-AE8A4B0FCD23}"/>
              </a:ext>
            </a:extLst>
          </p:cNvPr>
          <p:cNvPicPr>
            <a:picLocks noChangeAspect="1"/>
          </p:cNvPicPr>
          <p:nvPr/>
        </p:nvPicPr>
        <p:blipFill>
          <a:blip r:embed="rId5"/>
          <a:stretch>
            <a:fillRect/>
          </a:stretch>
        </p:blipFill>
        <p:spPr>
          <a:xfrm>
            <a:off x="442913" y="597693"/>
            <a:ext cx="5650707" cy="566738"/>
          </a:xfrm>
          <a:prstGeom prst="rect">
            <a:avLst/>
          </a:prstGeom>
        </p:spPr>
      </p:pic>
      <p:sp>
        <p:nvSpPr>
          <p:cNvPr id="3" name="TextBox 2">
            <a:extLst>
              <a:ext uri="{FF2B5EF4-FFF2-40B4-BE49-F238E27FC236}">
                <a16:creationId xmlns:a16="http://schemas.microsoft.com/office/drawing/2014/main" id="{42459167-5909-ED4E-407A-0DF582497E04}"/>
              </a:ext>
            </a:extLst>
          </p:cNvPr>
          <p:cNvSpPr txBox="1"/>
          <p:nvPr/>
        </p:nvSpPr>
        <p:spPr>
          <a:xfrm>
            <a:off x="7249686" y="1860977"/>
            <a:ext cx="3778599" cy="923330"/>
          </a:xfrm>
          <a:prstGeom prst="rect">
            <a:avLst/>
          </a:prstGeom>
          <a:noFill/>
        </p:spPr>
        <p:txBody>
          <a:bodyPr wrap="none" rtlCol="0">
            <a:spAutoFit/>
          </a:bodyPr>
          <a:lstStyle/>
          <a:p>
            <a:r>
              <a:rPr lang="es-ES_tradnl" sz="5400" b="1">
                <a:solidFill>
                  <a:srgbClr val="8024A0"/>
                </a:solidFill>
                <a:latin typeface="Montserrat Black" pitchFamily="2" charset="77"/>
              </a:rPr>
              <a:t>GRACIAS!</a:t>
            </a:r>
          </a:p>
        </p:txBody>
      </p:sp>
      <p:grpSp>
        <p:nvGrpSpPr>
          <p:cNvPr id="4" name="Group 3">
            <a:extLst>
              <a:ext uri="{FF2B5EF4-FFF2-40B4-BE49-F238E27FC236}">
                <a16:creationId xmlns:a16="http://schemas.microsoft.com/office/drawing/2014/main" id="{D43CDE59-4218-868B-D7FC-CBAAB075DF19}"/>
              </a:ext>
            </a:extLst>
          </p:cNvPr>
          <p:cNvGrpSpPr/>
          <p:nvPr/>
        </p:nvGrpSpPr>
        <p:grpSpPr>
          <a:xfrm>
            <a:off x="5356240" y="3221418"/>
            <a:ext cx="5347968" cy="751742"/>
            <a:chOff x="3845491" y="3500573"/>
            <a:chExt cx="6651320" cy="532701"/>
          </a:xfrm>
          <a:solidFill>
            <a:srgbClr val="8024A0"/>
          </a:solidFill>
        </p:grpSpPr>
        <p:sp>
          <p:nvSpPr>
            <p:cNvPr id="5" name="Rounded Rectangle 9">
              <a:hlinkClick r:id="rId6"/>
              <a:extLst>
                <a:ext uri="{FF2B5EF4-FFF2-40B4-BE49-F238E27FC236}">
                  <a16:creationId xmlns:a16="http://schemas.microsoft.com/office/drawing/2014/main" id="{462D5DB2-6E8B-5619-19F6-ADE7F37B0091}"/>
                </a:ext>
              </a:extLst>
            </p:cNvPr>
            <p:cNvSpPr/>
            <p:nvPr/>
          </p:nvSpPr>
          <p:spPr>
            <a:xfrm>
              <a:off x="3845491" y="3500573"/>
              <a:ext cx="6651320" cy="532701"/>
            </a:xfrm>
            <a:prstGeom prst="roundRect">
              <a:avLst>
                <a:gd name="adj" fmla="val 50000"/>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bg1"/>
                </a:solidFill>
              </a:endParaRPr>
            </a:p>
          </p:txBody>
        </p:sp>
        <p:sp>
          <p:nvSpPr>
            <p:cNvPr id="6" name="TextBox 5">
              <a:hlinkClick r:id="rId6"/>
              <a:extLst>
                <a:ext uri="{FF2B5EF4-FFF2-40B4-BE49-F238E27FC236}">
                  <a16:creationId xmlns:a16="http://schemas.microsoft.com/office/drawing/2014/main" id="{F363A405-45AD-B2D4-140E-0833FE8CE7E9}"/>
                </a:ext>
              </a:extLst>
            </p:cNvPr>
            <p:cNvSpPr txBox="1"/>
            <p:nvPr/>
          </p:nvSpPr>
          <p:spPr>
            <a:xfrm>
              <a:off x="4414305" y="3641153"/>
              <a:ext cx="5740735" cy="294431"/>
            </a:xfrm>
            <a:prstGeom prst="rect">
              <a:avLst/>
            </a:prstGeom>
            <a:grpFill/>
          </p:spPr>
          <p:txBody>
            <a:bodyPr wrap="square" rtlCol="0">
              <a:spAutoFit/>
            </a:bodyPr>
            <a:lstStyle/>
            <a:p>
              <a:r>
                <a:rPr lang="es-ES_tradnl" sz="1050" dirty="0">
                  <a:solidFill>
                    <a:schemeClr val="bg1"/>
                  </a:solidFill>
                </a:rPr>
                <a:t>https://</a:t>
              </a:r>
              <a:r>
                <a:rPr lang="es-ES_tradnl" sz="1050" dirty="0" err="1">
                  <a:solidFill>
                    <a:schemeClr val="bg1"/>
                  </a:solidFill>
                </a:rPr>
                <a:t>www.paho.org</a:t>
              </a:r>
              <a:r>
                <a:rPr lang="es-ES_tradnl" sz="1050" dirty="0">
                  <a:solidFill>
                    <a:schemeClr val="bg1"/>
                  </a:solidFill>
                </a:rPr>
                <a:t>/es/reunion-puntos-focales-ministerios-salud-para-fortalecer-respuesta-sistema-salud-violencia-contra</a:t>
              </a:r>
            </a:p>
          </p:txBody>
        </p:sp>
        <p:pic>
          <p:nvPicPr>
            <p:cNvPr id="8" name="Picture 7">
              <a:extLst>
                <a:ext uri="{FF2B5EF4-FFF2-40B4-BE49-F238E27FC236}">
                  <a16:creationId xmlns:a16="http://schemas.microsoft.com/office/drawing/2014/main" id="{9C5754C4-6DAE-0CEC-6820-AD2444315F68}"/>
                </a:ext>
              </a:extLst>
            </p:cNvPr>
            <p:cNvPicPr>
              <a:picLocks noChangeAspect="1"/>
            </p:cNvPicPr>
            <p:nvPr/>
          </p:nvPicPr>
          <p:blipFill>
            <a:blip r:embed="rId7">
              <a:duotone>
                <a:prstClr val="black"/>
                <a:schemeClr val="bg1">
                  <a:tint val="45000"/>
                  <a:satMod val="400000"/>
                </a:schemeClr>
              </a:duotone>
            </a:blip>
            <a:stretch>
              <a:fillRect/>
            </a:stretch>
          </p:blipFill>
          <p:spPr>
            <a:xfrm>
              <a:off x="4059810" y="3593223"/>
              <a:ext cx="308833" cy="400940"/>
            </a:xfrm>
            <a:prstGeom prst="rect">
              <a:avLst/>
            </a:prstGeom>
            <a:grpFill/>
          </p:spPr>
        </p:pic>
      </p:grpSp>
      <p:sp>
        <p:nvSpPr>
          <p:cNvPr id="9" name="TextBox 8">
            <a:extLst>
              <a:ext uri="{FF2B5EF4-FFF2-40B4-BE49-F238E27FC236}">
                <a16:creationId xmlns:a16="http://schemas.microsoft.com/office/drawing/2014/main" id="{434477C7-897E-F9E8-A328-211F97B12441}"/>
              </a:ext>
            </a:extLst>
          </p:cNvPr>
          <p:cNvSpPr txBox="1"/>
          <p:nvPr/>
        </p:nvSpPr>
        <p:spPr>
          <a:xfrm>
            <a:off x="5610247" y="4769329"/>
            <a:ext cx="4292166" cy="538609"/>
          </a:xfrm>
          <a:prstGeom prst="rect">
            <a:avLst/>
          </a:prstGeom>
          <a:noFill/>
        </p:spPr>
        <p:txBody>
          <a:bodyPr wrap="square" rtlCol="0">
            <a:spAutoFit/>
          </a:bodyPr>
          <a:lstStyle/>
          <a:p>
            <a:r>
              <a:rPr lang="es-ES_tradnl" sz="2800" b="1">
                <a:solidFill>
                  <a:srgbClr val="6F0000"/>
                </a:solidFill>
                <a:latin typeface="Montserrat" pitchFamily="2" charset="77"/>
              </a:rPr>
              <a:t>Britta Monika Baer</a:t>
            </a:r>
          </a:p>
        </p:txBody>
      </p:sp>
      <p:sp>
        <p:nvSpPr>
          <p:cNvPr id="11" name="TextBox 10">
            <a:extLst>
              <a:ext uri="{FF2B5EF4-FFF2-40B4-BE49-F238E27FC236}">
                <a16:creationId xmlns:a16="http://schemas.microsoft.com/office/drawing/2014/main" id="{60036147-FFD5-379E-3690-6993FD3EA6AA}"/>
              </a:ext>
            </a:extLst>
          </p:cNvPr>
          <p:cNvSpPr txBox="1"/>
          <p:nvPr/>
        </p:nvSpPr>
        <p:spPr>
          <a:xfrm>
            <a:off x="5610247" y="5292959"/>
            <a:ext cx="5662053" cy="292388"/>
          </a:xfrm>
          <a:prstGeom prst="rect">
            <a:avLst/>
          </a:prstGeom>
          <a:noFill/>
        </p:spPr>
        <p:txBody>
          <a:bodyPr wrap="square" rtlCol="0">
            <a:spAutoFit/>
          </a:bodyPr>
          <a:lstStyle/>
          <a:p>
            <a:pPr>
              <a:spcAft>
                <a:spcPts val="400"/>
              </a:spcAft>
            </a:pPr>
            <a:r>
              <a:rPr lang="es-ES_tradnl" sz="1300">
                <a:solidFill>
                  <a:schemeClr val="bg1"/>
                </a:solidFill>
                <a:latin typeface="Montserrat" pitchFamily="2" charset="77"/>
              </a:rPr>
              <a:t>Asesora regional en prevención de la violencia y lesiones</a:t>
            </a:r>
          </a:p>
        </p:txBody>
      </p:sp>
      <p:pic>
        <p:nvPicPr>
          <p:cNvPr id="12" name="Picture 11">
            <a:extLst>
              <a:ext uri="{FF2B5EF4-FFF2-40B4-BE49-F238E27FC236}">
                <a16:creationId xmlns:a16="http://schemas.microsoft.com/office/drawing/2014/main" id="{4E3CCBEF-73F2-AA73-6885-FE02EDF530B9}"/>
              </a:ext>
            </a:extLst>
          </p:cNvPr>
          <p:cNvPicPr>
            <a:picLocks noChangeAspect="1"/>
          </p:cNvPicPr>
          <p:nvPr/>
        </p:nvPicPr>
        <p:blipFill>
          <a:blip r:embed="rId8"/>
          <a:stretch>
            <a:fillRect/>
          </a:stretch>
        </p:blipFill>
        <p:spPr>
          <a:xfrm>
            <a:off x="5813593" y="5651039"/>
            <a:ext cx="249302" cy="180529"/>
          </a:xfrm>
          <a:prstGeom prst="rect">
            <a:avLst/>
          </a:prstGeom>
        </p:spPr>
      </p:pic>
      <p:sp>
        <p:nvSpPr>
          <p:cNvPr id="15" name="TextBox 14">
            <a:hlinkClick r:id="rId9"/>
            <a:extLst>
              <a:ext uri="{FF2B5EF4-FFF2-40B4-BE49-F238E27FC236}">
                <a16:creationId xmlns:a16="http://schemas.microsoft.com/office/drawing/2014/main" id="{AA69CC22-283E-A74C-B1B6-4E1AE2F4AFA2}"/>
              </a:ext>
            </a:extLst>
          </p:cNvPr>
          <p:cNvSpPr txBox="1"/>
          <p:nvPr/>
        </p:nvSpPr>
        <p:spPr>
          <a:xfrm>
            <a:off x="6062895" y="5589520"/>
            <a:ext cx="1616148" cy="292388"/>
          </a:xfrm>
          <a:prstGeom prst="rect">
            <a:avLst/>
          </a:prstGeom>
          <a:noFill/>
        </p:spPr>
        <p:txBody>
          <a:bodyPr wrap="none" rtlCol="0">
            <a:spAutoFit/>
          </a:bodyPr>
          <a:lstStyle/>
          <a:p>
            <a:r>
              <a:rPr lang="es-ES_tradnl" sz="1300" b="1">
                <a:solidFill>
                  <a:schemeClr val="bg1"/>
                </a:solidFill>
                <a:latin typeface="Raleway" panose="020B0503030101060003" pitchFamily="34" charset="77"/>
              </a:rPr>
              <a:t>baerbri@paho.org</a:t>
            </a:r>
            <a:endParaRPr lang="es-ES_tradnl" sz="1300">
              <a:solidFill>
                <a:schemeClr val="bg1"/>
              </a:solidFill>
              <a:latin typeface="Raleway" panose="020B0503030101060003" pitchFamily="34" charset="77"/>
            </a:endParaRPr>
          </a:p>
        </p:txBody>
      </p:sp>
      <p:sp>
        <p:nvSpPr>
          <p:cNvPr id="17" name="TextBox 16">
            <a:extLst>
              <a:ext uri="{FF2B5EF4-FFF2-40B4-BE49-F238E27FC236}">
                <a16:creationId xmlns:a16="http://schemas.microsoft.com/office/drawing/2014/main" id="{96323B27-CE06-B729-7396-47DCB73B070E}"/>
              </a:ext>
            </a:extLst>
          </p:cNvPr>
          <p:cNvSpPr txBox="1"/>
          <p:nvPr/>
        </p:nvSpPr>
        <p:spPr>
          <a:xfrm>
            <a:off x="6413328" y="1188853"/>
            <a:ext cx="3690434" cy="923330"/>
          </a:xfrm>
          <a:prstGeom prst="rect">
            <a:avLst/>
          </a:prstGeom>
          <a:noFill/>
        </p:spPr>
        <p:txBody>
          <a:bodyPr wrap="none" rtlCol="0">
            <a:spAutoFit/>
          </a:bodyPr>
          <a:lstStyle/>
          <a:p>
            <a:r>
              <a:rPr lang="es-ES_tradnl" sz="5400" b="1">
                <a:solidFill>
                  <a:srgbClr val="8024A0"/>
                </a:solidFill>
                <a:latin typeface="Montserrat Black" pitchFamily="2" charset="77"/>
              </a:rPr>
              <a:t>¡MUCHAS</a:t>
            </a:r>
          </a:p>
        </p:txBody>
      </p:sp>
    </p:spTree>
    <p:extLst>
      <p:ext uri="{BB962C8B-B14F-4D97-AF65-F5344CB8AC3E}">
        <p14:creationId xmlns:p14="http://schemas.microsoft.com/office/powerpoint/2010/main" val="196187473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3F82F7-A44D-DF4C-BA63-F86E0A52A096}"/>
              </a:ext>
            </a:extLst>
          </p:cNvPr>
          <p:cNvSpPr txBox="1"/>
          <p:nvPr/>
        </p:nvSpPr>
        <p:spPr>
          <a:xfrm>
            <a:off x="1844322" y="99391"/>
            <a:ext cx="9920958" cy="954107"/>
          </a:xfrm>
          <a:prstGeom prst="rect">
            <a:avLst/>
          </a:prstGeom>
          <a:noFill/>
        </p:spPr>
        <p:txBody>
          <a:bodyPr wrap="square" rtlCol="0">
            <a:spAutoFit/>
          </a:bodyPr>
          <a:lstStyle/>
          <a:p>
            <a:r>
              <a:rPr lang="es-ES_tradnl" sz="2800" b="1">
                <a:solidFill>
                  <a:schemeClr val="accent2"/>
                </a:solidFill>
                <a:latin typeface="Montserrat Black" panose="00000A00000000000000" pitchFamily="2" charset="0"/>
              </a:rPr>
              <a:t>La violencia contra la mujer es un desafío constante en las Américas</a:t>
            </a:r>
          </a:p>
        </p:txBody>
      </p:sp>
      <p:sp>
        <p:nvSpPr>
          <p:cNvPr id="3" name="TextBox 2">
            <a:extLst>
              <a:ext uri="{FF2B5EF4-FFF2-40B4-BE49-F238E27FC236}">
                <a16:creationId xmlns:a16="http://schemas.microsoft.com/office/drawing/2014/main" id="{EF0E47F9-87A8-ACA5-A844-460E6F7D1F88}"/>
              </a:ext>
            </a:extLst>
          </p:cNvPr>
          <p:cNvSpPr txBox="1"/>
          <p:nvPr/>
        </p:nvSpPr>
        <p:spPr>
          <a:xfrm>
            <a:off x="1200647" y="6138407"/>
            <a:ext cx="9692640" cy="620202"/>
          </a:xfrm>
          <a:prstGeom prst="rect">
            <a:avLst/>
          </a:prstGeom>
          <a:solidFill>
            <a:srgbClr val="8024A0"/>
          </a:solidFill>
        </p:spPr>
        <p:txBody>
          <a:bodyPr wrap="square" rtlCol="0">
            <a:spAutoFit/>
          </a:bodyPr>
          <a:lstStyle/>
          <a:p>
            <a:endParaRPr lang="es-419"/>
          </a:p>
        </p:txBody>
      </p:sp>
      <p:grpSp>
        <p:nvGrpSpPr>
          <p:cNvPr id="2" name="Group 1">
            <a:extLst>
              <a:ext uri="{FF2B5EF4-FFF2-40B4-BE49-F238E27FC236}">
                <a16:creationId xmlns:a16="http://schemas.microsoft.com/office/drawing/2014/main" id="{5F72CC12-D831-9A10-D805-279CE0DE0E85}"/>
              </a:ext>
            </a:extLst>
          </p:cNvPr>
          <p:cNvGrpSpPr/>
          <p:nvPr/>
        </p:nvGrpSpPr>
        <p:grpSpPr>
          <a:xfrm>
            <a:off x="503203" y="1150183"/>
            <a:ext cx="12383134" cy="5479900"/>
            <a:chOff x="822064" y="960657"/>
            <a:chExt cx="12038148" cy="5059796"/>
          </a:xfrm>
        </p:grpSpPr>
        <p:pic>
          <p:nvPicPr>
            <p:cNvPr id="17" name="Picture 16">
              <a:extLst>
                <a:ext uri="{FF2B5EF4-FFF2-40B4-BE49-F238E27FC236}">
                  <a16:creationId xmlns:a16="http://schemas.microsoft.com/office/drawing/2014/main" id="{091743C4-90B3-0596-A590-749ADFA3F767}"/>
                </a:ext>
              </a:extLst>
            </p:cNvPr>
            <p:cNvPicPr>
              <a:picLocks noChangeAspect="1"/>
            </p:cNvPicPr>
            <p:nvPr/>
          </p:nvPicPr>
          <p:blipFill rotWithShape="1">
            <a:blip r:embed="rId3"/>
            <a:srcRect t="3279" b="4030"/>
            <a:stretch/>
          </p:blipFill>
          <p:spPr>
            <a:xfrm>
              <a:off x="822064" y="960657"/>
              <a:ext cx="10547872" cy="5021980"/>
            </a:xfrm>
            <a:prstGeom prst="rect">
              <a:avLst/>
            </a:prstGeom>
          </p:spPr>
        </p:pic>
        <p:sp>
          <p:nvSpPr>
            <p:cNvPr id="9" name="Rectangle 8">
              <a:extLst>
                <a:ext uri="{FF2B5EF4-FFF2-40B4-BE49-F238E27FC236}">
                  <a16:creationId xmlns:a16="http://schemas.microsoft.com/office/drawing/2014/main" id="{FE558526-692B-0848-B016-F4C43F90595A}"/>
                </a:ext>
              </a:extLst>
            </p:cNvPr>
            <p:cNvSpPr/>
            <p:nvPr/>
          </p:nvSpPr>
          <p:spPr>
            <a:xfrm>
              <a:off x="6876507" y="5774232"/>
              <a:ext cx="5983705" cy="246221"/>
            </a:xfrm>
            <a:prstGeom prst="rect">
              <a:avLst/>
            </a:prstGeom>
          </p:spPr>
          <p:txBody>
            <a:bodyPr wrap="square">
              <a:spAutoFit/>
            </a:bodyPr>
            <a:lstStyle/>
            <a:p>
              <a:r>
                <a:rPr lang="es-PE" sz="1000"/>
                <a:t>Fuente: Estimaciones de prevalencia de la violencia contra la mujer. OMS, 2021.</a:t>
              </a:r>
              <a:endParaRPr lang="en-DE" sz="1000"/>
            </a:p>
          </p:txBody>
        </p:sp>
      </p:grpSp>
    </p:spTree>
    <p:extLst>
      <p:ext uri="{BB962C8B-B14F-4D97-AF65-F5344CB8AC3E}">
        <p14:creationId xmlns:p14="http://schemas.microsoft.com/office/powerpoint/2010/main" val="277569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92F1A8-7399-616E-A314-96591080A2A8}"/>
              </a:ext>
            </a:extLst>
          </p:cNvPr>
          <p:cNvSpPr txBox="1"/>
          <p:nvPr/>
        </p:nvSpPr>
        <p:spPr>
          <a:xfrm>
            <a:off x="7299297" y="6138407"/>
            <a:ext cx="3593989" cy="620202"/>
          </a:xfrm>
          <a:prstGeom prst="rect">
            <a:avLst/>
          </a:prstGeom>
          <a:solidFill>
            <a:srgbClr val="8024A0"/>
          </a:solidFill>
        </p:spPr>
        <p:txBody>
          <a:bodyPr wrap="square" rtlCol="0">
            <a:spAutoFit/>
          </a:bodyPr>
          <a:lstStyle/>
          <a:p>
            <a:endParaRPr lang="es-419"/>
          </a:p>
        </p:txBody>
      </p:sp>
      <p:sp>
        <p:nvSpPr>
          <p:cNvPr id="13" name="TextBox 12">
            <a:extLst>
              <a:ext uri="{FF2B5EF4-FFF2-40B4-BE49-F238E27FC236}">
                <a16:creationId xmlns:a16="http://schemas.microsoft.com/office/drawing/2014/main" id="{6B907A8F-0A04-614F-8767-F177B4445CD4}"/>
              </a:ext>
            </a:extLst>
          </p:cNvPr>
          <p:cNvSpPr txBox="1"/>
          <p:nvPr/>
        </p:nvSpPr>
        <p:spPr>
          <a:xfrm>
            <a:off x="2936260" y="340844"/>
            <a:ext cx="8738906" cy="954107"/>
          </a:xfrm>
          <a:prstGeom prst="rect">
            <a:avLst/>
          </a:prstGeom>
          <a:noFill/>
        </p:spPr>
        <p:txBody>
          <a:bodyPr wrap="square" lIns="91440" tIns="45720" rIns="91440" bIns="45720" rtlCol="0" anchor="t">
            <a:spAutoFit/>
          </a:bodyPr>
          <a:lstStyle>
            <a:defPPr>
              <a:defRPr lang="es-PE"/>
            </a:defPPr>
            <a:lvl1pPr>
              <a:defRPr sz="4800" b="1">
                <a:solidFill>
                  <a:srgbClr val="6F0000"/>
                </a:solidFill>
                <a:latin typeface="Montserrat Black" pitchFamily="2" charset="77"/>
              </a:defRPr>
            </a:lvl1pPr>
          </a:lstStyle>
          <a:p>
            <a:pPr algn="r"/>
            <a:r>
              <a:rPr lang="es-ES" sz="2800" dirty="0">
                <a:solidFill>
                  <a:schemeClr val="accent2"/>
                </a:solidFill>
                <a:latin typeface="Montserrat Black"/>
              </a:rPr>
              <a:t>La violencia tiene muchas formas, </a:t>
            </a:r>
          </a:p>
          <a:p>
            <a:pPr algn="r"/>
            <a:r>
              <a:rPr lang="es-ES" sz="2800" dirty="0">
                <a:solidFill>
                  <a:schemeClr val="accent2"/>
                </a:solidFill>
                <a:latin typeface="Montserrat Black"/>
              </a:rPr>
              <a:t>TODAS son inaceptables</a:t>
            </a:r>
            <a:endParaRPr lang="es-ES_tradnl" sz="2800" dirty="0">
              <a:solidFill>
                <a:schemeClr val="accent2"/>
              </a:solidFill>
              <a:latin typeface="Montserrat Black"/>
            </a:endParaRPr>
          </a:p>
        </p:txBody>
      </p:sp>
      <p:pic>
        <p:nvPicPr>
          <p:cNvPr id="7" name="Picture 6">
            <a:extLst>
              <a:ext uri="{FF2B5EF4-FFF2-40B4-BE49-F238E27FC236}">
                <a16:creationId xmlns:a16="http://schemas.microsoft.com/office/drawing/2014/main" id="{C793A1AC-6376-B398-0D45-B2F5449DB54F}"/>
              </a:ext>
            </a:extLst>
          </p:cNvPr>
          <p:cNvPicPr>
            <a:picLocks noChangeAspect="1"/>
          </p:cNvPicPr>
          <p:nvPr/>
        </p:nvPicPr>
        <p:blipFill>
          <a:blip r:embed="rId3">
            <a:duotone>
              <a:prstClr val="black"/>
              <a:schemeClr val="accent2">
                <a:tint val="45000"/>
                <a:satMod val="400000"/>
              </a:schemeClr>
            </a:duotone>
          </a:blip>
          <a:stretch>
            <a:fillRect/>
          </a:stretch>
        </p:blipFill>
        <p:spPr>
          <a:xfrm>
            <a:off x="0" y="1037356"/>
            <a:ext cx="9373864" cy="5820644"/>
          </a:xfrm>
          <a:prstGeom prst="rect">
            <a:avLst/>
          </a:prstGeom>
        </p:spPr>
      </p:pic>
    </p:spTree>
    <p:extLst>
      <p:ext uri="{BB962C8B-B14F-4D97-AF65-F5344CB8AC3E}">
        <p14:creationId xmlns:p14="http://schemas.microsoft.com/office/powerpoint/2010/main" val="155510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b="27591"/>
          <a:stretch/>
        </p:blipFill>
        <p:spPr>
          <a:xfrm>
            <a:off x="2078292" y="1278998"/>
            <a:ext cx="9390473" cy="4481219"/>
          </a:xfrm>
          <a:prstGeom prst="rect">
            <a:avLst/>
          </a:prstGeom>
        </p:spPr>
      </p:pic>
      <p:sp>
        <p:nvSpPr>
          <p:cNvPr id="7" name="TextBox 6">
            <a:extLst>
              <a:ext uri="{FF2B5EF4-FFF2-40B4-BE49-F238E27FC236}">
                <a16:creationId xmlns:a16="http://schemas.microsoft.com/office/drawing/2014/main" id="{682C8A19-1D98-C848-9214-D73EC0A46805}"/>
              </a:ext>
            </a:extLst>
          </p:cNvPr>
          <p:cNvSpPr txBox="1"/>
          <p:nvPr/>
        </p:nvSpPr>
        <p:spPr>
          <a:xfrm>
            <a:off x="2823059" y="1769667"/>
            <a:ext cx="3543874" cy="253916"/>
          </a:xfrm>
          <a:prstGeom prst="rect">
            <a:avLst/>
          </a:prstGeom>
          <a:solidFill>
            <a:srgbClr val="CF7F55"/>
          </a:solidFill>
          <a:ln>
            <a:noFill/>
          </a:ln>
        </p:spPr>
        <p:txBody>
          <a:bodyPr wrap="square" rtlCol="0">
            <a:noAutofit/>
          </a:bodyPr>
          <a:lstStyle/>
          <a:p>
            <a:pPr algn="ctr"/>
            <a:r>
              <a:rPr lang="en-US" sz="1600" err="1">
                <a:solidFill>
                  <a:schemeClr val="bg1"/>
                </a:solidFill>
              </a:rPr>
              <a:t>Maltrato</a:t>
            </a:r>
            <a:r>
              <a:rPr lang="en-US" sz="1600">
                <a:solidFill>
                  <a:schemeClr val="bg1"/>
                </a:solidFill>
              </a:rPr>
              <a:t> </a:t>
            </a:r>
            <a:r>
              <a:rPr lang="en-US" sz="1600" err="1">
                <a:solidFill>
                  <a:schemeClr val="bg1"/>
                </a:solidFill>
              </a:rPr>
              <a:t>infantil</a:t>
            </a:r>
            <a:endParaRPr lang="en-US" sz="1600">
              <a:solidFill>
                <a:schemeClr val="bg1"/>
              </a:solidFill>
            </a:endParaRPr>
          </a:p>
        </p:txBody>
      </p:sp>
      <p:sp>
        <p:nvSpPr>
          <p:cNvPr id="13" name="TextBox 12">
            <a:extLst>
              <a:ext uri="{FF2B5EF4-FFF2-40B4-BE49-F238E27FC236}">
                <a16:creationId xmlns:a16="http://schemas.microsoft.com/office/drawing/2014/main" id="{EC5C304D-3841-684C-A1FE-72962D7A68A9}"/>
              </a:ext>
            </a:extLst>
          </p:cNvPr>
          <p:cNvSpPr txBox="1"/>
          <p:nvPr/>
        </p:nvSpPr>
        <p:spPr>
          <a:xfrm>
            <a:off x="8882067" y="2463527"/>
            <a:ext cx="2011220" cy="220719"/>
          </a:xfrm>
          <a:prstGeom prst="rect">
            <a:avLst/>
          </a:prstGeom>
          <a:solidFill>
            <a:srgbClr val="E6BDA5"/>
          </a:solidFill>
          <a:ln>
            <a:noFill/>
          </a:ln>
        </p:spPr>
        <p:txBody>
          <a:bodyPr wrap="square" rtlCol="0">
            <a:noAutofit/>
          </a:bodyPr>
          <a:lstStyle/>
          <a:p>
            <a:pPr algn="ctr"/>
            <a:r>
              <a:rPr lang="en-US" sz="1600" dirty="0" err="1">
                <a:solidFill>
                  <a:schemeClr val="bg1"/>
                </a:solidFill>
              </a:rPr>
              <a:t>Maltrato</a:t>
            </a:r>
            <a:r>
              <a:rPr lang="en-US" sz="1600" dirty="0">
                <a:solidFill>
                  <a:schemeClr val="bg1"/>
                </a:solidFill>
              </a:rPr>
              <a:t> a </a:t>
            </a:r>
            <a:r>
              <a:rPr lang="en-US" sz="1600" dirty="0" err="1">
                <a:solidFill>
                  <a:schemeClr val="bg1"/>
                </a:solidFill>
              </a:rPr>
              <a:t>mayores</a:t>
            </a:r>
            <a:endParaRPr lang="en-US" sz="1600" dirty="0">
              <a:solidFill>
                <a:schemeClr val="bg1"/>
              </a:solidFill>
            </a:endParaRPr>
          </a:p>
        </p:txBody>
      </p:sp>
      <p:sp>
        <p:nvSpPr>
          <p:cNvPr id="15" name="TextBox 14">
            <a:extLst>
              <a:ext uri="{FF2B5EF4-FFF2-40B4-BE49-F238E27FC236}">
                <a16:creationId xmlns:a16="http://schemas.microsoft.com/office/drawing/2014/main" id="{0AE42BF1-AB33-D74C-8127-30A521C1160C}"/>
              </a:ext>
            </a:extLst>
          </p:cNvPr>
          <p:cNvSpPr txBox="1"/>
          <p:nvPr/>
        </p:nvSpPr>
        <p:spPr>
          <a:xfrm>
            <a:off x="4101065" y="3106913"/>
            <a:ext cx="4486344" cy="298614"/>
          </a:xfrm>
          <a:prstGeom prst="rect">
            <a:avLst/>
          </a:prstGeom>
          <a:solidFill>
            <a:srgbClr val="DEA689"/>
          </a:solidFill>
          <a:ln>
            <a:noFill/>
          </a:ln>
        </p:spPr>
        <p:txBody>
          <a:bodyPr wrap="square" rtlCol="0">
            <a:noAutofit/>
          </a:bodyPr>
          <a:lstStyle/>
          <a:p>
            <a:pPr algn="ctr"/>
            <a:r>
              <a:rPr lang="en-US" sz="1600" dirty="0" err="1">
                <a:solidFill>
                  <a:schemeClr val="bg1"/>
                </a:solidFill>
              </a:rPr>
              <a:t>Intimidación</a:t>
            </a:r>
            <a:r>
              <a:rPr lang="en-US" sz="1600" dirty="0">
                <a:solidFill>
                  <a:schemeClr val="bg1"/>
                </a:solidFill>
              </a:rPr>
              <a:t>                          </a:t>
            </a:r>
            <a:r>
              <a:rPr lang="en-US" sz="1600" dirty="0" err="1">
                <a:solidFill>
                  <a:schemeClr val="bg1"/>
                </a:solidFill>
              </a:rPr>
              <a:t>Violencia</a:t>
            </a:r>
            <a:r>
              <a:rPr lang="en-US" sz="1600" dirty="0">
                <a:solidFill>
                  <a:schemeClr val="bg1"/>
                </a:solidFill>
              </a:rPr>
              <a:t> Juvenil</a:t>
            </a:r>
          </a:p>
        </p:txBody>
      </p:sp>
      <p:sp>
        <p:nvSpPr>
          <p:cNvPr id="16" name="TextBox 15">
            <a:extLst>
              <a:ext uri="{FF2B5EF4-FFF2-40B4-BE49-F238E27FC236}">
                <a16:creationId xmlns:a16="http://schemas.microsoft.com/office/drawing/2014/main" id="{BD964E2F-98DE-6E4B-BEAC-C46AC2780F3C}"/>
              </a:ext>
            </a:extLst>
          </p:cNvPr>
          <p:cNvSpPr txBox="1"/>
          <p:nvPr/>
        </p:nvSpPr>
        <p:spPr>
          <a:xfrm>
            <a:off x="5899574" y="4475951"/>
            <a:ext cx="1988567" cy="289450"/>
          </a:xfrm>
          <a:prstGeom prst="rect">
            <a:avLst/>
          </a:prstGeom>
          <a:solidFill>
            <a:srgbClr val="CF7F55"/>
          </a:solidFill>
          <a:ln>
            <a:noFill/>
          </a:ln>
        </p:spPr>
        <p:txBody>
          <a:bodyPr wrap="square" rtlCol="0">
            <a:noAutofit/>
          </a:bodyPr>
          <a:lstStyle/>
          <a:p>
            <a:pPr algn="ctr"/>
            <a:r>
              <a:rPr lang="en-US" sz="1600" err="1">
                <a:solidFill>
                  <a:schemeClr val="bg1"/>
                </a:solidFill>
              </a:rPr>
              <a:t>Violencia</a:t>
            </a:r>
            <a:r>
              <a:rPr lang="en-US" sz="1600">
                <a:solidFill>
                  <a:schemeClr val="bg1"/>
                </a:solidFill>
              </a:rPr>
              <a:t> Sexual</a:t>
            </a:r>
          </a:p>
        </p:txBody>
      </p:sp>
      <p:sp>
        <p:nvSpPr>
          <p:cNvPr id="17" name="TextBox 16">
            <a:extLst>
              <a:ext uri="{FF2B5EF4-FFF2-40B4-BE49-F238E27FC236}">
                <a16:creationId xmlns:a16="http://schemas.microsoft.com/office/drawing/2014/main" id="{076647AB-DB79-8C44-8FC0-8913CBBD8AC9}"/>
              </a:ext>
            </a:extLst>
          </p:cNvPr>
          <p:cNvSpPr txBox="1"/>
          <p:nvPr/>
        </p:nvSpPr>
        <p:spPr>
          <a:xfrm>
            <a:off x="5832229" y="5181861"/>
            <a:ext cx="2559931" cy="298615"/>
          </a:xfrm>
          <a:prstGeom prst="rect">
            <a:avLst/>
          </a:prstGeom>
          <a:solidFill>
            <a:srgbClr val="DEA689"/>
          </a:solidFill>
          <a:ln>
            <a:noFill/>
          </a:ln>
        </p:spPr>
        <p:txBody>
          <a:bodyPr wrap="square" rtlCol="0">
            <a:noAutofit/>
          </a:bodyPr>
          <a:lstStyle/>
          <a:p>
            <a:pPr algn="ctr"/>
            <a:r>
              <a:rPr lang="en-US" sz="1600" err="1">
                <a:solidFill>
                  <a:schemeClr val="bg1"/>
                </a:solidFill>
              </a:rPr>
              <a:t>Homicidio</a:t>
            </a:r>
            <a:r>
              <a:rPr lang="en-US" sz="1600">
                <a:solidFill>
                  <a:schemeClr val="bg1"/>
                </a:solidFill>
              </a:rPr>
              <a:t>/</a:t>
            </a:r>
            <a:r>
              <a:rPr lang="en-US" sz="1600" err="1">
                <a:solidFill>
                  <a:schemeClr val="bg1"/>
                </a:solidFill>
              </a:rPr>
              <a:t>feminicidio</a:t>
            </a:r>
            <a:endParaRPr lang="en-US" sz="1600">
              <a:solidFill>
                <a:schemeClr val="bg1"/>
              </a:solidFill>
            </a:endParaRPr>
          </a:p>
        </p:txBody>
      </p:sp>
      <p:sp>
        <p:nvSpPr>
          <p:cNvPr id="8" name="TextBox 7">
            <a:extLst>
              <a:ext uri="{FF2B5EF4-FFF2-40B4-BE49-F238E27FC236}">
                <a16:creationId xmlns:a16="http://schemas.microsoft.com/office/drawing/2014/main" id="{CAECA41C-3DFB-C14A-BE6A-8C79409BFEEC}"/>
              </a:ext>
            </a:extLst>
          </p:cNvPr>
          <p:cNvSpPr txBox="1"/>
          <p:nvPr/>
        </p:nvSpPr>
        <p:spPr>
          <a:xfrm>
            <a:off x="2940747" y="5613711"/>
            <a:ext cx="1814708" cy="400110"/>
          </a:xfrm>
          <a:prstGeom prst="rect">
            <a:avLst/>
          </a:prstGeom>
          <a:noFill/>
          <a:ln>
            <a:noFill/>
          </a:ln>
        </p:spPr>
        <p:txBody>
          <a:bodyPr wrap="square" rtlCol="0">
            <a:spAutoFit/>
          </a:bodyPr>
          <a:lstStyle/>
          <a:p>
            <a:pPr algn="ctr"/>
            <a:r>
              <a:rPr lang="en-US" sz="2000" b="1" err="1"/>
              <a:t>Niñez</a:t>
            </a:r>
            <a:endParaRPr lang="en-US" sz="2000" b="1"/>
          </a:p>
        </p:txBody>
      </p:sp>
      <p:sp>
        <p:nvSpPr>
          <p:cNvPr id="20" name="TextBox 19">
            <a:extLst>
              <a:ext uri="{FF2B5EF4-FFF2-40B4-BE49-F238E27FC236}">
                <a16:creationId xmlns:a16="http://schemas.microsoft.com/office/drawing/2014/main" id="{1746BAE6-9490-4044-9CFE-E067D87CF519}"/>
              </a:ext>
            </a:extLst>
          </p:cNvPr>
          <p:cNvSpPr txBox="1"/>
          <p:nvPr/>
        </p:nvSpPr>
        <p:spPr>
          <a:xfrm>
            <a:off x="5977922" y="5601089"/>
            <a:ext cx="1950105" cy="400110"/>
          </a:xfrm>
          <a:prstGeom prst="rect">
            <a:avLst/>
          </a:prstGeom>
          <a:noFill/>
          <a:ln>
            <a:noFill/>
          </a:ln>
        </p:spPr>
        <p:txBody>
          <a:bodyPr wrap="square" rtlCol="0">
            <a:spAutoFit/>
          </a:bodyPr>
          <a:lstStyle/>
          <a:p>
            <a:pPr algn="ctr"/>
            <a:r>
              <a:rPr lang="en-US" sz="2000" b="1" err="1"/>
              <a:t>Adolescencia</a:t>
            </a:r>
            <a:endParaRPr lang="en-US" sz="2000" b="1"/>
          </a:p>
        </p:txBody>
      </p:sp>
      <p:sp>
        <p:nvSpPr>
          <p:cNvPr id="21" name="TextBox 20">
            <a:extLst>
              <a:ext uri="{FF2B5EF4-FFF2-40B4-BE49-F238E27FC236}">
                <a16:creationId xmlns:a16="http://schemas.microsoft.com/office/drawing/2014/main" id="{A59726DE-7605-B941-AD90-4BB7BF15E266}"/>
              </a:ext>
            </a:extLst>
          </p:cNvPr>
          <p:cNvSpPr txBox="1"/>
          <p:nvPr/>
        </p:nvSpPr>
        <p:spPr>
          <a:xfrm>
            <a:off x="9062684" y="5620971"/>
            <a:ext cx="1579162" cy="400110"/>
          </a:xfrm>
          <a:prstGeom prst="rect">
            <a:avLst/>
          </a:prstGeom>
          <a:noFill/>
          <a:ln>
            <a:noFill/>
          </a:ln>
        </p:spPr>
        <p:txBody>
          <a:bodyPr wrap="square" lIns="91440" tIns="45720" rIns="91440" bIns="45720" rtlCol="0" anchor="t">
            <a:spAutoFit/>
          </a:bodyPr>
          <a:lstStyle/>
          <a:p>
            <a:pPr algn="ctr"/>
            <a:r>
              <a:rPr lang="en-US" sz="2000" b="1" err="1"/>
              <a:t>Adultez</a:t>
            </a:r>
            <a:endParaRPr lang="en-US" sz="2000" b="1"/>
          </a:p>
        </p:txBody>
      </p:sp>
      <p:sp>
        <p:nvSpPr>
          <p:cNvPr id="23" name="TextBox 22">
            <a:extLst>
              <a:ext uri="{FF2B5EF4-FFF2-40B4-BE49-F238E27FC236}">
                <a16:creationId xmlns:a16="http://schemas.microsoft.com/office/drawing/2014/main" id="{BF54C642-B367-3C44-BCF1-6AA0EB2AC3FA}"/>
              </a:ext>
            </a:extLst>
          </p:cNvPr>
          <p:cNvSpPr txBox="1"/>
          <p:nvPr/>
        </p:nvSpPr>
        <p:spPr>
          <a:xfrm>
            <a:off x="5910484" y="3767543"/>
            <a:ext cx="4731362" cy="331021"/>
          </a:xfrm>
          <a:prstGeom prst="rect">
            <a:avLst/>
          </a:prstGeom>
          <a:solidFill>
            <a:srgbClr val="EAC8B1"/>
          </a:solidFill>
          <a:ln>
            <a:noFill/>
          </a:ln>
        </p:spPr>
        <p:txBody>
          <a:bodyPr wrap="square" rtlCol="0">
            <a:noAutofit/>
          </a:bodyPr>
          <a:lstStyle/>
          <a:p>
            <a:pPr algn="ctr"/>
            <a:r>
              <a:rPr lang="en-US" sz="1600" dirty="0" err="1">
                <a:solidFill>
                  <a:schemeClr val="bg1"/>
                </a:solidFill>
              </a:rPr>
              <a:t>Violencia</a:t>
            </a:r>
            <a:r>
              <a:rPr lang="en-US" sz="1600" dirty="0">
                <a:solidFill>
                  <a:schemeClr val="bg1"/>
                </a:solidFill>
              </a:rPr>
              <a:t> </a:t>
            </a:r>
            <a:r>
              <a:rPr lang="en-US" sz="1600" dirty="0" err="1">
                <a:solidFill>
                  <a:schemeClr val="bg1"/>
                </a:solidFill>
              </a:rPr>
              <a:t>en</a:t>
            </a:r>
            <a:r>
              <a:rPr lang="en-US" sz="1600" dirty="0">
                <a:solidFill>
                  <a:schemeClr val="bg1"/>
                </a:solidFill>
              </a:rPr>
              <a:t> </a:t>
            </a:r>
            <a:r>
              <a:rPr lang="en-US" sz="1600" dirty="0" err="1">
                <a:solidFill>
                  <a:schemeClr val="bg1"/>
                </a:solidFill>
              </a:rPr>
              <a:t>el</a:t>
            </a:r>
            <a:r>
              <a:rPr lang="en-US" sz="1600" dirty="0">
                <a:solidFill>
                  <a:schemeClr val="bg1"/>
                </a:solidFill>
              </a:rPr>
              <a:t> </a:t>
            </a:r>
            <a:r>
              <a:rPr lang="en-US" sz="1600" dirty="0" err="1">
                <a:solidFill>
                  <a:schemeClr val="bg1"/>
                </a:solidFill>
              </a:rPr>
              <a:t>noviazgo</a:t>
            </a:r>
            <a:r>
              <a:rPr lang="en-US" sz="1600" dirty="0">
                <a:solidFill>
                  <a:schemeClr val="bg1"/>
                </a:solidFill>
              </a:rPr>
              <a:t>                   </a:t>
            </a:r>
            <a:r>
              <a:rPr lang="en-US" sz="1600" dirty="0" err="1">
                <a:solidFill>
                  <a:schemeClr val="bg1"/>
                </a:solidFill>
              </a:rPr>
              <a:t>Violencia</a:t>
            </a:r>
            <a:r>
              <a:rPr lang="en-US" sz="1600" dirty="0">
                <a:solidFill>
                  <a:schemeClr val="bg1"/>
                </a:solidFill>
              </a:rPr>
              <a:t> de pareja</a:t>
            </a:r>
          </a:p>
        </p:txBody>
      </p:sp>
      <p:sp>
        <p:nvSpPr>
          <p:cNvPr id="4" name="TextBox 3">
            <a:extLst>
              <a:ext uri="{FF2B5EF4-FFF2-40B4-BE49-F238E27FC236}">
                <a16:creationId xmlns:a16="http://schemas.microsoft.com/office/drawing/2014/main" id="{9B6BFCF5-CBFD-2AAE-15CA-B99274CDC6C2}"/>
              </a:ext>
            </a:extLst>
          </p:cNvPr>
          <p:cNvSpPr txBox="1"/>
          <p:nvPr/>
        </p:nvSpPr>
        <p:spPr>
          <a:xfrm>
            <a:off x="220958" y="162338"/>
            <a:ext cx="11971041" cy="1815882"/>
          </a:xfrm>
          <a:prstGeom prst="rect">
            <a:avLst/>
          </a:prstGeom>
          <a:noFill/>
        </p:spPr>
        <p:txBody>
          <a:bodyPr wrap="square" lIns="91440" tIns="45720" rIns="91440" bIns="45720" rtlCol="0" anchor="t">
            <a:spAutoFit/>
          </a:bodyPr>
          <a:lstStyle/>
          <a:p>
            <a:r>
              <a:rPr lang="es-419" sz="2800" b="1" dirty="0">
                <a:solidFill>
                  <a:srgbClr val="8024A0"/>
                </a:solidFill>
                <a:latin typeface="Montserrat Black"/>
              </a:rPr>
              <a:t>La violencia cambia a lo largo de la vida y afecta a mujeres, hombres, niñas y niños de manera diferente</a:t>
            </a:r>
            <a:br>
              <a:rPr lang="es-419" sz="2800" b="1" dirty="0">
                <a:latin typeface="Montserrat Black" pitchFamily="2" charset="77"/>
              </a:rPr>
            </a:br>
            <a:br>
              <a:rPr lang="es-419" sz="2800" b="1" dirty="0">
                <a:latin typeface="Montserrat Black" pitchFamily="2" charset="77"/>
              </a:rPr>
            </a:br>
            <a:endParaRPr lang="es-ES_tradnl" sz="2800" b="1" dirty="0">
              <a:solidFill>
                <a:srgbClr val="8024A0"/>
              </a:solidFill>
              <a:latin typeface="Montserrat Black" pitchFamily="2" charset="77"/>
            </a:endParaRPr>
          </a:p>
        </p:txBody>
      </p:sp>
      <p:sp>
        <p:nvSpPr>
          <p:cNvPr id="5" name="TextBox 4">
            <a:extLst>
              <a:ext uri="{FF2B5EF4-FFF2-40B4-BE49-F238E27FC236}">
                <a16:creationId xmlns:a16="http://schemas.microsoft.com/office/drawing/2014/main" id="{F2D92B94-8898-CAD7-323A-88F196C8D9B3}"/>
              </a:ext>
            </a:extLst>
          </p:cNvPr>
          <p:cNvSpPr txBox="1"/>
          <p:nvPr/>
        </p:nvSpPr>
        <p:spPr>
          <a:xfrm>
            <a:off x="1200647" y="6138407"/>
            <a:ext cx="9692640" cy="620202"/>
          </a:xfrm>
          <a:prstGeom prst="rect">
            <a:avLst/>
          </a:prstGeom>
          <a:solidFill>
            <a:srgbClr val="8024A0"/>
          </a:solidFill>
        </p:spPr>
        <p:txBody>
          <a:bodyPr wrap="square" rtlCol="0">
            <a:spAutoFit/>
          </a:bodyPr>
          <a:lstStyle/>
          <a:p>
            <a:endParaRPr lang="es-419"/>
          </a:p>
        </p:txBody>
      </p:sp>
    </p:spTree>
    <p:extLst>
      <p:ext uri="{BB962C8B-B14F-4D97-AF65-F5344CB8AC3E}">
        <p14:creationId xmlns:p14="http://schemas.microsoft.com/office/powerpoint/2010/main" val="91315557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0380ED-D56A-1E42-8333-A2575D9CD4F4}"/>
              </a:ext>
            </a:extLst>
          </p:cNvPr>
          <p:cNvPicPr>
            <a:picLocks noChangeAspect="1"/>
          </p:cNvPicPr>
          <p:nvPr/>
        </p:nvPicPr>
        <p:blipFill rotWithShape="1">
          <a:blip r:embed="rId3"/>
          <a:srcRect l="1644" r="-2" b="-2"/>
          <a:stretch/>
        </p:blipFill>
        <p:spPr>
          <a:xfrm>
            <a:off x="20" y="10"/>
            <a:ext cx="6745008" cy="6857763"/>
          </a:xfrm>
          <a:prstGeom prst="rect">
            <a:avLst/>
          </a:prstGeom>
          <a:ln w="9525">
            <a:noFill/>
          </a:ln>
        </p:spPr>
      </p:pic>
      <p:sp>
        <p:nvSpPr>
          <p:cNvPr id="3" name="TextBox 2"/>
          <p:cNvSpPr txBox="1"/>
          <p:nvPr/>
        </p:nvSpPr>
        <p:spPr>
          <a:xfrm>
            <a:off x="6745026" y="0"/>
            <a:ext cx="5446973" cy="6858000"/>
          </a:xfrm>
          <a:prstGeom prst="rect">
            <a:avLst/>
          </a:prstGeom>
          <a:solidFill>
            <a:srgbClr val="8024A0"/>
          </a:solidFill>
        </p:spPr>
        <p:txBody>
          <a:bodyPr vert="horz" lIns="228600" tIns="228600" rIns="548640" bIns="0" rtlCol="0" anchor="ctr" anchorCtr="0">
            <a:normAutofit/>
          </a:bodyPr>
          <a:lstStyle/>
          <a:p>
            <a:pPr algn="ctr" defTabSz="914400">
              <a:lnSpc>
                <a:spcPct val="80000"/>
              </a:lnSpc>
              <a:spcBef>
                <a:spcPct val="0"/>
              </a:spcBef>
              <a:spcAft>
                <a:spcPts val="600"/>
              </a:spcAft>
            </a:pPr>
            <a:r>
              <a:rPr lang="en-US" sz="4000" spc="-150" dirty="0">
                <a:solidFill>
                  <a:schemeClr val="bg1"/>
                </a:solidFill>
                <a:latin typeface="Montserrat Black"/>
                <a:ea typeface="+mj-ea"/>
                <a:cs typeface="Calibri"/>
              </a:rPr>
              <a:t>La </a:t>
            </a:r>
            <a:r>
              <a:rPr lang="en-US" sz="4000" spc="-150" dirty="0" err="1">
                <a:solidFill>
                  <a:schemeClr val="bg1"/>
                </a:solidFill>
                <a:latin typeface="Montserrat Black"/>
                <a:ea typeface="+mj-ea"/>
                <a:cs typeface="Calibri"/>
              </a:rPr>
              <a:t>violencia</a:t>
            </a:r>
            <a:r>
              <a:rPr lang="en-US" sz="4000" spc="-150" dirty="0">
                <a:solidFill>
                  <a:schemeClr val="bg1"/>
                </a:solidFill>
                <a:latin typeface="Montserrat Black"/>
                <a:ea typeface="+mj-ea"/>
                <a:cs typeface="Calibri"/>
              </a:rPr>
              <a:t> no es un </a:t>
            </a:r>
            <a:r>
              <a:rPr lang="en-US" sz="4000" spc="-150" dirty="0" err="1">
                <a:solidFill>
                  <a:schemeClr val="bg1"/>
                </a:solidFill>
                <a:latin typeface="Montserrat Black"/>
                <a:ea typeface="+mj-ea"/>
                <a:cs typeface="Calibri"/>
              </a:rPr>
              <a:t>acto</a:t>
            </a:r>
            <a:r>
              <a:rPr lang="en-US" sz="4000" spc="-150" dirty="0">
                <a:solidFill>
                  <a:schemeClr val="bg1"/>
                </a:solidFill>
                <a:latin typeface="Montserrat Black"/>
                <a:ea typeface="+mj-ea"/>
                <a:cs typeface="Calibri"/>
              </a:rPr>
              <a:t> que </a:t>
            </a:r>
            <a:r>
              <a:rPr lang="en-US" sz="4000" spc="-150" dirty="0" err="1">
                <a:solidFill>
                  <a:schemeClr val="bg1"/>
                </a:solidFill>
                <a:latin typeface="Montserrat Black"/>
                <a:ea typeface="+mj-ea"/>
                <a:cs typeface="Calibri"/>
              </a:rPr>
              <a:t>sucede</a:t>
            </a:r>
            <a:r>
              <a:rPr lang="en-US" sz="4000" spc="-150" dirty="0">
                <a:solidFill>
                  <a:schemeClr val="bg1"/>
                </a:solidFill>
                <a:latin typeface="Montserrat Black"/>
                <a:ea typeface="+mj-ea"/>
                <a:cs typeface="Calibri"/>
              </a:rPr>
              <a:t> de </a:t>
            </a:r>
            <a:r>
              <a:rPr lang="en-US" sz="4000" spc="-150" dirty="0" err="1">
                <a:solidFill>
                  <a:schemeClr val="bg1"/>
                </a:solidFill>
                <a:latin typeface="Montserrat Black"/>
                <a:ea typeface="+mj-ea"/>
                <a:cs typeface="Calibri"/>
              </a:rPr>
              <a:t>manera</a:t>
            </a:r>
            <a:r>
              <a:rPr lang="en-US" sz="4000" b="1" spc="-150" dirty="0">
                <a:solidFill>
                  <a:schemeClr val="bg1"/>
                </a:solidFill>
                <a:latin typeface="Montserrat Black"/>
                <a:ea typeface="+mj-ea"/>
                <a:cs typeface="Calibri"/>
              </a:rPr>
              <a:t> </a:t>
            </a:r>
            <a:r>
              <a:rPr lang="en-US" sz="4000" b="1" spc="-150" dirty="0" err="1">
                <a:solidFill>
                  <a:schemeClr val="bg1"/>
                </a:solidFill>
                <a:latin typeface="Montserrat Black"/>
                <a:ea typeface="+mj-ea"/>
                <a:cs typeface="Calibri"/>
              </a:rPr>
              <a:t>aislada</a:t>
            </a:r>
            <a:r>
              <a:rPr lang="en-US" sz="4000" b="1" spc="-150" dirty="0">
                <a:solidFill>
                  <a:schemeClr val="bg1"/>
                </a:solidFill>
                <a:latin typeface="Montserrat Black"/>
                <a:ea typeface="+mj-ea"/>
                <a:cs typeface="Calibri"/>
              </a:rPr>
              <a:t>.</a:t>
            </a:r>
            <a:r>
              <a:rPr lang="en-US" sz="4000" spc="-150" dirty="0">
                <a:solidFill>
                  <a:schemeClr val="bg1"/>
                </a:solidFill>
                <a:latin typeface="Montserrat Black"/>
                <a:ea typeface="+mj-ea"/>
                <a:cs typeface="Calibri"/>
              </a:rPr>
              <a:t> </a:t>
            </a:r>
          </a:p>
        </p:txBody>
      </p:sp>
      <p:sp>
        <p:nvSpPr>
          <p:cNvPr id="5" name="TextBox 4">
            <a:extLst>
              <a:ext uri="{FF2B5EF4-FFF2-40B4-BE49-F238E27FC236}">
                <a16:creationId xmlns:a16="http://schemas.microsoft.com/office/drawing/2014/main" id="{C83833A8-2FAC-3E4A-963D-03AB26C245EF}"/>
              </a:ext>
            </a:extLst>
          </p:cNvPr>
          <p:cNvSpPr txBox="1"/>
          <p:nvPr/>
        </p:nvSpPr>
        <p:spPr>
          <a:xfrm>
            <a:off x="4981570" y="888405"/>
            <a:ext cx="1763457" cy="400110"/>
          </a:xfrm>
          <a:prstGeom prst="rect">
            <a:avLst/>
          </a:prstGeom>
          <a:noFill/>
        </p:spPr>
        <p:txBody>
          <a:bodyPr wrap="square" rtlCol="0">
            <a:spAutoFit/>
          </a:bodyPr>
          <a:lstStyle/>
          <a:p>
            <a:r>
              <a:rPr lang="es-ES_tradnl" sz="2000" b="1"/>
              <a:t>FEMICIDIO</a:t>
            </a:r>
          </a:p>
        </p:txBody>
      </p:sp>
      <p:cxnSp>
        <p:nvCxnSpPr>
          <p:cNvPr id="8" name="Straight Arrow Connector 7">
            <a:extLst>
              <a:ext uri="{FF2B5EF4-FFF2-40B4-BE49-F238E27FC236}">
                <a16:creationId xmlns:a16="http://schemas.microsoft.com/office/drawing/2014/main" id="{79B8493E-CB7F-594F-818F-1FA89875DC8F}"/>
              </a:ext>
            </a:extLst>
          </p:cNvPr>
          <p:cNvCxnSpPr>
            <a:cxnSpLocks/>
          </p:cNvCxnSpPr>
          <p:nvPr/>
        </p:nvCxnSpPr>
        <p:spPr>
          <a:xfrm flipH="1">
            <a:off x="4270371" y="1079500"/>
            <a:ext cx="711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01603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0B133-AF41-364C-863B-2F25CCE962D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Lst>
          </a:blip>
          <a:srcRect t="25633"/>
          <a:stretch/>
        </p:blipFill>
        <p:spPr>
          <a:xfrm>
            <a:off x="1885175" y="1767840"/>
            <a:ext cx="7505700" cy="5077427"/>
          </a:xfrm>
          <a:prstGeom prst="rect">
            <a:avLst/>
          </a:prstGeom>
          <a:solidFill>
            <a:srgbClr val="8024A0"/>
          </a:solidFill>
          <a:ln>
            <a:solidFill>
              <a:srgbClr val="8024A0"/>
            </a:solidFill>
          </a:ln>
        </p:spPr>
      </p:pic>
      <p:sp>
        <p:nvSpPr>
          <p:cNvPr id="143" name="Rectángulo 27">
            <a:extLst>
              <a:ext uri="{FF2B5EF4-FFF2-40B4-BE49-F238E27FC236}">
                <a16:creationId xmlns:a16="http://schemas.microsoft.com/office/drawing/2014/main" id="{F3A89E54-B815-7741-8D21-D1ABD1D759BF}"/>
              </a:ext>
            </a:extLst>
          </p:cNvPr>
          <p:cNvSpPr/>
          <p:nvPr/>
        </p:nvSpPr>
        <p:spPr>
          <a:xfrm>
            <a:off x="5433" y="4343715"/>
            <a:ext cx="2040114" cy="2503467"/>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a:solidFill>
                  <a:schemeClr val="bg1"/>
                </a:solidFill>
                <a:latin typeface="Arial" panose="020B0604020202020204" pitchFamily="34" charset="0"/>
                <a:cs typeface="Arial" panose="020B0604020202020204" pitchFamily="34" charset="0"/>
              </a:rPr>
              <a:t>1.5</a:t>
            </a:r>
            <a:r>
              <a:rPr lang="es-CO" sz="900" b="1">
                <a:solidFill>
                  <a:schemeClr val="bg1"/>
                </a:solidFill>
                <a:latin typeface="Arial" panose="020B0604020202020204" pitchFamily="34" charset="0"/>
                <a:cs typeface="Arial" panose="020B0604020202020204" pitchFamily="34" charset="0"/>
              </a:rPr>
              <a:t> </a:t>
            </a:r>
            <a:r>
              <a:rPr lang="es-CO" sz="1050" b="1">
                <a:solidFill>
                  <a:schemeClr val="bg1"/>
                </a:solidFill>
                <a:latin typeface="Arial" panose="020B0604020202020204" pitchFamily="34" charset="0"/>
                <a:cs typeface="Arial" panose="020B0604020202020204" pitchFamily="34" charset="0"/>
              </a:rPr>
              <a:t>veces mayor probabilidad de adquirir el </a:t>
            </a:r>
            <a:r>
              <a:rPr lang="es-CO" sz="2000" b="1">
                <a:solidFill>
                  <a:schemeClr val="bg1"/>
                </a:solidFill>
                <a:latin typeface="Arial" panose="020B0604020202020204" pitchFamily="34" charset="0"/>
                <a:cs typeface="Arial" panose="020B0604020202020204" pitchFamily="34" charset="0"/>
              </a:rPr>
              <a:t>VIH</a:t>
            </a:r>
            <a:r>
              <a:rPr lang="es-CO" sz="1050" b="1">
                <a:solidFill>
                  <a:schemeClr val="bg1"/>
                </a:solidFill>
                <a:latin typeface="Arial" panose="020B0604020202020204" pitchFamily="34" charset="0"/>
                <a:cs typeface="Arial" panose="020B0604020202020204" pitchFamily="34" charset="0"/>
              </a:rPr>
              <a:t> y </a:t>
            </a:r>
          </a:p>
          <a:p>
            <a:r>
              <a:rPr lang="es-CO" sz="3200" b="1">
                <a:solidFill>
                  <a:schemeClr val="bg1"/>
                </a:solidFill>
                <a:latin typeface="Arial" panose="020B0604020202020204" pitchFamily="34" charset="0"/>
                <a:cs typeface="Arial" panose="020B0604020202020204" pitchFamily="34" charset="0"/>
              </a:rPr>
              <a:t>1.5 </a:t>
            </a:r>
            <a:r>
              <a:rPr lang="es-CO" sz="900" b="1">
                <a:solidFill>
                  <a:schemeClr val="bg1"/>
                </a:solidFill>
                <a:latin typeface="Arial" panose="020B0604020202020204" pitchFamily="34" charset="0"/>
                <a:cs typeface="Arial" panose="020B0604020202020204" pitchFamily="34" charset="0"/>
              </a:rPr>
              <a:t>mayor probabilidad de contraer </a:t>
            </a:r>
            <a:r>
              <a:rPr lang="es-CO" sz="2000" b="1">
                <a:solidFill>
                  <a:schemeClr val="bg1"/>
                </a:solidFill>
                <a:latin typeface="Arial" panose="020B0604020202020204" pitchFamily="34" charset="0"/>
                <a:cs typeface="Arial" panose="020B0604020202020204" pitchFamily="34" charset="0"/>
              </a:rPr>
              <a:t>sífilis, clamidia </a:t>
            </a:r>
            <a:r>
              <a:rPr lang="es-CO" sz="1000" b="1">
                <a:solidFill>
                  <a:schemeClr val="bg1"/>
                </a:solidFill>
                <a:latin typeface="Arial" panose="020B0604020202020204" pitchFamily="34" charset="0"/>
                <a:cs typeface="Arial" panose="020B0604020202020204" pitchFamily="34" charset="0"/>
              </a:rPr>
              <a:t>o</a:t>
            </a:r>
            <a:r>
              <a:rPr lang="es-CO" sz="2000" b="1">
                <a:solidFill>
                  <a:schemeClr val="bg1"/>
                </a:solidFill>
                <a:latin typeface="Arial" panose="020B0604020202020204" pitchFamily="34" charset="0"/>
                <a:cs typeface="Arial" panose="020B0604020202020204" pitchFamily="34" charset="0"/>
              </a:rPr>
              <a:t> gonorrea</a:t>
            </a:r>
            <a:endParaRPr lang="en-US" sz="2000" b="1">
              <a:solidFill>
                <a:schemeClr val="bg1"/>
              </a:solidFill>
              <a:latin typeface="Arial" panose="020B0604020202020204" pitchFamily="34" charset="0"/>
              <a:cs typeface="Arial" panose="020B0604020202020204" pitchFamily="34" charset="0"/>
            </a:endParaRPr>
          </a:p>
        </p:txBody>
      </p:sp>
      <p:sp>
        <p:nvSpPr>
          <p:cNvPr id="145" name="Rectángulo 30">
            <a:extLst>
              <a:ext uri="{FF2B5EF4-FFF2-40B4-BE49-F238E27FC236}">
                <a16:creationId xmlns:a16="http://schemas.microsoft.com/office/drawing/2014/main" id="{AEDF6563-2DEB-5148-8D79-CF1F38539113}"/>
              </a:ext>
            </a:extLst>
          </p:cNvPr>
          <p:cNvSpPr/>
          <p:nvPr/>
        </p:nvSpPr>
        <p:spPr>
          <a:xfrm>
            <a:off x="9374484" y="4689300"/>
            <a:ext cx="2796532" cy="942489"/>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a:solidFill>
                  <a:schemeClr val="bg1"/>
                </a:solidFill>
                <a:latin typeface="Arial" panose="020B0604020202020204" pitchFamily="34" charset="0"/>
                <a:cs typeface="Arial" panose="020B0604020202020204" pitchFamily="34" charset="0"/>
              </a:rPr>
              <a:t>2</a:t>
            </a:r>
            <a:r>
              <a:rPr lang="es-CO" sz="1100" b="1">
                <a:solidFill>
                  <a:schemeClr val="bg1"/>
                </a:solidFill>
                <a:latin typeface="Arial" panose="020B0604020202020204" pitchFamily="34" charset="0"/>
                <a:cs typeface="Arial" panose="020B0604020202020204" pitchFamily="34" charset="0"/>
              </a:rPr>
              <a:t> veces más probabilidad </a:t>
            </a:r>
          </a:p>
          <a:p>
            <a:r>
              <a:rPr lang="es-CO" sz="1100" b="1">
                <a:solidFill>
                  <a:schemeClr val="bg1"/>
                </a:solidFill>
                <a:latin typeface="Arial" panose="020B0604020202020204" pitchFamily="34" charset="0"/>
                <a:cs typeface="Arial" panose="020B0604020202020204" pitchFamily="34" charset="0"/>
              </a:rPr>
              <a:t>de tener un </a:t>
            </a:r>
            <a:r>
              <a:rPr lang="es-CO" sz="2000" b="1">
                <a:solidFill>
                  <a:schemeClr val="bg1"/>
                </a:solidFill>
                <a:latin typeface="Arial" panose="020B0604020202020204" pitchFamily="34" charset="0"/>
                <a:cs typeface="Arial" panose="020B0604020202020204" pitchFamily="34" charset="0"/>
              </a:rPr>
              <a:t>aborto</a:t>
            </a:r>
            <a:endParaRPr lang="en-US" sz="2000" b="1">
              <a:solidFill>
                <a:schemeClr val="bg1"/>
              </a:solidFill>
              <a:latin typeface="Arial" panose="020B0604020202020204" pitchFamily="34" charset="0"/>
              <a:cs typeface="Arial" panose="020B0604020202020204" pitchFamily="34" charset="0"/>
            </a:endParaRPr>
          </a:p>
        </p:txBody>
      </p:sp>
      <p:sp>
        <p:nvSpPr>
          <p:cNvPr id="146" name="Rectángulo 26">
            <a:extLst>
              <a:ext uri="{FF2B5EF4-FFF2-40B4-BE49-F238E27FC236}">
                <a16:creationId xmlns:a16="http://schemas.microsoft.com/office/drawing/2014/main" id="{7193DB30-9F93-E949-9A1E-2FA2F18307B4}"/>
              </a:ext>
            </a:extLst>
          </p:cNvPr>
          <p:cNvSpPr/>
          <p:nvPr/>
        </p:nvSpPr>
        <p:spPr>
          <a:xfrm>
            <a:off x="9374483" y="2812584"/>
            <a:ext cx="2796533" cy="1860351"/>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a:solidFill>
                  <a:schemeClr val="bg1"/>
                </a:solidFill>
                <a:latin typeface="Arial" panose="020B0604020202020204" pitchFamily="34" charset="0"/>
                <a:cs typeface="Arial" panose="020B0604020202020204" pitchFamily="34" charset="0"/>
              </a:rPr>
              <a:t>16% </a:t>
            </a:r>
            <a:r>
              <a:rPr lang="es-CO" sz="1100" b="1">
                <a:solidFill>
                  <a:schemeClr val="bg1"/>
                </a:solidFill>
                <a:latin typeface="Arial" panose="020B0604020202020204" pitchFamily="34" charset="0"/>
                <a:cs typeface="Arial" panose="020B0604020202020204" pitchFamily="34" charset="0"/>
              </a:rPr>
              <a:t>mayor probabilidad de tener un </a:t>
            </a:r>
            <a:r>
              <a:rPr lang="es-CO" sz="2000" b="1">
                <a:solidFill>
                  <a:schemeClr val="bg1"/>
                </a:solidFill>
                <a:latin typeface="Arial" panose="020B0604020202020204" pitchFamily="34" charset="0"/>
                <a:cs typeface="Arial" panose="020B0604020202020204" pitchFamily="34" charset="0"/>
              </a:rPr>
              <a:t>bebé con bajo peso al nacer</a:t>
            </a:r>
            <a:endParaRPr lang="en-US" sz="2000" b="1">
              <a:solidFill>
                <a:schemeClr val="bg1"/>
              </a:solidFill>
              <a:latin typeface="Arial" panose="020B0604020202020204" pitchFamily="34" charset="0"/>
              <a:cs typeface="Arial" panose="020B0604020202020204" pitchFamily="34" charset="0"/>
            </a:endParaRPr>
          </a:p>
        </p:txBody>
      </p:sp>
      <p:sp>
        <p:nvSpPr>
          <p:cNvPr id="147" name="Rectángulo 19">
            <a:extLst>
              <a:ext uri="{FF2B5EF4-FFF2-40B4-BE49-F238E27FC236}">
                <a16:creationId xmlns:a16="http://schemas.microsoft.com/office/drawing/2014/main" id="{833419A4-CB88-5B4D-94BB-B0AFC91D9AB0}"/>
              </a:ext>
            </a:extLst>
          </p:cNvPr>
          <p:cNvSpPr/>
          <p:nvPr/>
        </p:nvSpPr>
        <p:spPr>
          <a:xfrm>
            <a:off x="0" y="3250346"/>
            <a:ext cx="1921035" cy="1078478"/>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a:solidFill>
                  <a:srgbClr val="002060"/>
                </a:solidFill>
                <a:latin typeface="Arial" panose="020B0604020202020204" pitchFamily="34" charset="0"/>
                <a:cs typeface="Arial" panose="020B0604020202020204" pitchFamily="34" charset="0"/>
              </a:rPr>
              <a:t>2</a:t>
            </a:r>
            <a:r>
              <a:rPr lang="es-CO" sz="1600" b="1">
                <a:solidFill>
                  <a:srgbClr val="002060"/>
                </a:solidFill>
                <a:latin typeface="Arial" panose="020B0604020202020204" pitchFamily="34" charset="0"/>
                <a:cs typeface="Arial" panose="020B0604020202020204" pitchFamily="34" charset="0"/>
              </a:rPr>
              <a:t> </a:t>
            </a:r>
            <a:r>
              <a:rPr lang="es-CO" sz="1400" b="1">
                <a:solidFill>
                  <a:srgbClr val="002060"/>
                </a:solidFill>
                <a:latin typeface="Arial" panose="020B0604020202020204" pitchFamily="34" charset="0"/>
                <a:cs typeface="Arial" panose="020B0604020202020204" pitchFamily="34" charset="0"/>
              </a:rPr>
              <a:t>veces más riesgo de </a:t>
            </a:r>
            <a:r>
              <a:rPr lang="es-CO" sz="2000" b="1">
                <a:solidFill>
                  <a:srgbClr val="002060"/>
                </a:solidFill>
                <a:latin typeface="Arial" panose="020B0604020202020204" pitchFamily="34" charset="0"/>
                <a:cs typeface="Arial" panose="020B0604020202020204" pitchFamily="34" charset="0"/>
              </a:rPr>
              <a:t>depresión</a:t>
            </a:r>
            <a:endParaRPr lang="en-US" sz="2000" b="1">
              <a:solidFill>
                <a:srgbClr val="002060"/>
              </a:solidFill>
              <a:latin typeface="Arial" panose="020B0604020202020204" pitchFamily="34" charset="0"/>
              <a:cs typeface="Arial" panose="020B0604020202020204" pitchFamily="34" charset="0"/>
            </a:endParaRPr>
          </a:p>
        </p:txBody>
      </p:sp>
      <p:sp>
        <p:nvSpPr>
          <p:cNvPr id="148" name="Rectángulo 16">
            <a:extLst>
              <a:ext uri="{FF2B5EF4-FFF2-40B4-BE49-F238E27FC236}">
                <a16:creationId xmlns:a16="http://schemas.microsoft.com/office/drawing/2014/main" id="{8488F441-E32D-1E4D-94AA-F8DEE80377B4}"/>
              </a:ext>
            </a:extLst>
          </p:cNvPr>
          <p:cNvSpPr/>
          <p:nvPr/>
        </p:nvSpPr>
        <p:spPr>
          <a:xfrm>
            <a:off x="0" y="1557456"/>
            <a:ext cx="1885175" cy="1691848"/>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a:solidFill>
                  <a:srgbClr val="002060"/>
                </a:solidFill>
                <a:latin typeface="Arial" panose="020B0604020202020204" pitchFamily="34" charset="0"/>
                <a:cs typeface="Arial" panose="020B0604020202020204" pitchFamily="34" charset="0"/>
              </a:rPr>
              <a:t>42% </a:t>
            </a:r>
            <a:r>
              <a:rPr lang="es-CO" sz="1100" b="1">
                <a:solidFill>
                  <a:srgbClr val="002060"/>
                </a:solidFill>
                <a:latin typeface="Arial" panose="020B0604020202020204" pitchFamily="34" charset="0"/>
                <a:cs typeface="Arial" panose="020B0604020202020204" pitchFamily="34" charset="0"/>
              </a:rPr>
              <a:t>de las mujeres que han sufrido violencia física o sexual de pareja han tenido </a:t>
            </a:r>
            <a:r>
              <a:rPr lang="es-CO" sz="2000" b="1">
                <a:solidFill>
                  <a:srgbClr val="002060"/>
                </a:solidFill>
                <a:latin typeface="Arial" panose="020B0604020202020204" pitchFamily="34" charset="0"/>
                <a:cs typeface="Arial" panose="020B0604020202020204" pitchFamily="34" charset="0"/>
              </a:rPr>
              <a:t>lesiones</a:t>
            </a:r>
            <a:r>
              <a:rPr lang="es-CO" sz="1100" b="1">
                <a:solidFill>
                  <a:srgbClr val="002060"/>
                </a:solidFill>
                <a:latin typeface="Arial" panose="020B0604020202020204" pitchFamily="34" charset="0"/>
                <a:cs typeface="Arial" panose="020B0604020202020204" pitchFamily="34" charset="0"/>
              </a:rPr>
              <a:t> como resultado</a:t>
            </a:r>
            <a:endParaRPr lang="en-US" sz="1100" b="1">
              <a:solidFill>
                <a:srgbClr val="002060"/>
              </a:solidFill>
              <a:latin typeface="Arial" panose="020B0604020202020204" pitchFamily="34" charset="0"/>
              <a:cs typeface="Arial" panose="020B0604020202020204" pitchFamily="34" charset="0"/>
            </a:endParaRPr>
          </a:p>
        </p:txBody>
      </p:sp>
      <p:sp>
        <p:nvSpPr>
          <p:cNvPr id="149" name="Rectángulo 33">
            <a:extLst>
              <a:ext uri="{FF2B5EF4-FFF2-40B4-BE49-F238E27FC236}">
                <a16:creationId xmlns:a16="http://schemas.microsoft.com/office/drawing/2014/main" id="{A781A807-506E-3740-A00B-9397E053F185}"/>
              </a:ext>
            </a:extLst>
          </p:cNvPr>
          <p:cNvSpPr/>
          <p:nvPr/>
        </p:nvSpPr>
        <p:spPr>
          <a:xfrm>
            <a:off x="9374483" y="1738902"/>
            <a:ext cx="2789290" cy="1057317"/>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a:solidFill>
                  <a:schemeClr val="bg1"/>
                </a:solidFill>
                <a:latin typeface="Arial" panose="020B0604020202020204" pitchFamily="34" charset="0"/>
                <a:cs typeface="Arial" panose="020B0604020202020204" pitchFamily="34" charset="0"/>
              </a:rPr>
              <a:t>4.5</a:t>
            </a:r>
            <a:r>
              <a:rPr lang="es-CO" sz="1100" b="1">
                <a:solidFill>
                  <a:schemeClr val="bg1"/>
                </a:solidFill>
                <a:latin typeface="Arial" panose="020B0604020202020204" pitchFamily="34" charset="0"/>
                <a:cs typeface="Arial" panose="020B0604020202020204" pitchFamily="34" charset="0"/>
              </a:rPr>
              <a:t> veces mayor probabilidad de </a:t>
            </a:r>
            <a:r>
              <a:rPr lang="es-CO" sz="2000" b="1">
                <a:solidFill>
                  <a:schemeClr val="bg1"/>
                </a:solidFill>
                <a:latin typeface="Arial" panose="020B0604020202020204" pitchFamily="34" charset="0"/>
                <a:cs typeface="Arial" panose="020B0604020202020204" pitchFamily="34" charset="0"/>
              </a:rPr>
              <a:t>suicidio</a:t>
            </a:r>
            <a:endParaRPr lang="en-US" sz="2000" b="1">
              <a:solidFill>
                <a:schemeClr val="bg1"/>
              </a:solidFill>
              <a:latin typeface="Arial" panose="020B0604020202020204" pitchFamily="34" charset="0"/>
              <a:cs typeface="Arial" panose="020B0604020202020204" pitchFamily="34" charset="0"/>
            </a:endParaRPr>
          </a:p>
        </p:txBody>
      </p:sp>
      <p:sp>
        <p:nvSpPr>
          <p:cNvPr id="150" name="Rectángulo 22">
            <a:extLst>
              <a:ext uri="{FF2B5EF4-FFF2-40B4-BE49-F238E27FC236}">
                <a16:creationId xmlns:a16="http://schemas.microsoft.com/office/drawing/2014/main" id="{984E082E-112C-574E-9466-DC147D0C2458}"/>
              </a:ext>
            </a:extLst>
          </p:cNvPr>
          <p:cNvSpPr/>
          <p:nvPr/>
        </p:nvSpPr>
        <p:spPr>
          <a:xfrm>
            <a:off x="9374484" y="5648154"/>
            <a:ext cx="2796532" cy="1197113"/>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a:solidFill>
                  <a:schemeClr val="bg1"/>
                </a:solidFill>
                <a:latin typeface="Arial" panose="020B0604020202020204" pitchFamily="34" charset="0"/>
                <a:cs typeface="Arial" panose="020B0604020202020204" pitchFamily="34" charset="0"/>
              </a:rPr>
              <a:t>Casi </a:t>
            </a:r>
            <a:r>
              <a:rPr lang="es-CO" sz="3200" b="1">
                <a:solidFill>
                  <a:schemeClr val="bg1"/>
                </a:solidFill>
                <a:latin typeface="Arial" panose="020B0604020202020204" pitchFamily="34" charset="0"/>
                <a:cs typeface="Arial" panose="020B0604020202020204" pitchFamily="34" charset="0"/>
              </a:rPr>
              <a:t>2</a:t>
            </a:r>
            <a:r>
              <a:rPr lang="es-CO" sz="1100" b="1">
                <a:solidFill>
                  <a:schemeClr val="bg1"/>
                </a:solidFill>
                <a:latin typeface="Arial" panose="020B0604020202020204" pitchFamily="34" charset="0"/>
                <a:cs typeface="Arial" panose="020B0604020202020204" pitchFamily="34" charset="0"/>
              </a:rPr>
              <a:t> veces más probabilidad de </a:t>
            </a:r>
            <a:r>
              <a:rPr lang="es-CO" sz="2000" b="1">
                <a:solidFill>
                  <a:schemeClr val="bg1"/>
                </a:solidFill>
                <a:latin typeface="Arial" panose="020B0604020202020204" pitchFamily="34" charset="0"/>
                <a:cs typeface="Arial" panose="020B0604020202020204" pitchFamily="34" charset="0"/>
              </a:rPr>
              <a:t>abuso de alcohol</a:t>
            </a:r>
            <a:r>
              <a:rPr lang="es-CO" sz="1100" b="1">
                <a:solidFill>
                  <a:schemeClr val="bg1"/>
                </a:solidFill>
                <a:latin typeface="Arial" panose="020B0604020202020204" pitchFamily="34" charset="0"/>
                <a:cs typeface="Arial" panose="020B0604020202020204" pitchFamily="34" charset="0"/>
              </a:rPr>
              <a:t> </a:t>
            </a:r>
            <a:endParaRPr lang="en-US" sz="1100" b="1">
              <a:solidFill>
                <a:schemeClr val="bg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378DDE0-60F5-FC9C-95BD-0ABA341A038D}"/>
              </a:ext>
            </a:extLst>
          </p:cNvPr>
          <p:cNvSpPr>
            <a:spLocks noGrp="1"/>
          </p:cNvSpPr>
          <p:nvPr>
            <p:ph type="title"/>
          </p:nvPr>
        </p:nvSpPr>
        <p:spPr>
          <a:xfrm>
            <a:off x="-7243" y="-30198"/>
            <a:ext cx="12171016" cy="1754631"/>
          </a:xfrm>
          <a:solidFill>
            <a:srgbClr val="8024A0"/>
          </a:solidFill>
          <a:ln>
            <a:solidFill>
              <a:srgbClr val="8024A0"/>
            </a:solidFill>
          </a:ln>
        </p:spPr>
        <p:txBody>
          <a:bodyPr>
            <a:normAutofit/>
          </a:bodyPr>
          <a:lstStyle/>
          <a:p>
            <a:pPr algn="ctr"/>
            <a:r>
              <a:rPr lang="en-US" sz="3200" b="1" dirty="0">
                <a:solidFill>
                  <a:schemeClr val="bg1"/>
                </a:solidFill>
                <a:latin typeface="Montserrat Black"/>
              </a:rPr>
              <a:t>Las </a:t>
            </a:r>
            <a:r>
              <a:rPr lang="en-US" sz="3200" b="1" dirty="0" err="1">
                <a:solidFill>
                  <a:schemeClr val="bg1"/>
                </a:solidFill>
                <a:latin typeface="Montserrat Black"/>
              </a:rPr>
              <a:t>mujeres</a:t>
            </a:r>
            <a:r>
              <a:rPr lang="en-US" sz="3200" b="1" dirty="0">
                <a:solidFill>
                  <a:schemeClr val="bg1"/>
                </a:solidFill>
                <a:latin typeface="Montserrat Black"/>
              </a:rPr>
              <a:t> </a:t>
            </a:r>
            <a:r>
              <a:rPr lang="en-US" sz="3200" b="1" dirty="0" err="1">
                <a:solidFill>
                  <a:schemeClr val="bg1"/>
                </a:solidFill>
                <a:latin typeface="Montserrat Black"/>
              </a:rPr>
              <a:t>sobrevivientes</a:t>
            </a:r>
            <a:r>
              <a:rPr lang="en-US" sz="3200" b="1" dirty="0">
                <a:solidFill>
                  <a:schemeClr val="bg1"/>
                </a:solidFill>
                <a:latin typeface="Montserrat Black"/>
              </a:rPr>
              <a:t> </a:t>
            </a:r>
            <a:r>
              <a:rPr lang="en-US" sz="3200" b="1" dirty="0" err="1">
                <a:solidFill>
                  <a:schemeClr val="bg1"/>
                </a:solidFill>
                <a:latin typeface="Montserrat Black"/>
              </a:rPr>
              <a:t>tienen</a:t>
            </a:r>
            <a:r>
              <a:rPr lang="en-US" sz="3200" b="1" dirty="0">
                <a:solidFill>
                  <a:schemeClr val="bg1"/>
                </a:solidFill>
                <a:latin typeface="Montserrat Black"/>
              </a:rPr>
              <a:t> mas </a:t>
            </a:r>
            <a:br>
              <a:rPr lang="en-US" sz="3200" b="1" dirty="0">
                <a:latin typeface="Montserrat Black"/>
              </a:rPr>
            </a:br>
            <a:r>
              <a:rPr lang="en-US" sz="3200" b="1" dirty="0" err="1">
                <a:solidFill>
                  <a:schemeClr val="bg1"/>
                </a:solidFill>
                <a:latin typeface="Montserrat Black"/>
              </a:rPr>
              <a:t>posibilidades</a:t>
            </a:r>
            <a:r>
              <a:rPr lang="en-US" sz="3200" b="1" dirty="0">
                <a:solidFill>
                  <a:schemeClr val="bg1"/>
                </a:solidFill>
                <a:latin typeface="Montserrat Black"/>
              </a:rPr>
              <a:t> de </a:t>
            </a:r>
            <a:r>
              <a:rPr lang="en-US" sz="3200" b="1" dirty="0" err="1">
                <a:solidFill>
                  <a:schemeClr val="bg1"/>
                </a:solidFill>
                <a:latin typeface="Montserrat Black"/>
              </a:rPr>
              <a:t>experimentar</a:t>
            </a:r>
            <a:r>
              <a:rPr lang="en-US" sz="3200" b="1" dirty="0">
                <a:solidFill>
                  <a:schemeClr val="bg1"/>
                </a:solidFill>
                <a:latin typeface="Montserrat Black"/>
              </a:rPr>
              <a:t>:</a:t>
            </a:r>
            <a:endParaRPr lang="es-419" sz="3200" b="1" dirty="0">
              <a:solidFill>
                <a:schemeClr val="bg1"/>
              </a:solidFill>
              <a:latin typeface="Montserrat Black"/>
            </a:endParaRPr>
          </a:p>
        </p:txBody>
      </p:sp>
      <p:sp>
        <p:nvSpPr>
          <p:cNvPr id="6" name="Rectángulo 19">
            <a:extLst>
              <a:ext uri="{FF2B5EF4-FFF2-40B4-BE49-F238E27FC236}">
                <a16:creationId xmlns:a16="http://schemas.microsoft.com/office/drawing/2014/main" id="{AAA6ED82-68EA-A85D-AE75-638854C560D3}"/>
              </a:ext>
            </a:extLst>
          </p:cNvPr>
          <p:cNvSpPr/>
          <p:nvPr/>
        </p:nvSpPr>
        <p:spPr>
          <a:xfrm>
            <a:off x="0" y="3265237"/>
            <a:ext cx="2040114" cy="1078478"/>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3200" b="1">
                <a:solidFill>
                  <a:schemeClr val="bg1"/>
                </a:solidFill>
                <a:latin typeface="Arial" panose="020B0604020202020204" pitchFamily="34" charset="0"/>
                <a:cs typeface="Arial" panose="020B0604020202020204" pitchFamily="34" charset="0"/>
              </a:rPr>
              <a:t>2</a:t>
            </a:r>
            <a:r>
              <a:rPr lang="es-CO" sz="1600" b="1">
                <a:solidFill>
                  <a:schemeClr val="bg1"/>
                </a:solidFill>
                <a:latin typeface="Arial" panose="020B0604020202020204" pitchFamily="34" charset="0"/>
                <a:cs typeface="Arial" panose="020B0604020202020204" pitchFamily="34" charset="0"/>
              </a:rPr>
              <a:t> </a:t>
            </a:r>
            <a:r>
              <a:rPr lang="es-CO" sz="1400" b="1">
                <a:solidFill>
                  <a:schemeClr val="bg1"/>
                </a:solidFill>
                <a:latin typeface="Arial" panose="020B0604020202020204" pitchFamily="34" charset="0"/>
                <a:cs typeface="Arial" panose="020B0604020202020204" pitchFamily="34" charset="0"/>
              </a:rPr>
              <a:t>veces más riesgo de </a:t>
            </a:r>
            <a:r>
              <a:rPr lang="es-CO" sz="2000" b="1">
                <a:solidFill>
                  <a:schemeClr val="bg1"/>
                </a:solidFill>
                <a:latin typeface="Arial" panose="020B0604020202020204" pitchFamily="34" charset="0"/>
                <a:cs typeface="Arial" panose="020B0604020202020204" pitchFamily="34" charset="0"/>
              </a:rPr>
              <a:t>depresión</a:t>
            </a:r>
            <a:endParaRPr lang="en-US" sz="2000" b="1">
              <a:solidFill>
                <a:schemeClr val="bg1"/>
              </a:solidFill>
              <a:latin typeface="Arial" panose="020B0604020202020204" pitchFamily="34" charset="0"/>
              <a:cs typeface="Arial" panose="020B0604020202020204" pitchFamily="34" charset="0"/>
            </a:endParaRPr>
          </a:p>
        </p:txBody>
      </p:sp>
      <p:sp>
        <p:nvSpPr>
          <p:cNvPr id="7" name="Rectángulo 16">
            <a:extLst>
              <a:ext uri="{FF2B5EF4-FFF2-40B4-BE49-F238E27FC236}">
                <a16:creationId xmlns:a16="http://schemas.microsoft.com/office/drawing/2014/main" id="{70DDF09C-2141-C195-092A-460DCEA9E434}"/>
              </a:ext>
            </a:extLst>
          </p:cNvPr>
          <p:cNvSpPr/>
          <p:nvPr/>
        </p:nvSpPr>
        <p:spPr>
          <a:xfrm>
            <a:off x="0" y="1572347"/>
            <a:ext cx="2040114" cy="1691848"/>
          </a:xfrm>
          <a:prstGeom prst="rect">
            <a:avLst/>
          </a:prstGeom>
          <a:solidFill>
            <a:srgbClr val="8024A0"/>
          </a:solidFill>
          <a:ln>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2800" b="1">
                <a:solidFill>
                  <a:schemeClr val="bg1"/>
                </a:solidFill>
                <a:latin typeface="Arial" panose="020B0604020202020204" pitchFamily="34" charset="0"/>
                <a:cs typeface="Arial" panose="020B0604020202020204" pitchFamily="34" charset="0"/>
              </a:rPr>
              <a:t>42% </a:t>
            </a:r>
            <a:r>
              <a:rPr lang="es-CO" sz="1100" b="1">
                <a:solidFill>
                  <a:schemeClr val="bg1"/>
                </a:solidFill>
                <a:latin typeface="Arial" panose="020B0604020202020204" pitchFamily="34" charset="0"/>
                <a:cs typeface="Arial" panose="020B0604020202020204" pitchFamily="34" charset="0"/>
              </a:rPr>
              <a:t>de las mujeres que han sufrido violencia física o sexual de pareja han tenido </a:t>
            </a:r>
            <a:r>
              <a:rPr lang="es-CO" sz="2000" b="1">
                <a:solidFill>
                  <a:schemeClr val="bg1"/>
                </a:solidFill>
                <a:latin typeface="Arial" panose="020B0604020202020204" pitchFamily="34" charset="0"/>
                <a:cs typeface="Arial" panose="020B0604020202020204" pitchFamily="34" charset="0"/>
              </a:rPr>
              <a:t>lesiones</a:t>
            </a:r>
            <a:r>
              <a:rPr lang="es-CO" sz="1100" b="1">
                <a:solidFill>
                  <a:schemeClr val="bg1"/>
                </a:solidFill>
                <a:latin typeface="Arial" panose="020B0604020202020204" pitchFamily="34" charset="0"/>
                <a:cs typeface="Arial" panose="020B0604020202020204" pitchFamily="34" charset="0"/>
              </a:rPr>
              <a:t> como resultado</a:t>
            </a:r>
            <a:endParaRPr lang="en-US" sz="1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70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73DEB-5A37-4A8B-8CB0-AF22FCB751B4}"/>
              </a:ext>
            </a:extLst>
          </p:cNvPr>
          <p:cNvPicPr>
            <a:picLocks noChangeAspect="1"/>
          </p:cNvPicPr>
          <p:nvPr/>
        </p:nvPicPr>
        <p:blipFill>
          <a:blip r:embed="rId4">
            <a:duotone>
              <a:prstClr val="black"/>
              <a:schemeClr val="accent2">
                <a:tint val="45000"/>
                <a:satMod val="400000"/>
              </a:schemeClr>
            </a:duotone>
          </a:blip>
          <a:stretch>
            <a:fillRect/>
          </a:stretch>
        </p:blipFill>
        <p:spPr>
          <a:xfrm>
            <a:off x="0" y="1"/>
            <a:ext cx="12192000" cy="6857999"/>
          </a:xfrm>
          <a:prstGeom prst="rect">
            <a:avLst/>
          </a:prstGeom>
          <a:ln>
            <a:solidFill>
              <a:schemeClr val="accent2">
                <a:lumMod val="20000"/>
                <a:lumOff val="80000"/>
              </a:schemeClr>
            </a:solidFill>
          </a:ln>
        </p:spPr>
      </p:pic>
      <p:sp>
        <p:nvSpPr>
          <p:cNvPr id="3" name="TextBox 2">
            <a:extLst>
              <a:ext uri="{FF2B5EF4-FFF2-40B4-BE49-F238E27FC236}">
                <a16:creationId xmlns:a16="http://schemas.microsoft.com/office/drawing/2014/main" id="{B529F68A-DDDA-4E2E-A8A4-AD38680FE829}"/>
              </a:ext>
            </a:extLst>
          </p:cNvPr>
          <p:cNvSpPr txBox="1"/>
          <p:nvPr/>
        </p:nvSpPr>
        <p:spPr>
          <a:xfrm>
            <a:off x="5852210" y="958713"/>
            <a:ext cx="5072093" cy="954107"/>
          </a:xfrm>
          <a:prstGeom prst="rect">
            <a:avLst/>
          </a:prstGeom>
          <a:noFill/>
        </p:spPr>
        <p:txBody>
          <a:bodyPr wrap="square" lIns="91440" tIns="45720" rIns="91440" bIns="45720" rtlCol="0" anchor="t">
            <a:spAutoFit/>
          </a:bodyPr>
          <a:lstStyle/>
          <a:p>
            <a:r>
              <a:rPr lang="en-US" sz="2800" b="1" dirty="0">
                <a:solidFill>
                  <a:schemeClr val="accent2"/>
                </a:solidFill>
                <a:latin typeface="Montserrat Black"/>
              </a:rPr>
              <a:t>Por </a:t>
            </a:r>
            <a:r>
              <a:rPr lang="es-ES" sz="2800" b="1" dirty="0">
                <a:solidFill>
                  <a:schemeClr val="accent2"/>
                </a:solidFill>
                <a:latin typeface="Montserrat Black"/>
              </a:rPr>
              <a:t>qué los sistemas de salud?</a:t>
            </a:r>
          </a:p>
        </p:txBody>
      </p:sp>
      <p:sp>
        <p:nvSpPr>
          <p:cNvPr id="4" name="Rectangle 3">
            <a:extLst>
              <a:ext uri="{FF2B5EF4-FFF2-40B4-BE49-F238E27FC236}">
                <a16:creationId xmlns:a16="http://schemas.microsoft.com/office/drawing/2014/main" id="{B15B9771-70CB-4CF2-A9FB-0EBA0E635DCD}"/>
              </a:ext>
            </a:extLst>
          </p:cNvPr>
          <p:cNvSpPr/>
          <p:nvPr/>
        </p:nvSpPr>
        <p:spPr>
          <a:xfrm>
            <a:off x="5450420" y="2146852"/>
            <a:ext cx="6455787" cy="4477116"/>
          </a:xfrm>
          <a:prstGeom prst="rect">
            <a:avLst/>
          </a:prstGeom>
          <a:solidFill>
            <a:srgbClr val="E7D3EF"/>
          </a:solidFill>
        </p:spPr>
        <p:txBody>
          <a:bodyPr wrap="square">
            <a:noAutofit/>
          </a:bodyPr>
          <a:lstStyle/>
          <a:p>
            <a:pPr marL="742950" lvl="1" indent="-285750">
              <a:spcBef>
                <a:spcPts val="600"/>
              </a:spcBef>
              <a:spcAft>
                <a:spcPts val="600"/>
              </a:spcAft>
              <a:buFont typeface="Arial" panose="020B0604020202020204" pitchFamily="34" charset="0"/>
              <a:buChar char="•"/>
            </a:pPr>
            <a:r>
              <a:rPr lang="es-ES" sz="2400"/>
              <a:t>Las mujeres y las niñas que sufren           violencia tienden a acudir más a los         servicios de salud</a:t>
            </a:r>
          </a:p>
          <a:p>
            <a:pPr marL="742950" lvl="1" indent="-285750">
              <a:spcBef>
                <a:spcPts val="600"/>
              </a:spcBef>
              <a:spcAft>
                <a:spcPts val="600"/>
              </a:spcAft>
              <a:buFont typeface="Arial" panose="020B0604020202020204" pitchFamily="34" charset="0"/>
              <a:buChar char="•"/>
            </a:pPr>
            <a:r>
              <a:rPr lang="es-ES" sz="2400"/>
              <a:t>El personal de salud suele ser las primeras personas que atienden a las mujeres que buscan ayuda profesional</a:t>
            </a:r>
          </a:p>
          <a:p>
            <a:pPr marL="742950" lvl="1" indent="-285750">
              <a:spcBef>
                <a:spcPts val="600"/>
              </a:spcBef>
              <a:spcAft>
                <a:spcPts val="600"/>
              </a:spcAft>
              <a:buFont typeface="Arial" panose="020B0604020202020204" pitchFamily="34" charset="0"/>
              <a:buChar char="•"/>
            </a:pPr>
            <a:r>
              <a:rPr lang="es-ES" sz="2400"/>
              <a:t>La mayoría de las mujeres acuden a los servicios de salud en algún momento de su vida</a:t>
            </a:r>
            <a:endParaRPr lang="en-US" sz="2400"/>
          </a:p>
        </p:txBody>
      </p:sp>
      <p:pic>
        <p:nvPicPr>
          <p:cNvPr id="5" name="Picture 2" descr="Open Door To The Sky Stock Photo, Picture And Royalty Free Image. Image  14821639.">
            <a:extLst>
              <a:ext uri="{FF2B5EF4-FFF2-40B4-BE49-F238E27FC236}">
                <a16:creationId xmlns:a16="http://schemas.microsoft.com/office/drawing/2014/main" id="{9206D9CC-4D2F-E961-AD99-988C89A2E0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04" r="-1447"/>
          <a:stretch/>
        </p:blipFill>
        <p:spPr bwMode="auto">
          <a:xfrm>
            <a:off x="285793" y="234032"/>
            <a:ext cx="5280624" cy="639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9257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7D3EF"/>
        </a:solidFill>
        <a:effectLst/>
      </p:bgPr>
    </p:bg>
    <p:spTree>
      <p:nvGrpSpPr>
        <p:cNvPr id="1" name=""/>
        <p:cNvGrpSpPr/>
        <p:nvPr/>
      </p:nvGrpSpPr>
      <p:grpSpPr>
        <a:xfrm>
          <a:off x="0" y="0"/>
          <a:ext cx="0" cy="0"/>
          <a:chOff x="0" y="0"/>
          <a:chExt cx="0" cy="0"/>
        </a:xfrm>
      </p:grpSpPr>
      <p:sp>
        <p:nvSpPr>
          <p:cNvPr id="7" name="Rectangle 6"/>
          <p:cNvSpPr/>
          <p:nvPr/>
        </p:nvSpPr>
        <p:spPr>
          <a:xfrm>
            <a:off x="5974079" y="242455"/>
            <a:ext cx="5977590" cy="6497781"/>
          </a:xfrm>
          <a:prstGeom prst="rect">
            <a:avLst/>
          </a:prstGeom>
          <a:solidFill>
            <a:schemeClr val="accent2">
              <a:alpha val="6078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26" name="Picture 25"/>
          <p:cNvPicPr>
            <a:picLocks noChangeAspect="1"/>
          </p:cNvPicPr>
          <p:nvPr/>
        </p:nvPicPr>
        <p:blipFill>
          <a:blip r:embed="rId3">
            <a:alphaModFix amt="3500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7072" y="297953"/>
            <a:ext cx="7067939" cy="7067939"/>
          </a:xfrm>
          <a:prstGeom prst="rect">
            <a:avLst/>
          </a:prstGeom>
        </p:spPr>
      </p:pic>
      <p:sp>
        <p:nvSpPr>
          <p:cNvPr id="25" name="Title 1"/>
          <p:cNvSpPr txBox="1">
            <a:spLocks/>
          </p:cNvSpPr>
          <p:nvPr/>
        </p:nvSpPr>
        <p:spPr>
          <a:xfrm>
            <a:off x="6327879" y="1048870"/>
            <a:ext cx="2303030" cy="1647374"/>
          </a:xfrm>
          <a:prstGeom prst="rect">
            <a:avLst/>
          </a:prstGeom>
        </p:spPr>
        <p:txBody>
          <a:bodyPr vert="horz" wrap="square" lIns="68580" tIns="34290" rIns="68580" bIns="3429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15000"/>
              </a:lnSpc>
              <a:defRPr/>
            </a:pPr>
            <a:r>
              <a:rPr lang="es-ES" sz="2000" b="1">
                <a:solidFill>
                  <a:prstClr val="black"/>
                </a:solidFill>
                <a:latin typeface="Calibri" charset="0"/>
                <a:ea typeface="Calibri" charset="0"/>
                <a:cs typeface="Calibri" charset="0"/>
              </a:rPr>
              <a:t>2015-2025</a:t>
            </a:r>
            <a:endParaRPr lang="es-ES" sz="2000" b="1">
              <a:solidFill>
                <a:prstClr val="black"/>
              </a:solidFill>
              <a:latin typeface="Calibri Light" charset="0"/>
              <a:ea typeface="Calibri Light" charset="0"/>
              <a:cs typeface="Calibri Light" charset="0"/>
            </a:endParaRPr>
          </a:p>
          <a:p>
            <a:pPr algn="l" defTabSz="685800">
              <a:lnSpc>
                <a:spcPct val="115000"/>
              </a:lnSpc>
              <a:defRPr/>
            </a:pPr>
            <a:r>
              <a:rPr lang="es-ES" sz="1400">
                <a:solidFill>
                  <a:prstClr val="black"/>
                </a:solidFill>
                <a:latin typeface="Calibri" charset="0"/>
                <a:ea typeface="Calibri" charset="0"/>
                <a:cs typeface="Calibri" charset="0"/>
              </a:rPr>
              <a:t>Estrategia Regional para el fortalecimiento del sistema de salud en el abordaje de la violencia contra la mujer </a:t>
            </a:r>
          </a:p>
          <a:p>
            <a:pPr algn="l" defTabSz="685800">
              <a:lnSpc>
                <a:spcPct val="115000"/>
              </a:lnSpc>
              <a:defRPr/>
            </a:pPr>
            <a:r>
              <a:rPr lang="es-ES" sz="1400">
                <a:solidFill>
                  <a:prstClr val="black"/>
                </a:solidFill>
                <a:latin typeface="Calibri" charset="0"/>
                <a:ea typeface="Calibri" charset="0"/>
                <a:cs typeface="Calibri" charset="0"/>
              </a:rPr>
              <a:t>(CD54/9, Rev. 2)</a:t>
            </a:r>
          </a:p>
        </p:txBody>
      </p:sp>
      <p:sp>
        <p:nvSpPr>
          <p:cNvPr id="11" name="Block Arc 10"/>
          <p:cNvSpPr/>
          <p:nvPr/>
        </p:nvSpPr>
        <p:spPr>
          <a:xfrm>
            <a:off x="5388626" y="7507486"/>
            <a:ext cx="537744" cy="537744"/>
          </a:xfrm>
          <a:prstGeom prst="blockArc">
            <a:avLst/>
          </a:prstGeom>
          <a:solidFill>
            <a:srgbClr val="C00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Block Arc 11"/>
          <p:cNvSpPr/>
          <p:nvPr/>
        </p:nvSpPr>
        <p:spPr>
          <a:xfrm rot="10800000">
            <a:off x="5790134" y="7528145"/>
            <a:ext cx="537744" cy="537744"/>
          </a:xfrm>
          <a:prstGeom prst="blockArc">
            <a:avLst/>
          </a:prstGeom>
          <a:solidFill>
            <a:srgbClr val="942C1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3" name="Block Arc 12"/>
          <p:cNvSpPr/>
          <p:nvPr/>
        </p:nvSpPr>
        <p:spPr>
          <a:xfrm>
            <a:off x="6191644" y="7507486"/>
            <a:ext cx="537744" cy="537744"/>
          </a:xfrm>
          <a:prstGeom prst="blockArc">
            <a:avLst/>
          </a:prstGeom>
          <a:solidFill>
            <a:srgbClr val="EE952F">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4" name="Block Arc 13"/>
          <p:cNvSpPr/>
          <p:nvPr/>
        </p:nvSpPr>
        <p:spPr>
          <a:xfrm rot="10800000">
            <a:off x="6593153" y="7528145"/>
            <a:ext cx="537744" cy="537744"/>
          </a:xfrm>
          <a:prstGeom prst="blockArc">
            <a:avLst/>
          </a:prstGeom>
          <a:solidFill>
            <a:srgbClr val="9664AA">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5" name="Block Arc 14"/>
          <p:cNvSpPr/>
          <p:nvPr/>
        </p:nvSpPr>
        <p:spPr>
          <a:xfrm>
            <a:off x="6996052" y="7510067"/>
            <a:ext cx="537744" cy="537744"/>
          </a:xfrm>
          <a:prstGeom prst="blockArc">
            <a:avLst/>
          </a:prstGeom>
          <a:solidFill>
            <a:srgbClr val="5CD3FC">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Block Arc 15"/>
          <p:cNvSpPr/>
          <p:nvPr/>
        </p:nvSpPr>
        <p:spPr>
          <a:xfrm rot="10800000">
            <a:off x="8606256" y="7528145"/>
            <a:ext cx="537744" cy="537744"/>
          </a:xfrm>
          <a:prstGeom prst="blockArc">
            <a:avLst/>
          </a:prstGeom>
          <a:solidFill>
            <a:srgbClr val="D89093">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7" name="Block Arc 16"/>
          <p:cNvSpPr/>
          <p:nvPr/>
        </p:nvSpPr>
        <p:spPr>
          <a:xfrm>
            <a:off x="8201969" y="7507486"/>
            <a:ext cx="537744" cy="537744"/>
          </a:xfrm>
          <a:prstGeom prst="blockArc">
            <a:avLst/>
          </a:prstGeom>
          <a:solidFill>
            <a:srgbClr val="F3B2A6">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8" name="Block Arc 17"/>
          <p:cNvSpPr/>
          <p:nvPr/>
        </p:nvSpPr>
        <p:spPr>
          <a:xfrm rot="10800000">
            <a:off x="7800459" y="7528145"/>
            <a:ext cx="537744" cy="537744"/>
          </a:xfrm>
          <a:prstGeom prst="blockArc">
            <a:avLst/>
          </a:prstGeom>
          <a:solidFill>
            <a:srgbClr val="F6C64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9" name="Block Arc 18"/>
          <p:cNvSpPr/>
          <p:nvPr/>
        </p:nvSpPr>
        <p:spPr>
          <a:xfrm>
            <a:off x="7396172" y="7507486"/>
            <a:ext cx="537744" cy="537744"/>
          </a:xfrm>
          <a:prstGeom prst="blockArc">
            <a:avLst/>
          </a:prstGeom>
          <a:solidFill>
            <a:srgbClr val="41929D">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0" name="Block Arc 19"/>
          <p:cNvSpPr/>
          <p:nvPr/>
        </p:nvSpPr>
        <p:spPr>
          <a:xfrm rot="10800000">
            <a:off x="6994663" y="7525564"/>
            <a:ext cx="537744" cy="537744"/>
          </a:xfrm>
          <a:prstGeom prst="blockArc">
            <a:avLst/>
          </a:prstGeom>
          <a:solidFill>
            <a:srgbClr val="47AAB4">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2" name="Rectangle 41"/>
          <p:cNvSpPr/>
          <p:nvPr/>
        </p:nvSpPr>
        <p:spPr>
          <a:xfrm>
            <a:off x="0" y="124692"/>
            <a:ext cx="12070079" cy="6733309"/>
          </a:xfrm>
          <a:prstGeom prst="rect">
            <a:avLst/>
          </a:prstGeom>
          <a:noFill/>
          <a:ln w="238125">
            <a:solidFill>
              <a:srgbClr val="8024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3" name="Block Arc 42"/>
          <p:cNvSpPr/>
          <p:nvPr/>
        </p:nvSpPr>
        <p:spPr>
          <a:xfrm rot="10800000">
            <a:off x="4967657" y="7528145"/>
            <a:ext cx="537744" cy="537744"/>
          </a:xfrm>
          <a:prstGeom prst="blockArc">
            <a:avLst/>
          </a:prstGeom>
          <a:solidFill>
            <a:srgbClr val="4C7A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a:solidFill>
                <a:prstClr val="white"/>
              </a:solidFill>
              <a:latin typeface="Calibri" panose="020F0502020204030204"/>
            </a:endParaRPr>
          </a:p>
        </p:txBody>
      </p:sp>
      <p:sp>
        <p:nvSpPr>
          <p:cNvPr id="22" name="Title 1"/>
          <p:cNvSpPr txBox="1">
            <a:spLocks/>
          </p:cNvSpPr>
          <p:nvPr/>
        </p:nvSpPr>
        <p:spPr>
          <a:xfrm>
            <a:off x="288040" y="3258867"/>
            <a:ext cx="3726607" cy="329799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defRPr/>
            </a:pPr>
            <a:r>
              <a:rPr lang="es-ES" sz="3600" b="1">
                <a:solidFill>
                  <a:prstClr val="black"/>
                </a:solidFill>
                <a:latin typeface="Calibri" charset="0"/>
                <a:ea typeface="Calibri" charset="0"/>
                <a:cs typeface="Calibri" charset="0"/>
              </a:rPr>
              <a:t>Mandatos mundial y regional </a:t>
            </a:r>
            <a:r>
              <a:rPr lang="es-ES" sz="3600">
                <a:solidFill>
                  <a:prstClr val="black"/>
                </a:solidFill>
                <a:latin typeface="Calibri" charset="0"/>
                <a:ea typeface="Calibri" charset="0"/>
                <a:cs typeface="Calibri" charset="0"/>
              </a:rPr>
              <a:t>aprobados por </a:t>
            </a:r>
            <a:r>
              <a:rPr lang="es-ES" sz="3600" b="1">
                <a:solidFill>
                  <a:prstClr val="black"/>
                </a:solidFill>
                <a:latin typeface="Calibri" charset="0"/>
                <a:ea typeface="Calibri" charset="0"/>
                <a:cs typeface="Calibri" charset="0"/>
              </a:rPr>
              <a:t>ministros y ministras de salud</a:t>
            </a:r>
            <a:endParaRPr lang="es-ES" sz="3600">
              <a:solidFill>
                <a:prstClr val="black"/>
              </a:solidFill>
              <a:latin typeface="Calibri Light" charset="0"/>
              <a:ea typeface="Calibri Light" charset="0"/>
              <a:cs typeface="Calibri Light" charset="0"/>
            </a:endParaRPr>
          </a:p>
        </p:txBody>
      </p:sp>
      <p:sp>
        <p:nvSpPr>
          <p:cNvPr id="24" name="Title 1"/>
          <p:cNvSpPr txBox="1">
            <a:spLocks/>
          </p:cNvSpPr>
          <p:nvPr/>
        </p:nvSpPr>
        <p:spPr>
          <a:xfrm>
            <a:off x="9309850" y="1042935"/>
            <a:ext cx="2303030" cy="2390654"/>
          </a:xfrm>
          <a:prstGeom prst="rect">
            <a:avLst/>
          </a:prstGeom>
        </p:spPr>
        <p:txBody>
          <a:bodyPr vert="horz" wrap="square" lIns="68580" tIns="34290" rIns="68580" bIns="3429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15000"/>
              </a:lnSpc>
              <a:defRPr/>
            </a:pPr>
            <a:r>
              <a:rPr lang="es-ES" sz="2000" b="1">
                <a:solidFill>
                  <a:prstClr val="black"/>
                </a:solidFill>
                <a:latin typeface="Calibri" charset="0"/>
                <a:ea typeface="Calibri" charset="0"/>
                <a:cs typeface="Calibri" charset="0"/>
              </a:rPr>
              <a:t>2016 – 2030</a:t>
            </a:r>
            <a:br>
              <a:rPr lang="es-ES" sz="1400">
                <a:solidFill>
                  <a:prstClr val="black"/>
                </a:solidFill>
                <a:latin typeface="Calibri" charset="0"/>
                <a:ea typeface="Calibri" charset="0"/>
                <a:cs typeface="Calibri" charset="0"/>
              </a:rPr>
            </a:br>
            <a:r>
              <a:rPr lang="es-ES" sz="1400">
                <a:solidFill>
                  <a:prstClr val="black"/>
                </a:solidFill>
                <a:latin typeface="Calibri" charset="0"/>
                <a:ea typeface="Calibri" charset="0"/>
                <a:cs typeface="Calibri" charset="0"/>
              </a:rPr>
              <a:t>Plan de Acción Mundial para fortalecer la función del sistema de salud en la lucha contra la violencia interpersonal, en particular la ejercida contra las mujeres y las niñas, y contra los niños en general (WHA69.5)</a:t>
            </a:r>
          </a:p>
        </p:txBody>
      </p:sp>
      <p:sp>
        <p:nvSpPr>
          <p:cNvPr id="2" name="Rectangle 1"/>
          <p:cNvSpPr/>
          <p:nvPr/>
        </p:nvSpPr>
        <p:spPr>
          <a:xfrm>
            <a:off x="6565533" y="4481318"/>
            <a:ext cx="3707900" cy="1828770"/>
          </a:xfrm>
          <a:prstGeom prst="rect">
            <a:avLst/>
          </a:prstGeom>
          <a:ln w="28575">
            <a:solidFill>
              <a:schemeClr val="tx1"/>
            </a:solidFill>
          </a:ln>
        </p:spPr>
        <p:txBody>
          <a:bodyPr wrap="square">
            <a:spAutoFit/>
          </a:bodyPr>
          <a:lstStyle/>
          <a:p>
            <a:pPr defTabSz="685800">
              <a:lnSpc>
                <a:spcPct val="115000"/>
              </a:lnSpc>
              <a:defRPr/>
            </a:pPr>
            <a:r>
              <a:rPr lang="es-ES" sz="1500" b="1" u="sng">
                <a:solidFill>
                  <a:prstClr val="black"/>
                </a:solidFill>
                <a:latin typeface="Calibri Light" charset="0"/>
                <a:ea typeface="Calibri Light" charset="0"/>
                <a:cs typeface="Calibri Light" charset="0"/>
              </a:rPr>
              <a:t>Principales áreas de actuación</a:t>
            </a:r>
          </a:p>
          <a:p>
            <a:pPr defTabSz="685800">
              <a:lnSpc>
                <a:spcPct val="115000"/>
              </a:lnSpc>
              <a:defRPr/>
            </a:pPr>
            <a:endParaRPr lang="es-ES" sz="900">
              <a:solidFill>
                <a:prstClr val="black"/>
              </a:solidFill>
              <a:latin typeface="Calibri Light" charset="0"/>
              <a:ea typeface="Calibri Light" charset="0"/>
              <a:cs typeface="Calibri Light" charset="0"/>
            </a:endParaRPr>
          </a:p>
          <a:p>
            <a:pPr defTabSz="685800">
              <a:lnSpc>
                <a:spcPct val="115000"/>
              </a:lnSpc>
              <a:defRPr/>
            </a:pPr>
            <a:r>
              <a:rPr lang="es-ES" sz="1500">
                <a:solidFill>
                  <a:prstClr val="black"/>
                </a:solidFill>
                <a:latin typeface="Calibri Light" charset="0"/>
                <a:ea typeface="Calibri Light" charset="0"/>
                <a:cs typeface="Calibri Light" charset="0"/>
              </a:rPr>
              <a:t>Fortalecimiento de:</a:t>
            </a:r>
          </a:p>
          <a:p>
            <a:pPr marL="257175" indent="-257175" defTabSz="685800">
              <a:lnSpc>
                <a:spcPct val="115000"/>
              </a:lnSpc>
              <a:buFont typeface="+mj-lt"/>
              <a:buAutoNum type="arabicPeriod"/>
              <a:defRPr/>
            </a:pPr>
            <a:r>
              <a:rPr lang="es-ES" sz="1500">
                <a:solidFill>
                  <a:prstClr val="black"/>
                </a:solidFill>
                <a:latin typeface="Calibri Light" charset="0"/>
                <a:ea typeface="Calibri Light" charset="0"/>
                <a:cs typeface="Calibri Light" charset="0"/>
              </a:rPr>
              <a:t>liderazgo y gobernanza</a:t>
            </a:r>
          </a:p>
          <a:p>
            <a:pPr marL="257175" indent="-257175" defTabSz="685800">
              <a:lnSpc>
                <a:spcPct val="115000"/>
              </a:lnSpc>
              <a:buFont typeface="+mj-lt"/>
              <a:buAutoNum type="arabicPeriod"/>
              <a:defRPr/>
            </a:pPr>
            <a:r>
              <a:rPr lang="es-ES" sz="1500">
                <a:solidFill>
                  <a:prstClr val="black"/>
                </a:solidFill>
                <a:latin typeface="Calibri Light" charset="0"/>
                <a:ea typeface="Calibri Light" charset="0"/>
                <a:cs typeface="Calibri Light" charset="0"/>
              </a:rPr>
              <a:t>capacidad y provisión de servicios</a:t>
            </a:r>
          </a:p>
          <a:p>
            <a:pPr marL="257175" indent="-257175" defTabSz="685800">
              <a:lnSpc>
                <a:spcPct val="115000"/>
              </a:lnSpc>
              <a:buFont typeface="+mj-lt"/>
              <a:buAutoNum type="arabicPeriod"/>
              <a:defRPr/>
            </a:pPr>
            <a:r>
              <a:rPr lang="es-ES" sz="1500">
                <a:solidFill>
                  <a:prstClr val="black"/>
                </a:solidFill>
                <a:latin typeface="Calibri Light" charset="0"/>
                <a:ea typeface="Calibri Light" charset="0"/>
                <a:cs typeface="Calibri Light" charset="0"/>
              </a:rPr>
              <a:t>programas de prevención</a:t>
            </a:r>
          </a:p>
          <a:p>
            <a:pPr marL="257175" indent="-257175" defTabSz="685800">
              <a:lnSpc>
                <a:spcPct val="115000"/>
              </a:lnSpc>
              <a:buFont typeface="+mj-lt"/>
              <a:buAutoNum type="arabicPeriod"/>
              <a:defRPr/>
            </a:pPr>
            <a:r>
              <a:rPr lang="es-ES" sz="1500">
                <a:solidFill>
                  <a:prstClr val="black"/>
                </a:solidFill>
                <a:latin typeface="Calibri Light" charset="0"/>
                <a:ea typeface="Calibri Light" charset="0"/>
                <a:cs typeface="Calibri Light" charset="0"/>
              </a:rPr>
              <a:t>información y evidencia</a:t>
            </a:r>
          </a:p>
        </p:txBody>
      </p:sp>
      <p:sp>
        <p:nvSpPr>
          <p:cNvPr id="3" name="Rectangle 2">
            <a:extLst>
              <a:ext uri="{FF2B5EF4-FFF2-40B4-BE49-F238E27FC236}">
                <a16:creationId xmlns:a16="http://schemas.microsoft.com/office/drawing/2014/main" id="{E9702C59-087F-8EA5-C39A-0B35B86BF7CD}"/>
              </a:ext>
            </a:extLst>
          </p:cNvPr>
          <p:cNvSpPr/>
          <p:nvPr/>
        </p:nvSpPr>
        <p:spPr>
          <a:xfrm>
            <a:off x="-121922" y="1"/>
            <a:ext cx="12313921" cy="805842"/>
          </a:xfrm>
          <a:prstGeom prst="rect">
            <a:avLst/>
          </a:prstGeom>
          <a:solidFill>
            <a:srgbClr val="802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 name="TextBox 3">
            <a:extLst>
              <a:ext uri="{FF2B5EF4-FFF2-40B4-BE49-F238E27FC236}">
                <a16:creationId xmlns:a16="http://schemas.microsoft.com/office/drawing/2014/main" id="{1AB026D7-FC86-94EE-4EF5-9126853F8ECE}"/>
              </a:ext>
            </a:extLst>
          </p:cNvPr>
          <p:cNvSpPr txBox="1"/>
          <p:nvPr/>
        </p:nvSpPr>
        <p:spPr>
          <a:xfrm>
            <a:off x="346916" y="134466"/>
            <a:ext cx="6133410" cy="523220"/>
          </a:xfrm>
          <a:prstGeom prst="rect">
            <a:avLst/>
          </a:prstGeom>
          <a:noFill/>
        </p:spPr>
        <p:txBody>
          <a:bodyPr wrap="none" lIns="91440" tIns="45720" rIns="91440" bIns="45720" rtlCol="0" anchor="t">
            <a:spAutoFit/>
          </a:bodyPr>
          <a:lstStyle/>
          <a:p>
            <a:r>
              <a:rPr lang="es-ES_tradnl" sz="2800" b="1" dirty="0">
                <a:solidFill>
                  <a:schemeClr val="bg1"/>
                </a:solidFill>
                <a:latin typeface="Montserrat Black"/>
              </a:rPr>
              <a:t>La violencia se puede prevenir</a:t>
            </a:r>
          </a:p>
        </p:txBody>
      </p:sp>
    </p:spTree>
    <p:extLst>
      <p:ext uri="{BB962C8B-B14F-4D97-AF65-F5344CB8AC3E}">
        <p14:creationId xmlns:p14="http://schemas.microsoft.com/office/powerpoint/2010/main" val="201898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E6AD21-2D88-A94E-9768-AA2A461222B8}"/>
              </a:ext>
            </a:extLst>
          </p:cNvPr>
          <p:cNvSpPr>
            <a:spLocks noGrp="1"/>
          </p:cNvSpPr>
          <p:nvPr>
            <p:ph type="title" idx="4294967295"/>
          </p:nvPr>
        </p:nvSpPr>
        <p:spPr>
          <a:xfrm>
            <a:off x="238539" y="99391"/>
            <a:ext cx="6553201" cy="731519"/>
          </a:xfrm>
          <a:noFill/>
        </p:spPr>
        <p:txBody>
          <a:bodyPr>
            <a:noAutofit/>
          </a:bodyPr>
          <a:lstStyle/>
          <a:p>
            <a:r>
              <a:rPr lang="es-ES" sz="2800">
                <a:ln>
                  <a:solidFill>
                    <a:schemeClr val="bg1"/>
                  </a:solidFill>
                </a:ln>
                <a:solidFill>
                  <a:schemeClr val="accent2"/>
                </a:solidFill>
                <a:latin typeface="Montserrat Black" panose="00000A00000000000000" pitchFamily="2" charset="0"/>
              </a:rPr>
              <a:t>Función del sector de salud</a:t>
            </a:r>
          </a:p>
        </p:txBody>
      </p:sp>
      <p:sp>
        <p:nvSpPr>
          <p:cNvPr id="9" name="Content Placeholder 8">
            <a:extLst>
              <a:ext uri="{FF2B5EF4-FFF2-40B4-BE49-F238E27FC236}">
                <a16:creationId xmlns:a16="http://schemas.microsoft.com/office/drawing/2014/main" id="{DBA1C1DA-BC43-8640-8BB4-B81BF6BE1AD8}"/>
              </a:ext>
            </a:extLst>
          </p:cNvPr>
          <p:cNvSpPr>
            <a:spLocks noGrp="1"/>
          </p:cNvSpPr>
          <p:nvPr>
            <p:ph idx="4294967295"/>
          </p:nvPr>
        </p:nvSpPr>
        <p:spPr>
          <a:xfrm>
            <a:off x="6178164" y="465150"/>
            <a:ext cx="5775297" cy="5267056"/>
          </a:xfrm>
        </p:spPr>
        <p:txBody>
          <a:bodyPr>
            <a:noAutofit/>
          </a:bodyPr>
          <a:lstStyle/>
          <a:p>
            <a:pPr marL="182880" indent="-457200">
              <a:spcAft>
                <a:spcPts val="600"/>
              </a:spcAft>
              <a:buClr>
                <a:srgbClr val="8024A0"/>
              </a:buClr>
              <a:buFont typeface="Wingdings" panose="05000000000000000000" pitchFamily="2" charset="2"/>
              <a:buChar char="ü"/>
            </a:pPr>
            <a:r>
              <a:rPr lang="es-ES" sz="2400">
                <a:latin typeface="Calibri" panose="020F0502020204030204" pitchFamily="34" charset="0"/>
                <a:cs typeface="Calibri" panose="020F0502020204030204" pitchFamily="34" charset="0"/>
              </a:rPr>
              <a:t>detectar a las mujeres que sufren violencia;</a:t>
            </a:r>
          </a:p>
          <a:p>
            <a:pPr marL="182880" indent="-457200">
              <a:spcAft>
                <a:spcPts val="600"/>
              </a:spcAft>
              <a:buClr>
                <a:srgbClr val="8024A0"/>
              </a:buClr>
              <a:buFont typeface="Wingdings" panose="05000000000000000000" pitchFamily="2" charset="2"/>
              <a:buChar char="ü"/>
            </a:pPr>
            <a:r>
              <a:rPr lang="es-ES" sz="2400">
                <a:latin typeface="Calibri" panose="020F0502020204030204" pitchFamily="34" charset="0"/>
                <a:cs typeface="Calibri" panose="020F0502020204030204" pitchFamily="34" charset="0"/>
              </a:rPr>
              <a:t>facilitar el acceso a los servicios de apoyo (salud + otros sectores) que deseen las mujeres;</a:t>
            </a:r>
          </a:p>
          <a:p>
            <a:pPr marL="182880" indent="-457200">
              <a:spcAft>
                <a:spcPts val="600"/>
              </a:spcAft>
              <a:buClr>
                <a:srgbClr val="8024A0"/>
              </a:buClr>
              <a:buFont typeface="Wingdings" panose="05000000000000000000" pitchFamily="2" charset="2"/>
              <a:buChar char="ü"/>
            </a:pPr>
            <a:r>
              <a:rPr lang="es-ES" sz="2400">
                <a:latin typeface="Calibri" panose="020F0502020204030204" pitchFamily="34" charset="0"/>
                <a:cs typeface="Calibri" panose="020F0502020204030204" pitchFamily="34" charset="0"/>
              </a:rPr>
              <a:t>integrar mensajes de prevención de violencia en las actividades de educación/ promoción de salud;</a:t>
            </a:r>
          </a:p>
          <a:p>
            <a:pPr marL="182880" indent="-457200">
              <a:spcAft>
                <a:spcPts val="600"/>
              </a:spcAft>
              <a:buClr>
                <a:srgbClr val="8024A0"/>
              </a:buClr>
              <a:buFont typeface="Wingdings" panose="05000000000000000000" pitchFamily="2" charset="2"/>
              <a:buChar char="ü"/>
            </a:pPr>
            <a:r>
              <a:rPr lang="es-ES" sz="2400">
                <a:latin typeface="Calibri" panose="020F0502020204030204" pitchFamily="34" charset="0"/>
                <a:cs typeface="Calibri" panose="020F0502020204030204" pitchFamily="34" charset="0"/>
              </a:rPr>
              <a:t>contribuir a la prevención de la violencia recurrente en colaboración con otros sectores;</a:t>
            </a:r>
          </a:p>
          <a:p>
            <a:pPr marL="182880" indent="-457200">
              <a:spcAft>
                <a:spcPts val="600"/>
              </a:spcAft>
              <a:buClr>
                <a:srgbClr val="8024A0"/>
              </a:buClr>
              <a:buFont typeface="Wingdings" panose="05000000000000000000" pitchFamily="2" charset="2"/>
              <a:buChar char="ü"/>
            </a:pPr>
            <a:r>
              <a:rPr lang="es-ES" sz="2400">
                <a:latin typeface="Calibri" panose="020F0502020204030204" pitchFamily="34" charset="0"/>
                <a:cs typeface="Calibri" panose="020F0502020204030204" pitchFamily="34" charset="0"/>
              </a:rPr>
              <a:t>documentar la magnitud del problema, sus causas y consecuencias, e impulsar la adopción de medidas que funcionan</a:t>
            </a:r>
          </a:p>
        </p:txBody>
      </p:sp>
      <p:pic>
        <p:nvPicPr>
          <p:cNvPr id="3074" name="Picture 2">
            <a:extLst>
              <a:ext uri="{FF2B5EF4-FFF2-40B4-BE49-F238E27FC236}">
                <a16:creationId xmlns:a16="http://schemas.microsoft.com/office/drawing/2014/main" id="{631B1E6D-DA89-044D-83B4-9CFEE18113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8454" r="6570"/>
          <a:stretch/>
        </p:blipFill>
        <p:spPr bwMode="auto">
          <a:xfrm>
            <a:off x="238539" y="994605"/>
            <a:ext cx="5379720" cy="51438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E74426-A422-E59B-03EA-548065050739}"/>
              </a:ext>
            </a:extLst>
          </p:cNvPr>
          <p:cNvSpPr txBox="1"/>
          <p:nvPr/>
        </p:nvSpPr>
        <p:spPr>
          <a:xfrm>
            <a:off x="1200647" y="6138407"/>
            <a:ext cx="9692640" cy="620202"/>
          </a:xfrm>
          <a:prstGeom prst="rect">
            <a:avLst/>
          </a:prstGeom>
          <a:solidFill>
            <a:srgbClr val="8024A0"/>
          </a:solidFill>
        </p:spPr>
        <p:txBody>
          <a:bodyPr wrap="square" rtlCol="0">
            <a:spAutoFit/>
          </a:bodyPr>
          <a:lstStyle/>
          <a:p>
            <a:endParaRPr lang="es-419"/>
          </a:p>
        </p:txBody>
      </p:sp>
    </p:spTree>
    <p:extLst>
      <p:ext uri="{BB962C8B-B14F-4D97-AF65-F5344CB8AC3E}">
        <p14:creationId xmlns:p14="http://schemas.microsoft.com/office/powerpoint/2010/main" val="377244244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841722B97792241BDE2E3A3F1486199" ma:contentTypeVersion="25" ma:contentTypeDescription="Create a new document." ma:contentTypeScope="" ma:versionID="9f9c1f2247cee11e9e09d69996893563">
  <xsd:schema xmlns:xsd="http://www.w3.org/2001/XMLSchema" xmlns:xs="http://www.w3.org/2001/XMLSchema" xmlns:p="http://schemas.microsoft.com/office/2006/metadata/properties" xmlns:ns2="20024c2a-f4c0-4788-a218-4054ab89794c" xmlns:ns3="5e13aadc-de86-43ee-b386-40c01ba74c80" xmlns:ns4="73d0ba8d-d766-4bf6-bcf0-d2eb81301a02" targetNamespace="http://schemas.microsoft.com/office/2006/metadata/properties" ma:root="true" ma:fieldsID="1cf990f03ff96ee0d77b61bc8001bc71" ns2:_="" ns3:_="" ns4:_="">
    <xsd:import namespace="20024c2a-f4c0-4788-a218-4054ab89794c"/>
    <xsd:import namespace="5e13aadc-de86-43ee-b386-40c01ba74c80"/>
    <xsd:import namespace="73d0ba8d-d766-4bf6-bcf0-d2eb81301a02"/>
    <xsd:element name="properties">
      <xsd:complexType>
        <xsd:sequence>
          <xsd:element name="documentManagement">
            <xsd:complexType>
              <xsd:all>
                <xsd:element ref="ns2:DocumentID" minOccurs="0"/>
                <xsd:element ref="ns2:p8b59b3e5adc43109c23471ff142ab4a" minOccurs="0"/>
                <xsd:element ref="ns2:b728ae4e69a246cbb6faa22d37026c20" minOccurs="0"/>
                <xsd:element ref="ns2:a81da2fb519b4e409cb668a154bd38bf" minOccurs="0"/>
                <xsd:element ref="ns3:TaxCatchAll"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SharedWithUsers" minOccurs="0"/>
                <xsd:element ref="ns4:SharedWithDetails" minOccurs="0"/>
                <xsd:element ref="ns2:MediaServiceAutoKeyPoints" minOccurs="0"/>
                <xsd:element ref="ns2:MediaServiceKeyPoints" minOccurs="0"/>
                <xsd:element ref="ns2:MediaLengthInSeconds" minOccurs="0"/>
                <xsd:element ref="ns2:lcf76f155ced4ddcb4097134ff3c332f" minOccurs="0"/>
                <xsd:element ref="ns2:MediaServiceObjectDetectorVersions" minOccurs="0"/>
                <xsd:element ref="ns2:MediaServiceSearchProperties"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024c2a-f4c0-4788-a218-4054ab89794c" elementFormDefault="qualified">
    <xsd:import namespace="http://schemas.microsoft.com/office/2006/documentManagement/types"/>
    <xsd:import namespace="http://schemas.microsoft.com/office/infopath/2007/PartnerControls"/>
    <xsd:element name="DocumentID" ma:index="7" nillable="true" ma:displayName="DocumentID" ma:internalName="DocumentID" ma:readOnly="false">
      <xsd:simpleType>
        <xsd:restriction base="dms:Text">
          <xsd:maxLength value="255"/>
        </xsd:restriction>
      </xsd:simpleType>
    </xsd:element>
    <xsd:element name="p8b59b3e5adc43109c23471ff142ab4a" ma:index="12" nillable="true" ma:taxonomy="true" ma:internalName="p8b59b3e5adc43109c23471ff142ab4a" ma:taxonomyFieldName="DocumentType" ma:displayName="Document Type" ma:readOnly="false" ma:fieldId="{98b59b3e-5adc-4310-9c23-471ff142ab4a}" ma:sspId="c0f44cca-6aff-4d49-827c-e4b3bc2e3f13" ma:termSetId="ffe23d74-dce8-488c-9cf8-caf5fb0a25c6" ma:anchorId="00000000-0000-0000-0000-000000000000" ma:open="true" ma:isKeyword="false">
      <xsd:complexType>
        <xsd:sequence>
          <xsd:element ref="pc:Terms" minOccurs="0" maxOccurs="1"/>
        </xsd:sequence>
      </xsd:complexType>
    </xsd:element>
    <xsd:element name="b728ae4e69a246cbb6faa22d37026c20" ma:index="13" nillable="true" ma:taxonomy="true" ma:internalName="b728ae4e69a246cbb6faa22d37026c20" ma:taxonomyFieldName="SecurityClearance" ma:displayName="Security Clearance" ma:readOnly="false" ma:fieldId="{b728ae4e-69a2-46cb-b6fa-a22d37026c20}" ma:sspId="c0f44cca-6aff-4d49-827c-e4b3bc2e3f13" ma:termSetId="6e547b13-ee3f-4e18-98de-63181f35a1e3" ma:anchorId="00000000-0000-0000-0000-000000000000" ma:open="true" ma:isKeyword="false">
      <xsd:complexType>
        <xsd:sequence>
          <xsd:element ref="pc:Terms" minOccurs="0" maxOccurs="1"/>
        </xsd:sequence>
      </xsd:complexType>
    </xsd:element>
    <xsd:element name="a81da2fb519b4e409cb668a154bd38bf" ma:index="14" nillable="true" ma:taxonomy="true" ma:internalName="a81da2fb519b4e409cb668a154bd38bf" ma:taxonomyFieldName="DocumentStatus" ma:displayName="Document Status" ma:readOnly="false" ma:fieldId="{a81da2fb-519b-4e40-9cb6-68a154bd38bf}" ma:sspId="c0f44cca-6aff-4d49-827c-e4b3bc2e3f13" ma:termSetId="69f34639-8193-4f59-83ce-7b70453c1c3e" ma:anchorId="00000000-0000-0000-0000-000000000000" ma:open="fals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_x0023_" ma:index="33"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64ea066-1f43-46df-999a-b181b7a782a3}" ma:internalName="TaxCatchAll" ma:showField="CatchAllData" ma:web="73d0ba8d-d766-4bf6-bcf0-d2eb81301a0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3d0ba8d-d766-4bf6-bcf0-d2eb81301a02"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23_ xmlns="20024c2a-f4c0-4788-a218-4054ab89794c" xsi:nil="true"/>
    <a81da2fb519b4e409cb668a154bd38bf xmlns="20024c2a-f4c0-4788-a218-4054ab89794c">
      <Terms xmlns="http://schemas.microsoft.com/office/infopath/2007/PartnerControls"/>
    </a81da2fb519b4e409cb668a154bd38bf>
    <b728ae4e69a246cbb6faa22d37026c20 xmlns="20024c2a-f4c0-4788-a218-4054ab89794c">
      <Terms xmlns="http://schemas.microsoft.com/office/infopath/2007/PartnerControls"/>
    </b728ae4e69a246cbb6faa22d37026c20>
    <DocumentID xmlns="20024c2a-f4c0-4788-a218-4054ab89794c" xsi:nil="true"/>
    <p8b59b3e5adc43109c23471ff142ab4a xmlns="20024c2a-f4c0-4788-a218-4054ab89794c">
      <Terms xmlns="http://schemas.microsoft.com/office/infopath/2007/PartnerControls"/>
    </p8b59b3e5adc43109c23471ff142ab4a>
    <lcf76f155ced4ddcb4097134ff3c332f xmlns="20024c2a-f4c0-4788-a218-4054ab89794c">
      <Terms xmlns="http://schemas.microsoft.com/office/infopath/2007/PartnerControls"/>
    </lcf76f155ced4ddcb4097134ff3c332f>
    <TaxCatchAll xmlns="5e13aadc-de86-43ee-b386-40c01ba74c80" xsi:nil="true"/>
  </documentManagement>
</p:properties>
</file>

<file path=customXml/itemProps1.xml><?xml version="1.0" encoding="utf-8"?>
<ds:datastoreItem xmlns:ds="http://schemas.openxmlformats.org/officeDocument/2006/customXml" ds:itemID="{3156DF26-D885-4CFA-817E-11895BB0205E}">
  <ds:schemaRefs>
    <ds:schemaRef ds:uri="http://schemas.microsoft.com/sharepoint/v3/contenttype/forms"/>
  </ds:schemaRefs>
</ds:datastoreItem>
</file>

<file path=customXml/itemProps2.xml><?xml version="1.0" encoding="utf-8"?>
<ds:datastoreItem xmlns:ds="http://schemas.openxmlformats.org/officeDocument/2006/customXml" ds:itemID="{132B659E-A43B-4A95-B43E-9CEA6354A92E}">
  <ds:schemaRefs>
    <ds:schemaRef ds:uri="20024c2a-f4c0-4788-a218-4054ab89794c"/>
    <ds:schemaRef ds:uri="5e13aadc-de86-43ee-b386-40c01ba74c80"/>
    <ds:schemaRef ds:uri="73d0ba8d-d766-4bf6-bcf0-d2eb81301a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55BD6DC-8A19-41D7-B8A3-940F213DAE77}">
  <ds:schemaRefs>
    <ds:schemaRef ds:uri="20024c2a-f4c0-4788-a218-4054ab89794c"/>
    <ds:schemaRef ds:uri="5e13aadc-de86-43ee-b386-40c01ba74c8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106</TotalTime>
  <Words>1873</Words>
  <Application>Microsoft Office PowerPoint</Application>
  <PresentationFormat>Widescreen</PresentationFormat>
  <Paragraphs>145</Paragraphs>
  <Slides>15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Aptos</vt:lpstr>
      <vt:lpstr>Aptos Display</vt:lpstr>
      <vt:lpstr>Arial</vt:lpstr>
      <vt:lpstr>Arial,Sans-Serif</vt:lpstr>
      <vt:lpstr>Calibri</vt:lpstr>
      <vt:lpstr>Calibri Light</vt:lpstr>
      <vt:lpstr>Montserrat</vt:lpstr>
      <vt:lpstr>Montserrat Black</vt:lpstr>
      <vt:lpstr>Raleway</vt:lpstr>
      <vt:lpstr>Raleway Light</vt:lpstr>
      <vt:lpstr>Segoe UI</vt:lpstr>
      <vt:lpstr>Wingdings</vt:lpstr>
      <vt:lpstr>Tema de Office</vt:lpstr>
      <vt:lpstr>PowerPoint Presentation</vt:lpstr>
      <vt:lpstr>PowerPoint Presentation</vt:lpstr>
      <vt:lpstr>PowerPoint Presentation</vt:lpstr>
      <vt:lpstr>PowerPoint Presentation</vt:lpstr>
      <vt:lpstr>PowerPoint Presentation</vt:lpstr>
      <vt:lpstr>Las mujeres sobrevivientes tienen mas  posibilidades de experimentar:</vt:lpstr>
      <vt:lpstr>PowerPoint Presentation</vt:lpstr>
      <vt:lpstr>PowerPoint Presentation</vt:lpstr>
      <vt:lpstr>Función del sector de salud</vt:lpstr>
      <vt:lpstr>PowerPoint Presentation</vt:lpstr>
      <vt:lpstr>PowerPoint Presentation</vt:lpstr>
      <vt:lpstr>PowerPoint Presentation</vt:lpstr>
      <vt:lpstr>Objetivos de la reunión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Caren Guerrero Martinez</dc:creator>
  <cp:lastModifiedBy>Baer, Ms. Britta Monika (WDC)</cp:lastModifiedBy>
  <cp:revision>47</cp:revision>
  <dcterms:created xsi:type="dcterms:W3CDTF">2024-07-10T15:21:15Z</dcterms:created>
  <dcterms:modified xsi:type="dcterms:W3CDTF">2024-08-27T12:15:50Z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0x0101007841722B97792241BDE2E3A3F1486199</vt:lpwstr>
  </property>
</Properties>
</file>