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5"/>
  </p:notesMasterIdLst>
  <p:sldIdLst>
    <p:sldId id="256" r:id="rId5"/>
    <p:sldId id="292" r:id="rId6"/>
    <p:sldId id="293" r:id="rId7"/>
    <p:sldId id="296" r:id="rId8"/>
    <p:sldId id="297" r:id="rId9"/>
    <p:sldId id="299" r:id="rId10"/>
    <p:sldId id="298" r:id="rId11"/>
    <p:sldId id="300" r:id="rId12"/>
    <p:sldId id="301" r:id="rId13"/>
    <p:sldId id="302" r:id="rId14"/>
  </p:sldIdLst>
  <p:sldSz cx="9144000" cy="5143500" type="screen16x9"/>
  <p:notesSz cx="6858000" cy="9144000"/>
  <p:embeddedFontLs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Black" pitchFamily="2" charset="77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48"/>
  </p:normalViewPr>
  <p:slideViewPr>
    <p:cSldViewPr snapToGrid="0">
      <p:cViewPr varScale="1">
        <p:scale>
          <a:sx n="150" d="100"/>
          <a:sy n="150" d="100"/>
        </p:scale>
        <p:origin x="192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491069" y="4457295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23333" y="251334"/>
            <a:ext cx="4769442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/>
              <a:t>Herramienta</a:t>
            </a:r>
            <a:r>
              <a:rPr lang="en-GB" sz="3200" dirty="0"/>
              <a:t> de </a:t>
            </a:r>
            <a:r>
              <a:rPr lang="en-GB" sz="3200" dirty="0" err="1"/>
              <a:t>Monitoreo</a:t>
            </a:r>
            <a:r>
              <a:rPr lang="en-GB" sz="3200" dirty="0"/>
              <a:t> del </a:t>
            </a:r>
            <a:r>
              <a:rPr lang="en-GB" sz="3200" dirty="0" err="1"/>
              <a:t>Programa</a:t>
            </a:r>
            <a:r>
              <a:rPr lang="en-GB" sz="3200" dirty="0"/>
              <a:t> </a:t>
            </a:r>
            <a:r>
              <a:rPr lang="en-GB" sz="3200" dirty="0" err="1"/>
              <a:t>Ampliado</a:t>
            </a:r>
            <a:r>
              <a:rPr lang="en-GB" sz="3200" dirty="0"/>
              <a:t> de </a:t>
            </a:r>
            <a:r>
              <a:rPr lang="en-GB" sz="3200" dirty="0" err="1"/>
              <a:t>Inmunización</a:t>
            </a:r>
            <a:r>
              <a:rPr lang="en-GB" sz="3200" dirty="0"/>
              <a:t> Nacional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Plantilla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23333" y="3516050"/>
            <a:ext cx="443894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Anexo 8</a:t>
            </a:r>
            <a:r>
              <a:rPr lang="en-GB" sz="15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introduccion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endParaRPr sz="15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6;p33">
            <a:extLst>
              <a:ext uri="{FF2B5EF4-FFF2-40B4-BE49-F238E27FC236}">
                <a16:creationId xmlns:a16="http://schemas.microsoft.com/office/drawing/2014/main" id="{24F12A0E-AB73-FAB8-BAC1-4A8D7E4CC22F}"/>
              </a:ext>
            </a:extLst>
          </p:cNvPr>
          <p:cNvSpPr txBox="1">
            <a:spLocks/>
          </p:cNvSpPr>
          <p:nvPr/>
        </p:nvSpPr>
        <p:spPr>
          <a:xfrm>
            <a:off x="795867" y="99696"/>
            <a:ext cx="8102600" cy="7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buSzPct val="41509"/>
              <a:buFont typeface="Arial"/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La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herramienta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se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implementará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en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tres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fases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. La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segunda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fase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está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relacionada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con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el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nivel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subnacional</a:t>
            </a:r>
            <a:endParaRPr lang="en-GB" sz="2000" dirty="0">
              <a:latin typeface="Poppins" pitchFamily="2" charset="77"/>
              <a:cs typeface="Poppins" pitchFamily="2" charset="77"/>
              <a:sym typeface="Poppins Blac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A77AE5-39EF-C7EB-79D8-2DC9EFB96D5E}"/>
              </a:ext>
            </a:extLst>
          </p:cNvPr>
          <p:cNvSpPr txBox="1"/>
          <p:nvPr/>
        </p:nvSpPr>
        <p:spPr>
          <a:xfrm>
            <a:off x="795867" y="1062307"/>
            <a:ext cx="7289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Fase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2a: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Implementación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a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nivel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subnacional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y local</a:t>
            </a:r>
          </a:p>
        </p:txBody>
      </p:sp>
      <p:sp>
        <p:nvSpPr>
          <p:cNvPr id="6" name="Google Shape;357;p33">
            <a:extLst>
              <a:ext uri="{FF2B5EF4-FFF2-40B4-BE49-F238E27FC236}">
                <a16:creationId xmlns:a16="http://schemas.microsoft.com/office/drawing/2014/main" id="{4F9F5E50-0AF7-DAA0-8D29-F4A8BBC68795}"/>
              </a:ext>
            </a:extLst>
          </p:cNvPr>
          <p:cNvSpPr txBox="1"/>
          <p:nvPr/>
        </p:nvSpPr>
        <p:spPr>
          <a:xfrm>
            <a:off x="648725" y="1483629"/>
            <a:ext cx="383640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donde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 de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disposición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recibir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fechas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 o 2 personas del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apoyar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58;p33">
            <a:extLst>
              <a:ext uri="{FF2B5EF4-FFF2-40B4-BE49-F238E27FC236}">
                <a16:creationId xmlns:a16="http://schemas.microsoft.com/office/drawing/2014/main" id="{117A2B05-24D5-661B-A550-F0A6B9779DE7}"/>
              </a:ext>
            </a:extLst>
          </p:cNvPr>
          <p:cNvSpPr txBox="1"/>
          <p:nvPr/>
        </p:nvSpPr>
        <p:spPr>
          <a:xfrm>
            <a:off x="4887900" y="1483629"/>
            <a:ext cx="3939600" cy="31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2-13 con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Excel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Califica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escribe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breves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detallando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razones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detrás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puntuación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14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Recopile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puntuaciones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local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única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Excel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hallazgos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utilizarán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59;p33">
            <a:extLst>
              <a:ext uri="{FF2B5EF4-FFF2-40B4-BE49-F238E27FC236}">
                <a16:creationId xmlns:a16="http://schemas.microsoft.com/office/drawing/2014/main" id="{328A6C93-3035-E4F9-C447-6762CBCA9907}"/>
              </a:ext>
            </a:extLst>
          </p:cNvPr>
          <p:cNvSpPr txBox="1"/>
          <p:nvPr/>
        </p:nvSpPr>
        <p:spPr>
          <a:xfrm>
            <a:off x="648725" y="4760806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Queda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discreción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determinar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cuántos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niveles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pueden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visitar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27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/>
          <a:lstStyle/>
          <a:p>
            <a:r>
              <a:rPr lang="en-GB" sz="2700" dirty="0"/>
              <a:t>Agenda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7399" y="1369219"/>
            <a:ext cx="7208522" cy="2232501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Finalidad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partes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calificación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escala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madurez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Puntos clave 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Guía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/>
          <a:lstStyle/>
          <a:p>
            <a:r>
              <a:rPr lang="es-MX" sz="2700" dirty="0"/>
              <a:t>Finalidad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99" y="1369219"/>
            <a:ext cx="8077750" cy="3048000"/>
          </a:xfrm>
        </p:spPr>
        <p:txBody>
          <a:bodyPr>
            <a:normAutofit lnSpcReduction="10000"/>
          </a:bodyPr>
          <a:lstStyle/>
          <a:p>
            <a:pPr marL="95248" indent="0">
              <a:buNone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El protocolo ofrece a los Estados Miembros</a:t>
            </a:r>
            <a:r>
              <a:rPr lang="es-MX" sz="24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18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</a:t>
            </a:r>
            <a:r>
              <a:rPr lang="es-MX" sz="1800" dirty="0">
                <a:latin typeface="Poppins" pitchFamily="2" charset="77"/>
                <a:cs typeface="Poppins" pitchFamily="2" charset="77"/>
              </a:rPr>
              <a:t>na metodología y herramientas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Realizar una autoevaluación encaminada a reconocer el nivel de desempeño de los componentes del PAI para cumplir sus objetivos y estrategias dirigidos hacia el control y eliminación de las EPV,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identificar las dificultades y desafíos enfrentados durante el desempeño de cada componente del PAI,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Proponer planes de mejora continua en el corto y mediano plazo, gestionando los procesos de implementación y monitoreo</a:t>
            </a:r>
            <a:r>
              <a:rPr lang="es-MX" sz="2400" dirty="0">
                <a:solidFill>
                  <a:srgbClr val="00000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24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45631"/>
            <a:ext cx="8077748" cy="651088"/>
          </a:xfrm>
        </p:spPr>
        <p:txBody>
          <a:bodyPr>
            <a:normAutofit/>
          </a:bodyPr>
          <a:lstStyle/>
          <a:p>
            <a:r>
              <a:rPr lang="es-ES" sz="2800" dirty="0"/>
              <a:t>Objetivos de la herramienta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7400" y="1144269"/>
            <a:ext cx="4801347" cy="3655250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/>
              <a:t>Autoevaluar el desempeño </a:t>
            </a:r>
            <a:r>
              <a:rPr lang="es-ES" sz="1600" dirty="0"/>
              <a:t>de cada componente del PAI(como se muestra en el diagrama)</a:t>
            </a:r>
          </a:p>
          <a:p>
            <a:pPr marL="457189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/>
              <a:t>Desarrollar un plan de acción nacional para la </a:t>
            </a:r>
            <a:r>
              <a:rPr lang="es-ES" sz="1600" b="1" dirty="0"/>
              <a:t>mejora del PAI </a:t>
            </a:r>
            <a:r>
              <a:rPr lang="es-ES" sz="1600" dirty="0"/>
              <a:t>y para:</a:t>
            </a:r>
            <a:endParaRPr lang="es-ES" sz="17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Priorizar las recomendaciones que requieren una intervención inmediata,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Definir el cronograma de actividades y el presupuesto requerido,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Determinar si se requiere ampliar la evaluación o apoyar el abordaje de brechas en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588747" y="1144269"/>
            <a:ext cx="3517813" cy="34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DEEE7A-405C-84F8-410D-9077B5A9372C}"/>
              </a:ext>
            </a:extLst>
          </p:cNvPr>
          <p:cNvSpPr txBox="1"/>
          <p:nvPr/>
        </p:nvSpPr>
        <p:spPr>
          <a:xfrm>
            <a:off x="775683" y="239517"/>
            <a:ext cx="7921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Propósito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de la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herramienta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a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nivel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subnacional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y local. </a:t>
            </a:r>
            <a:endParaRPr lang="es-MX" sz="2800" b="1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0E73C8-0A7F-9BA7-956D-1D61514F2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16077"/>
              </p:ext>
            </p:extLst>
          </p:nvPr>
        </p:nvGraphicFramePr>
        <p:xfrm>
          <a:off x="775683" y="1453855"/>
          <a:ext cx="7775552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97">
                  <a:extLst>
                    <a:ext uri="{9D8B030D-6E8A-4147-A177-3AD203B41FA5}">
                      <a16:colId xmlns:a16="http://schemas.microsoft.com/office/drawing/2014/main" val="1404669945"/>
                    </a:ext>
                  </a:extLst>
                </a:gridCol>
                <a:gridCol w="214679">
                  <a:extLst>
                    <a:ext uri="{9D8B030D-6E8A-4147-A177-3AD203B41FA5}">
                      <a16:colId xmlns:a16="http://schemas.microsoft.com/office/drawing/2014/main" val="165779460"/>
                    </a:ext>
                  </a:extLst>
                </a:gridCol>
                <a:gridCol w="6969076">
                  <a:extLst>
                    <a:ext uri="{9D8B030D-6E8A-4147-A177-3AD203B41FA5}">
                      <a16:colId xmlns:a16="http://schemas.microsoft.com/office/drawing/2014/main" val="366495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Esta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tiene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objetivo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autoevaluar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PAI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brechas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mejoras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06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local,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sirve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medio para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validar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afirmaciones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realizadas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Permite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revisar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implementación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local,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ayudando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confirmar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complementar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hallazgos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6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generados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 no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contribuyen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evaluación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final.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Desempeñan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un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papel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crucial a la hora de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informar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perfeccionar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proporcionar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comprensión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más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detallada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9934034"/>
                  </a:ext>
                </a:extLst>
              </a:tr>
            </a:tbl>
          </a:graphicData>
        </a:graphic>
      </p:graphicFrame>
      <p:sp>
        <p:nvSpPr>
          <p:cNvPr id="9" name="Google Shape;262;p28">
            <a:extLst>
              <a:ext uri="{FF2B5EF4-FFF2-40B4-BE49-F238E27FC236}">
                <a16:creationId xmlns:a16="http://schemas.microsoft.com/office/drawing/2014/main" id="{E8FEA55B-B9B4-8B0D-EDA7-F6C5D75BF17F}"/>
              </a:ext>
            </a:extLst>
          </p:cNvPr>
          <p:cNvSpPr/>
          <p:nvPr/>
        </p:nvSpPr>
        <p:spPr>
          <a:xfrm>
            <a:off x="739660" y="3281591"/>
            <a:ext cx="18011" cy="1881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cubicBezTo>
                  <a:pt x="536" y="725"/>
                  <a:pt x="694" y="567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8998B7F-1E3F-6F8C-A83A-3CFFCDD7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7" y="1562093"/>
            <a:ext cx="304800" cy="279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5E786F-3A07-4063-19F6-2E89B8CB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30" y="2336000"/>
            <a:ext cx="228600" cy="3048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CE12B0A-5662-C3CD-302D-6AA18BB2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5" y="3036422"/>
            <a:ext cx="330200" cy="3302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2326E8C-A049-64A3-4A0C-E9805B88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44" y="3860519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12572"/>
            <a:ext cx="8077749" cy="994200"/>
          </a:xfrm>
        </p:spPr>
        <p:txBody>
          <a:bodyPr>
            <a:normAutofit/>
          </a:bodyPr>
          <a:lstStyle/>
          <a:p>
            <a:r>
              <a:rPr lang="es-ES" sz="2800" dirty="0"/>
              <a:t>Descripción de la herramienta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411" y="167752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1603641" y="1056227"/>
            <a:ext cx="1236900" cy="4917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Preguntas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5831106" y="956800"/>
            <a:ext cx="2408700" cy="515984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s-ES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madurez de 5 niveles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1567610" y="3010272"/>
            <a:ext cx="1706100" cy="4265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Subsecciones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3990510" y="5197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2927015" y="112477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Nivel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>
            <a:normAutofit/>
          </a:bodyPr>
          <a:lstStyle/>
          <a:p>
            <a:r>
              <a:rPr lang="es-ES" sz="2800" dirty="0"/>
              <a:t>Descripción de la herramienta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99" y="1196386"/>
            <a:ext cx="7797189" cy="30480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ES" sz="2400" b="1" dirty="0"/>
              <a:t>Un total de 196 </a:t>
            </a:r>
            <a:r>
              <a:rPr lang="es-ES" sz="2400" dirty="0"/>
              <a:t>preguntas en todos los componentes: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109 a nivel nacional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 67 a nivel subnacional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 20 a nivel local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38348" y="1538970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793119" y="1538970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25412" y="1538970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16106" y="1538970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19388" y="1538970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4505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490232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3540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688331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3373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73516" y="310676"/>
            <a:ext cx="7926421" cy="764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escala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cinco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puntos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ayuda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evaluar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madurez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cada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pregunta</a:t>
            </a:r>
            <a:endParaRPr sz="28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38348" y="2573211"/>
            <a:ext cx="12067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inicial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638348" y="3311875"/>
            <a:ext cx="126123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o no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58667" y="2573211"/>
            <a:ext cx="1564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gestionado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1940338" y="3311875"/>
            <a:ext cx="146249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46"/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exhaustividad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actualización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no es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adecuado</a:t>
            </a:r>
            <a:r>
              <a:rPr lang="en-US" sz="11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45608" y="2573211"/>
            <a:ext cx="14001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608" y="3311875"/>
            <a:ext cx="1501618" cy="1632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la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un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rutina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189147" y="2573211"/>
            <a:ext cx="145916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estionado cuantitativo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147" y="3311875"/>
            <a:ext cx="1594394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artículos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Y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que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pueden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mejorar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885793" y="2573211"/>
            <a:ext cx="14591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optimizado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85794" y="3311875"/>
            <a:ext cx="1814144" cy="1328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forma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estandarizada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92602" y="1215263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Niveles de desempeño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351DE741-3D3A-761B-1FC0-A82D1A1DC2C0}"/>
              </a:ext>
            </a:extLst>
          </p:cNvPr>
          <p:cNvSpPr txBox="1">
            <a:spLocks/>
          </p:cNvSpPr>
          <p:nvPr/>
        </p:nvSpPr>
        <p:spPr>
          <a:xfrm>
            <a:off x="787399" y="376511"/>
            <a:ext cx="7657425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Hay cuatro puntos clave 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considerar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al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realizar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la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autoevaluación</a:t>
            </a:r>
            <a:endParaRPr lang="en-GB" sz="2800" dirty="0">
              <a:latin typeface="Poppins" pitchFamily="2" charset="77"/>
              <a:cs typeface="Poppins" pitchFamily="2" charset="77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B2D8FFC-0779-FC34-74B7-CEE584B12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9499"/>
              </p:ext>
            </p:extLst>
          </p:nvPr>
        </p:nvGraphicFramePr>
        <p:xfrm>
          <a:off x="893135" y="1627549"/>
          <a:ext cx="7895265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02">
                  <a:extLst>
                    <a:ext uri="{9D8B030D-6E8A-4147-A177-3AD203B41FA5}">
                      <a16:colId xmlns:a16="http://schemas.microsoft.com/office/drawing/2014/main" val="3733007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10161333"/>
                    </a:ext>
                  </a:extLst>
                </a:gridCol>
                <a:gridCol w="7176183">
                  <a:extLst>
                    <a:ext uri="{9D8B030D-6E8A-4147-A177-3AD203B41FA5}">
                      <a16:colId xmlns:a16="http://schemas.microsoft.com/office/drawing/2014/main" val="23795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herramienta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es auto-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administrada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por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país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Poppins"/>
                      </a:endParaRPr>
                    </a:p>
                    <a:p>
                      <a:endParaRPr lang="es-MX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68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asesores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la CIM de la OPS solo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brindan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apoyo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aclaraciones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técnicas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No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brindan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recomendaciones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para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seleccionar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calificación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final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está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diseñada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para 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autoevaluación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</a:rPr>
                        <a:t>PAI y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mejora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pretende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evaluar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emitir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juicios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desempeño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país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9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calificación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escala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madurez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no es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enfoque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principal;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causas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subyacentes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obstáculos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es lo que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ayudará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mejorar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país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233343"/>
                  </a:ext>
                </a:extLst>
              </a:tr>
            </a:tbl>
          </a:graphicData>
        </a:graphic>
      </p:graphicFrame>
      <p:grpSp>
        <p:nvGrpSpPr>
          <p:cNvPr id="6" name="Google Shape;330;p32">
            <a:extLst>
              <a:ext uri="{FF2B5EF4-FFF2-40B4-BE49-F238E27FC236}">
                <a16:creationId xmlns:a16="http://schemas.microsoft.com/office/drawing/2014/main" id="{E1F20DD4-E275-F645-CA6B-5315621F2950}"/>
              </a:ext>
            </a:extLst>
          </p:cNvPr>
          <p:cNvGrpSpPr/>
          <p:nvPr/>
        </p:nvGrpSpPr>
        <p:grpSpPr>
          <a:xfrm>
            <a:off x="1024985" y="1649572"/>
            <a:ext cx="284086" cy="281014"/>
            <a:chOff x="946175" y="3619500"/>
            <a:chExt cx="296975" cy="293825"/>
          </a:xfrm>
        </p:grpSpPr>
        <p:sp>
          <p:nvSpPr>
            <p:cNvPr id="7" name="Google Shape;331;p32">
              <a:extLst>
                <a:ext uri="{FF2B5EF4-FFF2-40B4-BE49-F238E27FC236}">
                  <a16:creationId xmlns:a16="http://schemas.microsoft.com/office/drawing/2014/main" id="{E2F972D9-B04B-2502-EEF2-2F074661C833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;p32">
              <a:extLst>
                <a:ext uri="{FF2B5EF4-FFF2-40B4-BE49-F238E27FC236}">
                  <a16:creationId xmlns:a16="http://schemas.microsoft.com/office/drawing/2014/main" id="{65BA73A5-5070-384E-2694-DB5F8A4D4673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;p32">
              <a:extLst>
                <a:ext uri="{FF2B5EF4-FFF2-40B4-BE49-F238E27FC236}">
                  <a16:creationId xmlns:a16="http://schemas.microsoft.com/office/drawing/2014/main" id="{14C21FF8-A888-BB49-C31E-E3548E04CBD3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;p32">
              <a:extLst>
                <a:ext uri="{FF2B5EF4-FFF2-40B4-BE49-F238E27FC236}">
                  <a16:creationId xmlns:a16="http://schemas.microsoft.com/office/drawing/2014/main" id="{939642C3-7641-F2D1-C16B-2AE6452434AA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;p32">
              <a:extLst>
                <a:ext uri="{FF2B5EF4-FFF2-40B4-BE49-F238E27FC236}">
                  <a16:creationId xmlns:a16="http://schemas.microsoft.com/office/drawing/2014/main" id="{5852D9A4-89A7-3300-5EC7-61C85A0F15C7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6;p32">
              <a:extLst>
                <a:ext uri="{FF2B5EF4-FFF2-40B4-BE49-F238E27FC236}">
                  <a16:creationId xmlns:a16="http://schemas.microsoft.com/office/drawing/2014/main" id="{CE50B0D0-751C-ACFE-4DC8-AC93BB68CE7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7;p32">
            <a:extLst>
              <a:ext uri="{FF2B5EF4-FFF2-40B4-BE49-F238E27FC236}">
                <a16:creationId xmlns:a16="http://schemas.microsoft.com/office/drawing/2014/main" id="{B9E94A12-9FEB-C0CC-17F9-78B8E37FE46F}"/>
              </a:ext>
            </a:extLst>
          </p:cNvPr>
          <p:cNvGrpSpPr/>
          <p:nvPr/>
        </p:nvGrpSpPr>
        <p:grpSpPr>
          <a:xfrm>
            <a:off x="1044710" y="2319368"/>
            <a:ext cx="243599" cy="242286"/>
            <a:chOff x="-35482200" y="3561225"/>
            <a:chExt cx="292225" cy="290650"/>
          </a:xfrm>
        </p:grpSpPr>
        <p:sp>
          <p:nvSpPr>
            <p:cNvPr id="14" name="Google Shape;338;p32">
              <a:extLst>
                <a:ext uri="{FF2B5EF4-FFF2-40B4-BE49-F238E27FC236}">
                  <a16:creationId xmlns:a16="http://schemas.microsoft.com/office/drawing/2014/main" id="{538D5A11-AC56-8BA2-6B58-AB70254D124C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;p32">
              <a:extLst>
                <a:ext uri="{FF2B5EF4-FFF2-40B4-BE49-F238E27FC236}">
                  <a16:creationId xmlns:a16="http://schemas.microsoft.com/office/drawing/2014/main" id="{1D4295E3-A45C-E6A0-7830-22485B7B5EE3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0;p32">
              <a:extLst>
                <a:ext uri="{FF2B5EF4-FFF2-40B4-BE49-F238E27FC236}">
                  <a16:creationId xmlns:a16="http://schemas.microsoft.com/office/drawing/2014/main" id="{0CA269DB-2366-F763-6FC6-D1D311AEDB1D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41;p32">
            <a:extLst>
              <a:ext uri="{FF2B5EF4-FFF2-40B4-BE49-F238E27FC236}">
                <a16:creationId xmlns:a16="http://schemas.microsoft.com/office/drawing/2014/main" id="{183C6C5F-29F6-0B68-21A0-1B146CBF76E5}"/>
              </a:ext>
            </a:extLst>
          </p:cNvPr>
          <p:cNvGrpSpPr/>
          <p:nvPr/>
        </p:nvGrpSpPr>
        <p:grpSpPr>
          <a:xfrm>
            <a:off x="1030057" y="3079461"/>
            <a:ext cx="272603" cy="236678"/>
            <a:chOff x="6218300" y="4416175"/>
            <a:chExt cx="516000" cy="448000"/>
          </a:xfrm>
        </p:grpSpPr>
        <p:sp>
          <p:nvSpPr>
            <p:cNvPr id="18" name="Google Shape;342;p32">
              <a:extLst>
                <a:ext uri="{FF2B5EF4-FFF2-40B4-BE49-F238E27FC236}">
                  <a16:creationId xmlns:a16="http://schemas.microsoft.com/office/drawing/2014/main" id="{EA1BD2BC-AF8C-AF37-9B7E-EF815195889E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43;p32">
              <a:extLst>
                <a:ext uri="{FF2B5EF4-FFF2-40B4-BE49-F238E27FC236}">
                  <a16:creationId xmlns:a16="http://schemas.microsoft.com/office/drawing/2014/main" id="{5B214D8D-A219-92AD-58DF-F3DE48184F57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344;p32">
              <a:extLst>
                <a:ext uri="{FF2B5EF4-FFF2-40B4-BE49-F238E27FC236}">
                  <a16:creationId xmlns:a16="http://schemas.microsoft.com/office/drawing/2014/main" id="{07A8E044-56C0-9EBE-397D-668642E4D743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345;p32">
            <a:extLst>
              <a:ext uri="{FF2B5EF4-FFF2-40B4-BE49-F238E27FC236}">
                <a16:creationId xmlns:a16="http://schemas.microsoft.com/office/drawing/2014/main" id="{592E0938-3834-0DBC-4BA6-F5981020B7AF}"/>
              </a:ext>
            </a:extLst>
          </p:cNvPr>
          <p:cNvGrpSpPr/>
          <p:nvPr/>
        </p:nvGrpSpPr>
        <p:grpSpPr>
          <a:xfrm>
            <a:off x="1035259" y="4020146"/>
            <a:ext cx="257044" cy="253544"/>
            <a:chOff x="2084100" y="4400250"/>
            <a:chExt cx="486550" cy="479925"/>
          </a:xfrm>
        </p:grpSpPr>
        <p:sp>
          <p:nvSpPr>
            <p:cNvPr id="22" name="Google Shape;346;p32">
              <a:extLst>
                <a:ext uri="{FF2B5EF4-FFF2-40B4-BE49-F238E27FC236}">
                  <a16:creationId xmlns:a16="http://schemas.microsoft.com/office/drawing/2014/main" id="{E5689210-5EBF-C8B0-F301-AC0547C04CF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47;p32">
              <a:extLst>
                <a:ext uri="{FF2B5EF4-FFF2-40B4-BE49-F238E27FC236}">
                  <a16:creationId xmlns:a16="http://schemas.microsoft.com/office/drawing/2014/main" id="{3E125FEF-339B-1682-0328-F7F9D395CB65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48;p32">
              <a:extLst>
                <a:ext uri="{FF2B5EF4-FFF2-40B4-BE49-F238E27FC236}">
                  <a16:creationId xmlns:a16="http://schemas.microsoft.com/office/drawing/2014/main" id="{F9CAF364-4476-C579-404C-503000E337CC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49;p32">
              <a:extLst>
                <a:ext uri="{FF2B5EF4-FFF2-40B4-BE49-F238E27FC236}">
                  <a16:creationId xmlns:a16="http://schemas.microsoft.com/office/drawing/2014/main" id="{9680D732-DBEE-230D-4795-6176502D30A2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350;p32">
              <a:extLst>
                <a:ext uri="{FF2B5EF4-FFF2-40B4-BE49-F238E27FC236}">
                  <a16:creationId xmlns:a16="http://schemas.microsoft.com/office/drawing/2014/main" id="{60A15C6C-BB7F-87ED-C15E-5B7EC4A76C6D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351;p32">
              <a:extLst>
                <a:ext uri="{FF2B5EF4-FFF2-40B4-BE49-F238E27FC236}">
                  <a16:creationId xmlns:a16="http://schemas.microsoft.com/office/drawing/2014/main" id="{6CC6F195-100B-714F-A7D9-7A5631DF5A49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7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AB46170F-58A2-48AE-A760-2B35060F6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2A17C-2948-479B-B1AC-6380CA1FA1BC}">
  <ds:schemaRefs>
    <ds:schemaRef ds:uri="13824d70-7bf2-44bc-87a6-298660e5dadd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5e13aadc-de86-43ee-b386-40c01ba74c80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24a6a19-c959-42ab-aba9-d8066f14d8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784</Words>
  <Application>Microsoft Macintosh PowerPoint</Application>
  <PresentationFormat>On-screen Show (16:9)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Serif Pro</vt:lpstr>
      <vt:lpstr>Calibri</vt:lpstr>
      <vt:lpstr>Poppins Black</vt:lpstr>
      <vt:lpstr>Poppins</vt:lpstr>
      <vt:lpstr>Arial</vt:lpstr>
      <vt:lpstr>Office Theme</vt:lpstr>
      <vt:lpstr>Herramienta de Monitoreo del Programa Ampliado de Inmunización Nacional</vt:lpstr>
      <vt:lpstr>Agenda</vt:lpstr>
      <vt:lpstr>Finalidad</vt:lpstr>
      <vt:lpstr>Objetivos de la herramienta</vt:lpstr>
      <vt:lpstr>PowerPoint Presentation</vt:lpstr>
      <vt:lpstr>Descripción de la herramienta</vt:lpstr>
      <vt:lpstr>Descripción de la herramienta</vt:lpstr>
      <vt:lpstr>La escala de cinco puntos ayuda a evaluar la madurez en cada pregunta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Juan Jose (OS-)</cp:lastModifiedBy>
  <cp:revision>13</cp:revision>
  <dcterms:modified xsi:type="dcterms:W3CDTF">2025-02-20T20:53:05Z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