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15"/>
  </p:notesMasterIdLst>
  <p:sldIdLst>
    <p:sldId id="256" r:id="rId5"/>
    <p:sldId id="292" r:id="rId6"/>
    <p:sldId id="293" r:id="rId7"/>
    <p:sldId id="296" r:id="rId8"/>
    <p:sldId id="297" r:id="rId9"/>
    <p:sldId id="299" r:id="rId10"/>
    <p:sldId id="298" r:id="rId11"/>
    <p:sldId id="300" r:id="rId12"/>
    <p:sldId id="301" r:id="rId13"/>
    <p:sldId id="302" r:id="rId14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Black" panose="00000A00000000000000" pitchFamily="2" charset="0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4">
          <p15:clr>
            <a:srgbClr val="747775"/>
          </p15:clr>
        </p15:guide>
        <p15:guide id="2" pos="90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0A2E6-A5B5-89D2-5830-E1E7558F844F}" v="3" dt="2025-01-17T15:01:24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544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nso, Lucía (OS-)" userId="S::alonsoluc@paho.org::e8d9c718-46f4-400b-941f-3d85dfa5d28c" providerId="AD" clId="Web-{F3D0A2E6-A5B5-89D2-5830-E1E7558F844F}"/>
    <pc:docChg chg="modSld">
      <pc:chgData name="Alonso, Lucía (OS-)" userId="S::alonsoluc@paho.org::e8d9c718-46f4-400b-941f-3d85dfa5d28c" providerId="AD" clId="Web-{F3D0A2E6-A5B5-89D2-5830-E1E7558F844F}" dt="2025-01-17T15:01:24.084" v="2" actId="20577"/>
      <pc:docMkLst>
        <pc:docMk/>
      </pc:docMkLst>
      <pc:sldChg chg="modSp">
        <pc:chgData name="Alonso, Lucía (OS-)" userId="S::alonsoluc@paho.org::e8d9c718-46f4-400b-941f-3d85dfa5d28c" providerId="AD" clId="Web-{F3D0A2E6-A5B5-89D2-5830-E1E7558F844F}" dt="2025-01-17T15:01:24.084" v="2" actId="20577"/>
        <pc:sldMkLst>
          <pc:docMk/>
          <pc:sldMk cId="0" sldId="256"/>
        </pc:sldMkLst>
        <pc:spChg chg="mod">
          <ac:chgData name="Alonso, Lucía (OS-)" userId="S::alonsoluc@paho.org::e8d9c718-46f4-400b-941f-3d85dfa5d28c" providerId="AD" clId="Web-{F3D0A2E6-A5B5-89D2-5830-E1E7558F844F}" dt="2025-01-17T15:01:24.084" v="2" actId="20577"/>
          <ac:spMkLst>
            <pc:docMk/>
            <pc:sldMk cId="0" sldId="256"/>
            <ac:spMk id="22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04eae5a1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04eae5a1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5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296508" y="513800"/>
            <a:ext cx="501480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pt" sz="3200"/>
              <a:t>Ferramenta de monitoramento do Programa Nacional de Imunização</a:t>
            </a:r>
            <a:endParaRPr sz="320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bg1"/>
                </a:solidFill>
                <a:latin typeface="Poppins" pitchFamily="2" charset="77"/>
                <a:ea typeface="Source Serif Pro"/>
                <a:cs typeface="Poppins" pitchFamily="2" charset="77"/>
                <a:sym typeface="Source Serif Pro"/>
              </a:rPr>
              <a:t>Modelo</a:t>
            </a:r>
            <a:endParaRPr sz="1200" b="1">
              <a:solidFill>
                <a:schemeClr val="bg1"/>
              </a:solidFill>
              <a:latin typeface="Poppins" pitchFamily="2" charset="77"/>
              <a:ea typeface="Source Serif Pro"/>
              <a:cs typeface="Poppins" pitchFamily="2" charset="77"/>
              <a:sym typeface="Source Serif Pro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296508" y="3618279"/>
            <a:ext cx="491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spcBef>
                <a:spcPts val="800"/>
              </a:spcBef>
            </a:pPr>
            <a:r>
              <a:rPr lang="pt" sz="1500" b="1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Anexo </a:t>
            </a:r>
            <a:r>
              <a:rPr lang="pt" sz="1500" b="1" i="1">
                <a:latin typeface="Poppins"/>
                <a:ea typeface="Poppins"/>
                <a:cs typeface="Poppins"/>
                <a:sym typeface="Poppins"/>
              </a:rPr>
              <a:t>8B</a:t>
            </a:r>
            <a:r>
              <a:rPr lang="pt" sz="1500" b="1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Apresentação para o </a:t>
            </a:r>
            <a:r>
              <a:rPr lang="pt" sz="1500" b="1" i="1">
                <a:latin typeface="Poppins"/>
                <a:ea typeface="Poppins"/>
                <a:cs typeface="Poppins"/>
                <a:sym typeface="Poppins"/>
              </a:rPr>
              <a:t>nível sub </a:t>
            </a:r>
            <a:r>
              <a:rPr lang="pt" sz="1500" b="1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endParaRPr sz="1500" b="1" i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54C67-9311-9AB6-8C46-A7E20EF58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08" y="4573858"/>
            <a:ext cx="4027930" cy="3677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6;p33">
            <a:extLst>
              <a:ext uri="{FF2B5EF4-FFF2-40B4-BE49-F238E27FC236}">
                <a16:creationId xmlns:a16="http://schemas.microsoft.com/office/drawing/2014/main" id="{24F12A0E-AB73-FAB8-BAC1-4A8D7E4CC22F}"/>
              </a:ext>
            </a:extLst>
          </p:cNvPr>
          <p:cNvSpPr txBox="1">
            <a:spLocks/>
          </p:cNvSpPr>
          <p:nvPr/>
        </p:nvSpPr>
        <p:spPr>
          <a:xfrm>
            <a:off x="648725" y="-60233"/>
            <a:ext cx="8294700" cy="78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spcBef>
                <a:spcPts val="800"/>
              </a:spcBef>
              <a:buSzPct val="41509"/>
              <a:buFont typeface="Arial"/>
              <a:buNone/>
            </a:pPr>
            <a:r>
              <a:rPr lang="pt" sz="1800" b="0">
                <a:latin typeface="Poppins Black"/>
                <a:cs typeface="Poppins Black"/>
                <a:sym typeface="Poppins Black"/>
              </a:rPr>
              <a:t>A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ferramenta 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será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implementada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em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três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fases 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. O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segundo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Estágio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Está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relacionado 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ao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_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nível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sub nacional</a:t>
            </a:r>
            <a:endParaRPr lang="en-GB" sz="1800" b="0">
              <a:latin typeface="Poppins Black"/>
              <a:cs typeface="Poppins Black"/>
              <a:sym typeface="Poppins Black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A77AE5-39EF-C7EB-79D8-2DC9EFB96D5E}"/>
              </a:ext>
            </a:extLst>
          </p:cNvPr>
          <p:cNvSpPr txBox="1"/>
          <p:nvPr/>
        </p:nvSpPr>
        <p:spPr>
          <a:xfrm>
            <a:off x="648725" y="697016"/>
            <a:ext cx="55500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SzPct val="55000"/>
              <a:buFont typeface="Arial"/>
              <a:buNone/>
            </a:pPr>
            <a:r>
              <a:rPr lang="pt" sz="1600" b="0" i="1" err="1"/>
              <a:t>Fase </a:t>
            </a:r>
            <a:r>
              <a:rPr lang="pt" sz="1600" b="0" i="1"/>
              <a:t>2a: </a:t>
            </a:r>
            <a:r>
              <a:rPr lang="pt" sz="1600" b="0" i="1" err="1"/>
              <a:t>Implementação </a:t>
            </a:r>
            <a:r>
              <a:rPr lang="pt" sz="1600" b="0" i="1"/>
              <a:t>a </a:t>
            </a:r>
            <a:r>
              <a:rPr lang="pt" sz="1600" b="0" i="1" err="1"/>
              <a:t>nível</a:t>
            </a:r>
            <a:r>
              <a:rPr lang="pt" sz="1600" b="0" i="1"/>
              <a:t> </a:t>
            </a:r>
            <a:r>
              <a:rPr lang="pt" sz="1600" b="0" i="1" err="1"/>
              <a:t>subnacional </a:t>
            </a:r>
            <a:r>
              <a:rPr lang="pt" sz="1600" b="0" i="1"/>
              <a:t>e local</a:t>
            </a:r>
          </a:p>
        </p:txBody>
      </p:sp>
      <p:sp>
        <p:nvSpPr>
          <p:cNvPr id="6" name="Google Shape;357;p33">
            <a:extLst>
              <a:ext uri="{FF2B5EF4-FFF2-40B4-BE49-F238E27FC236}">
                <a16:creationId xmlns:a16="http://schemas.microsoft.com/office/drawing/2014/main" id="{4F9F5E50-0AF7-DAA0-8D29-F4A8BBC68795}"/>
              </a:ext>
            </a:extLst>
          </p:cNvPr>
          <p:cNvSpPr txBox="1"/>
          <p:nvPr/>
        </p:nvSpPr>
        <p:spPr>
          <a:xfrm>
            <a:off x="648725" y="982538"/>
            <a:ext cx="3836400" cy="400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Selecione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três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 nacional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onde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você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pode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realizar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autoavaliação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Selecione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três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Estabelecimentos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saúde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campo 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Coordenado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Oficiais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PAV dos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três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subnacionais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avaliar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disposição de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receber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visitas de campo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Terminar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datas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campo 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Identifique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 ou 2 pessoas no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viajar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apoiar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implementação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avaliação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358;p33">
            <a:extLst>
              <a:ext uri="{FF2B5EF4-FFF2-40B4-BE49-F238E27FC236}">
                <a16:creationId xmlns:a16="http://schemas.microsoft.com/office/drawing/2014/main" id="{117A2B05-24D5-661B-A550-F0A6B9779DE7}"/>
              </a:ext>
            </a:extLst>
          </p:cNvPr>
          <p:cNvSpPr txBox="1"/>
          <p:nvPr/>
        </p:nvSpPr>
        <p:spPr>
          <a:xfrm>
            <a:off x="4887900" y="1044162"/>
            <a:ext cx="3939600" cy="379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Reveja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2-13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participantes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nível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 nacional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versão Excel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 ferramenta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Avaliar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pergunte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escreva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notas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breve detalhando os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motivos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atrás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placar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Levar a cabo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campo para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autoavaliação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ele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14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Colete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pontuações para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 _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pergunta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local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apenas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Versão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Excel da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ferramenta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Esses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 descobertas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serão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usadas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informar a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autoavaliação no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359;p33">
            <a:extLst>
              <a:ext uri="{FF2B5EF4-FFF2-40B4-BE49-F238E27FC236}">
                <a16:creationId xmlns:a16="http://schemas.microsoft.com/office/drawing/2014/main" id="{328A6C93-3035-E4F9-C447-6762CBCA9907}"/>
              </a:ext>
            </a:extLst>
          </p:cNvPr>
          <p:cNvSpPr txBox="1"/>
          <p:nvPr/>
        </p:nvSpPr>
        <p:spPr>
          <a:xfrm>
            <a:off x="428249" y="4897483"/>
            <a:ext cx="808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Nota: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Fica 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critério 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 nacional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determinar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quantos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níveis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subnacionais 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unidades 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saúde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podem 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ser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 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8273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3E65-510D-02B3-F16D-E241BC18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sz="2700"/>
              <a:t>Diário</a:t>
            </a:r>
            <a:endParaRPr lang="en-US"/>
          </a:p>
        </p:txBody>
      </p:sp>
      <p:sp>
        <p:nvSpPr>
          <p:cNvPr id="4" name="Google Shape;233;p25">
            <a:extLst>
              <a:ext uri="{FF2B5EF4-FFF2-40B4-BE49-F238E27FC236}">
                <a16:creationId xmlns:a16="http://schemas.microsoft.com/office/drawing/2014/main" id="{B46665FF-CBD4-2680-DD7D-ECFC66459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367270" cy="2232501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 marL="244800" lvl="0" indent="-18196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Finalidade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objetivo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da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ferramenta</a:t>
            </a:r>
            <a:endParaRPr lang="en-GB"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Diferente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partes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da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ferramenta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Perguntas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de qualificação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escala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de maturidade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_</a:t>
            </a:r>
            <a:endParaRPr lang="en-GB"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Pontos-chave a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considerar</a:t>
            </a:r>
            <a:endParaRPr lang="en-GB"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Guia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realizar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avaliação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68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8DF0-01EB-AB7A-4838-5A3A914C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sz="2700"/>
              <a:t>Propósito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DFFEF-1C64-5421-97DA-09B135B95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95248" indent="0">
              <a:buNone/>
            </a:pPr>
            <a:r>
              <a:rPr lang="pt" sz="1800"/>
              <a:t>O protocolo oferece aos Estados-Membros</a:t>
            </a:r>
            <a:r>
              <a:rPr lang="pt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" sz="1800">
                <a:solidFill>
                  <a:srgbClr val="000000"/>
                </a:solidFill>
              </a:rPr>
              <a:t>uma </a:t>
            </a:r>
            <a:r>
              <a:rPr lang="pt" sz="1800"/>
              <a:t>metodologia e ferramentas para:</a:t>
            </a:r>
          </a:p>
          <a:p>
            <a:endParaRPr lang="es-MX" sz="180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" sz="1800"/>
              <a:t>Realizar uma autoavaliação visando reconhecer o nível de desempenho dos componentes do PAI para cumprir seus objetivos e estratégias voltadas ao controle e eliminação de DVPs,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MX" sz="180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" sz="1800"/>
              <a:t>identificar as dificuldades e desafios enfrentados durante a execução de cada componente do MYP,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MX" sz="180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" sz="1800"/>
              <a:t>Propor planos de melhoria contínua a curto e médio prazo, gerindo os processos de implementação e monitorização </a:t>
            </a:r>
            <a:r>
              <a:rPr lang="pt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240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F14D-731E-893B-2AD1-1DDD531E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245631"/>
            <a:ext cx="8236500" cy="651088"/>
          </a:xfrm>
        </p:spPr>
        <p:txBody>
          <a:bodyPr>
            <a:normAutofit/>
          </a:bodyPr>
          <a:lstStyle/>
          <a:p>
            <a:r>
              <a:rPr lang="pt" sz="2800"/>
              <a:t>Objetivos da ferramenta</a:t>
            </a:r>
          </a:p>
        </p:txBody>
      </p:sp>
      <p:sp>
        <p:nvSpPr>
          <p:cNvPr id="4" name="Google Shape;248;p27">
            <a:extLst>
              <a:ext uri="{FF2B5EF4-FFF2-40B4-BE49-F238E27FC236}">
                <a16:creationId xmlns:a16="http://schemas.microsoft.com/office/drawing/2014/main" id="{307E078C-73B6-AB97-F146-F045AA14DF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48" y="1144269"/>
            <a:ext cx="4960099" cy="3655250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" sz="1600" b="1"/>
              <a:t>Autoavaliar o desempenho </a:t>
            </a:r>
            <a:r>
              <a:rPr lang="pt" sz="1600"/>
              <a:t>de cada componente do MYP (conforme mostrado no diagrama)</a:t>
            </a:r>
          </a:p>
          <a:p>
            <a:pPr marL="457189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" sz="1600"/>
              <a:t>Desenvolver um plano de acção nacional para </a:t>
            </a:r>
            <a:r>
              <a:rPr lang="pt" sz="1600" b="1"/>
              <a:t>melhorar o PAV </a:t>
            </a:r>
            <a:r>
              <a:rPr lang="pt" sz="1600"/>
              <a:t>e para:</a:t>
            </a:r>
            <a:endParaRPr lang="es-ES" sz="1700"/>
          </a:p>
          <a:p>
            <a:pPr marL="266393" lvl="1" indent="-172545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pt" sz="1500">
                <a:latin typeface="Poppins"/>
                <a:ea typeface="Poppins"/>
                <a:cs typeface="Poppins"/>
                <a:sym typeface="Poppins"/>
              </a:rPr>
              <a:t>Priorizar recomendações que exijam intervenção imediata,</a:t>
            </a:r>
          </a:p>
          <a:p>
            <a:pPr marL="914378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/>
          </a:p>
          <a:p>
            <a:pPr marL="266393" lvl="1" indent="-172545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pt" sz="1500">
                <a:latin typeface="Poppins"/>
                <a:ea typeface="Poppins"/>
                <a:cs typeface="Poppins"/>
                <a:sym typeface="Poppins"/>
              </a:rPr>
              <a:t>Definir o cronograma de atividades e o orçamento necessário,</a:t>
            </a:r>
          </a:p>
          <a:p>
            <a:pPr marL="914378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/>
          </a:p>
          <a:p>
            <a:pPr marL="266393" lvl="1" indent="-172545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pt" sz="1500">
                <a:latin typeface="Poppins"/>
                <a:ea typeface="Poppins"/>
                <a:cs typeface="Poppins"/>
                <a:sym typeface="Poppins"/>
              </a:rPr>
              <a:t>Determine se é necessário expandir a avaliação ou apoiar a abordagem de lacunas em componentes específicos.</a:t>
            </a:r>
          </a:p>
        </p:txBody>
      </p:sp>
      <p:pic>
        <p:nvPicPr>
          <p:cNvPr id="5" name="Google Shape;249;p27">
            <a:extLst>
              <a:ext uri="{FF2B5EF4-FFF2-40B4-BE49-F238E27FC236}">
                <a16:creationId xmlns:a16="http://schemas.microsoft.com/office/drawing/2014/main" id="{83EE4BDC-4F86-A278-0433-8260AE65F1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433" t="6496" b="2387"/>
          <a:stretch/>
        </p:blipFill>
        <p:spPr>
          <a:xfrm>
            <a:off x="5588747" y="896719"/>
            <a:ext cx="3517813" cy="340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92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9DEEE7A-405C-84F8-410D-9077B5A9372C}"/>
              </a:ext>
            </a:extLst>
          </p:cNvPr>
          <p:cNvSpPr txBox="1"/>
          <p:nvPr/>
        </p:nvSpPr>
        <p:spPr>
          <a:xfrm>
            <a:off x="861237" y="239517"/>
            <a:ext cx="78361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2800" b="1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Finalidade </a:t>
            </a:r>
            <a:r>
              <a:rPr lang="pt" sz="2800" b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do nível </a:t>
            </a:r>
            <a:r>
              <a:rPr lang="pt" sz="2800" b="1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de ferramenta</a:t>
            </a:r>
            <a:r>
              <a:rPr lang="pt" sz="2800" b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pt" sz="2800" b="1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subnacional </a:t>
            </a:r>
            <a:r>
              <a:rPr lang="pt" sz="2800" b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e local.</a:t>
            </a:r>
            <a:endParaRPr lang="es-MX" sz="2800" b="1">
              <a:solidFill>
                <a:schemeClr val="dk1"/>
              </a:solidFill>
              <a:latin typeface="Poppins"/>
              <a:cs typeface="Poppins"/>
              <a:sym typeface="Poppins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60E73C8-0A7F-9BA7-956D-1D61514F2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33730"/>
              </p:ext>
            </p:extLst>
          </p:nvPr>
        </p:nvGraphicFramePr>
        <p:xfrm>
          <a:off x="1007434" y="1277178"/>
          <a:ext cx="7543800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158">
                  <a:extLst>
                    <a:ext uri="{9D8B030D-6E8A-4147-A177-3AD203B41FA5}">
                      <a16:colId xmlns:a16="http://schemas.microsoft.com/office/drawing/2014/main" val="14046699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5779460"/>
                    </a:ext>
                  </a:extLst>
                </a:gridCol>
                <a:gridCol w="6761362">
                  <a:extLst>
                    <a:ext uri="{9D8B030D-6E8A-4147-A177-3AD203B41FA5}">
                      <a16:colId xmlns:a16="http://schemas.microsoft.com/office/drawing/2014/main" val="3664950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6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Está ferramenta tem como mirar autoavaliar ele desempenho do PAV nacional e identificar conquistas e lacunas em ele programar e promover melhorias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600" dirty="0">
                        <a:latin typeface="Calibri" panose="020F0502020204030204" pitchFamily="34" charset="0"/>
                        <a:ea typeface="Poppins"/>
                        <a:cs typeface="Calibri" panose="020F0502020204030204" pitchFamily="34" charset="0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606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Para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nivelar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subnacional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 local, a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ferramenta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ele serve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como um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meio de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validar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reivindicações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realizado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ao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nível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nacional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600">
                        <a:latin typeface="Calibri" panose="020F0502020204030204" pitchFamily="34" charset="0"/>
                        <a:ea typeface="Poppins"/>
                        <a:cs typeface="Calibri" panose="020F0502020204030204" pitchFamily="34" charset="0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305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Permite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rever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 implementação local ,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ajudando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confirmar e complementar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o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descobertas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ao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nível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nacional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600">
                        <a:latin typeface="Calibri" panose="020F0502020204030204" pitchFamily="34" charset="0"/>
                        <a:ea typeface="Poppins"/>
                        <a:cs typeface="Calibri" panose="020F0502020204030204" pitchFamily="34" charset="0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36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6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As pontuações gerado no nível subnacionais e locais não contribuem para a pontuação final da avaliação . Eles desempenham um papel crucial na informação e no refinamento da pontuação no nível nacional , fornecendo a compreensão avançar desempenho detalhado do programa . _ _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9934034"/>
                  </a:ext>
                </a:extLst>
              </a:tr>
            </a:tbl>
          </a:graphicData>
        </a:graphic>
      </p:graphicFrame>
      <p:sp>
        <p:nvSpPr>
          <p:cNvPr id="9" name="Google Shape;262;p28">
            <a:extLst>
              <a:ext uri="{FF2B5EF4-FFF2-40B4-BE49-F238E27FC236}">
                <a16:creationId xmlns:a16="http://schemas.microsoft.com/office/drawing/2014/main" id="{E8FEA55B-B9B4-8B0D-EDA7-F6C5D75BF17F}"/>
              </a:ext>
            </a:extLst>
          </p:cNvPr>
          <p:cNvSpPr/>
          <p:nvPr/>
        </p:nvSpPr>
        <p:spPr>
          <a:xfrm>
            <a:off x="739660" y="3281591"/>
            <a:ext cx="18011" cy="18816"/>
          </a:xfrm>
          <a:custGeom>
            <a:avLst/>
            <a:gdLst/>
            <a:ahLst/>
            <a:cxnLst/>
            <a:rect l="l" t="t" r="r" b="b"/>
            <a:pathLst>
              <a:path w="694" h="725" extrusionOk="0">
                <a:moveTo>
                  <a:pt x="347" y="0"/>
                </a:moveTo>
                <a:cubicBezTo>
                  <a:pt x="158" y="0"/>
                  <a:pt x="1" y="158"/>
                  <a:pt x="1" y="347"/>
                </a:cubicBezTo>
                <a:cubicBezTo>
                  <a:pt x="1" y="567"/>
                  <a:pt x="158" y="725"/>
                  <a:pt x="347" y="725"/>
                </a:cubicBezTo>
                <a:cubicBezTo>
                  <a:pt x="536" y="725"/>
                  <a:pt x="694" y="567"/>
                  <a:pt x="694" y="347"/>
                </a:cubicBezTo>
                <a:cubicBezTo>
                  <a:pt x="694" y="158"/>
                  <a:pt x="536" y="0"/>
                  <a:pt x="3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8998B7F-1E3F-6F8C-A83A-3CFFCDD7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97" y="1453855"/>
            <a:ext cx="304800" cy="2794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65E786F-3A07-4063-19F6-2E89B8CB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30" y="2254530"/>
            <a:ext cx="228600" cy="3048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CE12B0A-5662-C3CD-302D-6AA18BB26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265" y="3135307"/>
            <a:ext cx="330200" cy="3302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2326E8C-A049-64A3-4A0C-E9805B883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544" y="4041484"/>
            <a:ext cx="330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1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F763-A5AC-0007-C7A2-0689CC72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2572"/>
            <a:ext cx="8236500" cy="994200"/>
          </a:xfrm>
        </p:spPr>
        <p:txBody>
          <a:bodyPr/>
          <a:lstStyle/>
          <a:p>
            <a:r>
              <a:rPr lang="pt"/>
              <a:t>Descrição da ferramenta</a:t>
            </a:r>
          </a:p>
        </p:txBody>
      </p:sp>
      <p:pic>
        <p:nvPicPr>
          <p:cNvPr id="4" name="Google Shape;258;p28">
            <a:extLst>
              <a:ext uri="{FF2B5EF4-FFF2-40B4-BE49-F238E27FC236}">
                <a16:creationId xmlns:a16="http://schemas.microsoft.com/office/drawing/2014/main" id="{663B09F0-28AF-664F-A428-38AADB6BF0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03411" y="1677521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259;p28">
            <a:extLst>
              <a:ext uri="{FF2B5EF4-FFF2-40B4-BE49-F238E27FC236}">
                <a16:creationId xmlns:a16="http://schemas.microsoft.com/office/drawing/2014/main" id="{9AAB9BDC-2460-AE0E-944C-010F03F99364}"/>
              </a:ext>
            </a:extLst>
          </p:cNvPr>
          <p:cNvGrpSpPr/>
          <p:nvPr/>
        </p:nvGrpSpPr>
        <p:grpSpPr>
          <a:xfrm>
            <a:off x="1603641" y="1056227"/>
            <a:ext cx="1236900" cy="491700"/>
            <a:chOff x="526681" y="1086707"/>
            <a:chExt cx="1236900" cy="491700"/>
          </a:xfrm>
        </p:grpSpPr>
        <p:sp>
          <p:nvSpPr>
            <p:cNvPr id="6" name="Google Shape;260;p28">
              <a:extLst>
                <a:ext uri="{FF2B5EF4-FFF2-40B4-BE49-F238E27FC236}">
                  <a16:creationId xmlns:a16="http://schemas.microsoft.com/office/drawing/2014/main" id="{CA5DD6B2-467F-AE77-26E0-338620A7C3FD}"/>
                </a:ext>
              </a:extLst>
            </p:cNvPr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61;p28">
              <a:extLst>
                <a:ext uri="{FF2B5EF4-FFF2-40B4-BE49-F238E27FC236}">
                  <a16:creationId xmlns:a16="http://schemas.microsoft.com/office/drawing/2014/main" id="{0539BCC3-1A3D-F3D9-26C6-12BF7E54B5D5}"/>
                </a:ext>
              </a:extLst>
            </p:cNvPr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pt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Perguntas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" name="Google Shape;262;p28">
            <a:extLst>
              <a:ext uri="{FF2B5EF4-FFF2-40B4-BE49-F238E27FC236}">
                <a16:creationId xmlns:a16="http://schemas.microsoft.com/office/drawing/2014/main" id="{4D90454C-1452-7E56-1D61-1F8826508574}"/>
              </a:ext>
            </a:extLst>
          </p:cNvPr>
          <p:cNvGrpSpPr/>
          <p:nvPr/>
        </p:nvGrpSpPr>
        <p:grpSpPr>
          <a:xfrm>
            <a:off x="5831106" y="956800"/>
            <a:ext cx="2408700" cy="515984"/>
            <a:chOff x="6554025" y="939567"/>
            <a:chExt cx="2408700" cy="515984"/>
          </a:xfrm>
        </p:grpSpPr>
        <p:sp>
          <p:nvSpPr>
            <p:cNvPr id="9" name="Google Shape;263;p28">
              <a:extLst>
                <a:ext uri="{FF2B5EF4-FFF2-40B4-BE49-F238E27FC236}">
                  <a16:creationId xmlns:a16="http://schemas.microsoft.com/office/drawing/2014/main" id="{BA6B1F54-1A52-3518-4946-04C3631AC4C8}"/>
                </a:ext>
              </a:extLst>
            </p:cNvPr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4;p28">
              <a:extLst>
                <a:ext uri="{FF2B5EF4-FFF2-40B4-BE49-F238E27FC236}">
                  <a16:creationId xmlns:a16="http://schemas.microsoft.com/office/drawing/2014/main" id="{73CB1FB5-A348-BC52-1219-BDC922344493}"/>
                </a:ext>
              </a:extLst>
            </p:cNvPr>
            <p:cNvSpPr txBox="1"/>
            <p:nvPr/>
          </p:nvSpPr>
          <p:spPr>
            <a:xfrm>
              <a:off x="6567225" y="939567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pt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3. Escala de maturidade de 5 níveis</a:t>
              </a:r>
            </a:p>
          </p:txBody>
        </p:sp>
      </p:grpSp>
      <p:grpSp>
        <p:nvGrpSpPr>
          <p:cNvPr id="11" name="Google Shape;265;p28">
            <a:extLst>
              <a:ext uri="{FF2B5EF4-FFF2-40B4-BE49-F238E27FC236}">
                <a16:creationId xmlns:a16="http://schemas.microsoft.com/office/drawing/2014/main" id="{F90252A5-DBF9-6AA8-DB6C-0BF9E0D4580D}"/>
              </a:ext>
            </a:extLst>
          </p:cNvPr>
          <p:cNvGrpSpPr/>
          <p:nvPr/>
        </p:nvGrpSpPr>
        <p:grpSpPr>
          <a:xfrm>
            <a:off x="1567610" y="3010272"/>
            <a:ext cx="1706100" cy="426599"/>
            <a:chOff x="-326325" y="2510706"/>
            <a:chExt cx="1706100" cy="491700"/>
          </a:xfrm>
        </p:grpSpPr>
        <p:sp>
          <p:nvSpPr>
            <p:cNvPr id="12" name="Google Shape;266;p28">
              <a:extLst>
                <a:ext uri="{FF2B5EF4-FFF2-40B4-BE49-F238E27FC236}">
                  <a16:creationId xmlns:a16="http://schemas.microsoft.com/office/drawing/2014/main" id="{BED2E369-7E87-58E9-03D2-47FF8C21EA0C}"/>
                </a:ext>
              </a:extLst>
            </p:cNvPr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67;p28">
              <a:extLst>
                <a:ext uri="{FF2B5EF4-FFF2-40B4-BE49-F238E27FC236}">
                  <a16:creationId xmlns:a16="http://schemas.microsoft.com/office/drawing/2014/main" id="{BC921F08-69BA-92C6-FBFF-287C0B7CA1B2}"/>
                </a:ext>
              </a:extLst>
            </p:cNvPr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pt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Subseções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" name="Google Shape;268;p28">
            <a:extLst>
              <a:ext uri="{FF2B5EF4-FFF2-40B4-BE49-F238E27FC236}">
                <a16:creationId xmlns:a16="http://schemas.microsoft.com/office/drawing/2014/main" id="{C5FFA772-AB33-9AAF-B77C-61DEC14AB7F7}"/>
              </a:ext>
            </a:extLst>
          </p:cNvPr>
          <p:cNvSpPr/>
          <p:nvPr/>
        </p:nvSpPr>
        <p:spPr>
          <a:xfrm rot="-5400000">
            <a:off x="3990510" y="51970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69;p28">
            <a:extLst>
              <a:ext uri="{FF2B5EF4-FFF2-40B4-BE49-F238E27FC236}">
                <a16:creationId xmlns:a16="http://schemas.microsoft.com/office/drawing/2014/main" id="{D634301D-96D9-943C-1200-F7C43C7C8E76}"/>
              </a:ext>
            </a:extLst>
          </p:cNvPr>
          <p:cNvSpPr txBox="1"/>
          <p:nvPr/>
        </p:nvSpPr>
        <p:spPr>
          <a:xfrm>
            <a:off x="2927015" y="1124774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Nível nacional/subnacional</a:t>
            </a:r>
          </a:p>
        </p:txBody>
      </p:sp>
    </p:spTree>
    <p:extLst>
      <p:ext uri="{BB962C8B-B14F-4D97-AF65-F5344CB8AC3E}">
        <p14:creationId xmlns:p14="http://schemas.microsoft.com/office/powerpoint/2010/main" val="400694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F433-D027-F3BA-9C49-CCA2DCF2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/>
              <a:t>Descrição da ferramenta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57406-BADF-E6E3-FFC4-53B9ECDB5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209" y="1196386"/>
            <a:ext cx="7675379" cy="304800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t" sz="2400" b="1"/>
              <a:t>Um total de 196 </a:t>
            </a:r>
            <a:r>
              <a:rPr lang="pt" sz="2400"/>
              <a:t>questões em todos os componentes:</a:t>
            </a:r>
          </a:p>
          <a:p>
            <a:pPr marL="0" indent="457189">
              <a:lnSpc>
                <a:spcPct val="115000"/>
              </a:lnSpc>
              <a:buNone/>
            </a:pPr>
            <a:r>
              <a:rPr lang="pt" sz="2400"/>
              <a:t>109 nacionalmente</a:t>
            </a:r>
          </a:p>
          <a:p>
            <a:pPr marL="0" indent="457189">
              <a:lnSpc>
                <a:spcPct val="115000"/>
              </a:lnSpc>
              <a:buNone/>
            </a:pPr>
            <a:r>
              <a:rPr lang="pt" sz="2400"/>
              <a:t>67 no nível subnacional</a:t>
            </a:r>
          </a:p>
          <a:p>
            <a:pPr marL="0" indent="457189">
              <a:lnSpc>
                <a:spcPct val="115000"/>
              </a:lnSpc>
              <a:buNone/>
            </a:pPr>
            <a:r>
              <a:rPr lang="pt" sz="2400"/>
              <a:t>20 localmente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3962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638348" y="1251104"/>
            <a:ext cx="290726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1793119" y="1251104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3125412" y="1251104"/>
            <a:ext cx="2201534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4816106" y="1251104"/>
            <a:ext cx="242852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6719388" y="1251104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145058" y="1438154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2490232" y="1438154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3835408" y="1438154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5688331" y="1438154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7533738" y="1438154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 idx="4294967295"/>
          </p:nvPr>
        </p:nvSpPr>
        <p:spPr>
          <a:xfrm>
            <a:off x="827637" y="142169"/>
            <a:ext cx="7872300" cy="7644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r>
              <a:rPr lang="pt" sz="2400">
                <a:latin typeface="Poppins Black"/>
                <a:ea typeface="Poppins Black"/>
                <a:cs typeface="Poppins Black"/>
                <a:sym typeface="Poppins Black"/>
              </a:rPr>
              <a:t>Escala </a:t>
            </a:r>
            <a:r>
              <a:rPr lang="pt" sz="2400" err="1">
                <a:latin typeface="Poppins Black"/>
                <a:ea typeface="Poppins Black"/>
                <a:cs typeface="Poppins Black"/>
                <a:sym typeface="Poppins Black"/>
              </a:rPr>
              <a:t>de </a:t>
            </a:r>
            <a:r>
              <a:rPr lang="pt" sz="2400">
                <a:latin typeface="Poppins Black"/>
                <a:ea typeface="Poppins Black"/>
                <a:cs typeface="Poppins Black"/>
                <a:sym typeface="Poppins Black"/>
              </a:rPr>
              <a:t>cinco pontos </a:t>
            </a:r>
            <a:r>
              <a:rPr lang="pt" sz="2400" err="1">
                <a:latin typeface="Poppins Black"/>
                <a:ea typeface="Poppins Black"/>
                <a:cs typeface="Poppins Black"/>
                <a:sym typeface="Poppins Black"/>
              </a:rPr>
              <a:t>ajuda </a:t>
            </a:r>
            <a:r>
              <a:rPr lang="pt" sz="2400">
                <a:latin typeface="Poppins Black"/>
                <a:ea typeface="Poppins Black"/>
                <a:cs typeface="Poppins Black"/>
                <a:sym typeface="Poppins Black"/>
              </a:rPr>
              <a:t>a avaliar a maturidade </a:t>
            </a:r>
            <a:r>
              <a:rPr lang="pt" sz="2400" err="1">
                <a:latin typeface="Poppins Black"/>
                <a:ea typeface="Poppins Black"/>
                <a:cs typeface="Poppins Black"/>
                <a:sym typeface="Poppins Black"/>
              </a:rPr>
              <a:t>_ _ _</a:t>
            </a:r>
            <a:r>
              <a:rPr lang="pt" sz="240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err="1">
                <a:latin typeface="Poppins Black"/>
                <a:ea typeface="Poppins Black"/>
                <a:cs typeface="Poppins Black"/>
                <a:sym typeface="Poppins Black"/>
              </a:rPr>
              <a:t>em</a:t>
            </a:r>
            <a:r>
              <a:rPr lang="pt" sz="240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err="1">
                <a:latin typeface="Poppins Black"/>
                <a:ea typeface="Poppins Black"/>
                <a:cs typeface="Poppins Black"/>
                <a:sym typeface="Poppins Black"/>
              </a:rPr>
              <a:t>cada</a:t>
            </a:r>
            <a:r>
              <a:rPr lang="pt" sz="240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err="1">
                <a:latin typeface="Poppins Black"/>
                <a:ea typeface="Poppins Black"/>
                <a:cs typeface="Poppins Black"/>
                <a:sym typeface="Poppins Black"/>
              </a:rPr>
              <a:t>perguntar </a:t>
            </a:r>
            <a:r>
              <a:rPr lang="pt" sz="2400">
                <a:latin typeface="Poppins Black"/>
                <a:ea typeface="Poppins Black"/>
                <a:cs typeface="Poppins Black"/>
                <a:sym typeface="Poppins Black"/>
              </a:rPr>
              <a:t>.</a:t>
            </a:r>
            <a:endParaRPr sz="2400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5F809-A3BD-29B5-D8D1-ED2C89EC57C4}"/>
              </a:ext>
            </a:extLst>
          </p:cNvPr>
          <p:cNvSpPr txBox="1"/>
          <p:nvPr/>
        </p:nvSpPr>
        <p:spPr>
          <a:xfrm>
            <a:off x="658077" y="2248464"/>
            <a:ext cx="11870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iniciante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4B90D-2520-684F-32FD-1A4DD3C3C70A}"/>
              </a:ext>
            </a:extLst>
          </p:cNvPr>
          <p:cNvSpPr txBox="1"/>
          <p:nvPr/>
        </p:nvSpPr>
        <p:spPr>
          <a:xfrm>
            <a:off x="773516" y="3024009"/>
            <a:ext cx="140013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Unid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insuficiente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ou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indisponível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  <a:p>
            <a:endParaRPr lang="es-MX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6DD3B-05B9-C79D-6F3F-A58A1C04B375}"/>
              </a:ext>
            </a:extLst>
          </p:cNvPr>
          <p:cNvSpPr txBox="1"/>
          <p:nvPr/>
        </p:nvSpPr>
        <p:spPr>
          <a:xfrm>
            <a:off x="1858667" y="2259343"/>
            <a:ext cx="15640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gerenciado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BEE29-9E31-2104-1C12-5B0A6709783D}"/>
              </a:ext>
            </a:extLst>
          </p:cNvPr>
          <p:cNvSpPr txBox="1"/>
          <p:nvPr/>
        </p:nvSpPr>
        <p:spPr>
          <a:xfrm>
            <a:off x="2104219" y="3034888"/>
            <a:ext cx="140013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646"/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Os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elementos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disponível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presente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problemas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completude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atualização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sua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 uso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não é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apropriado </a:t>
            </a:r>
            <a:r>
              <a:rPr lang="pt">
                <a:solidFill>
                  <a:srgbClr val="999999"/>
                </a:solidFill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D6ACC-E329-08CE-C822-E30C84F2169F}"/>
              </a:ext>
            </a:extLst>
          </p:cNvPr>
          <p:cNvSpPr txBox="1"/>
          <p:nvPr/>
        </p:nvSpPr>
        <p:spPr>
          <a:xfrm>
            <a:off x="3545608" y="2259343"/>
            <a:ext cx="14001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definido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51C22B-4870-DBE2-6DB7-BE5AF91E9D4F}"/>
              </a:ext>
            </a:extLst>
          </p:cNvPr>
          <p:cNvSpPr txBox="1"/>
          <p:nvPr/>
        </p:nvSpPr>
        <p:spPr>
          <a:xfrm>
            <a:off x="3607468" y="3074562"/>
            <a:ext cx="143975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Os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elementos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disponíveis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são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implementados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 a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funcionalidade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um sistema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rotina .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Eles não são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reconhecidos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preconceitos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nenhum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problemas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  <a:p>
            <a:endParaRPr lang="es-MX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3A140D-C6B1-5E96-A823-03C618FF3D94}"/>
              </a:ext>
            </a:extLst>
          </p:cNvPr>
          <p:cNvSpPr txBox="1"/>
          <p:nvPr/>
        </p:nvSpPr>
        <p:spPr>
          <a:xfrm>
            <a:off x="5223745" y="2247136"/>
            <a:ext cx="142456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de estresse quantitativo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4F4351-A278-072B-EB99-CA95D2AC0F40}"/>
              </a:ext>
            </a:extLst>
          </p:cNvPr>
          <p:cNvSpPr txBox="1"/>
          <p:nvPr/>
        </p:nvSpPr>
        <p:spPr>
          <a:xfrm>
            <a:off x="5251863" y="3099895"/>
            <a:ext cx="153167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Todos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artigos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estão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disponível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confiável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completo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atualizado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 e eles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se conhecem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alguns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preconceitos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/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problemas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que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podem ser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melhorar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2CB85C-DF72-0F61-5F21-9EF0A505B27F}"/>
              </a:ext>
            </a:extLst>
          </p:cNvPr>
          <p:cNvSpPr txBox="1"/>
          <p:nvPr/>
        </p:nvSpPr>
        <p:spPr>
          <a:xfrm>
            <a:off x="6750565" y="2274967"/>
            <a:ext cx="15943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otimizado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933549-21DB-CB74-2766-4D9531BFCE12}"/>
              </a:ext>
            </a:extLst>
          </p:cNvPr>
          <p:cNvSpPr txBox="1"/>
          <p:nvPr/>
        </p:nvSpPr>
        <p:spPr>
          <a:xfrm>
            <a:off x="6947654" y="3099895"/>
            <a:ext cx="1752283" cy="1858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Todos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Unid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estão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disponíveis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são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confiáveis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completos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atualizados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implementados de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forma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padronizada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eficiente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  <a:p>
            <a:endParaRPr lang="es-MX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914CD8-5DE0-6DA9-51FA-CE705059AE7A}"/>
              </a:ext>
            </a:extLst>
          </p:cNvPr>
          <p:cNvSpPr txBox="1"/>
          <p:nvPr/>
        </p:nvSpPr>
        <p:spPr>
          <a:xfrm>
            <a:off x="1892602" y="927397"/>
            <a:ext cx="549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1800" b="1">
                <a:solidFill>
                  <a:srgbClr val="002060"/>
                </a:solidFill>
              </a:rPr>
              <a:t>Níveis de desempenho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29;p32">
            <a:extLst>
              <a:ext uri="{FF2B5EF4-FFF2-40B4-BE49-F238E27FC236}">
                <a16:creationId xmlns:a16="http://schemas.microsoft.com/office/drawing/2014/main" id="{351DE741-3D3A-761B-1FC0-A82D1A1DC2C0}"/>
              </a:ext>
            </a:extLst>
          </p:cNvPr>
          <p:cNvSpPr txBox="1">
            <a:spLocks/>
          </p:cNvSpPr>
          <p:nvPr/>
        </p:nvSpPr>
        <p:spPr>
          <a:xfrm>
            <a:off x="572525" y="266675"/>
            <a:ext cx="78723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" sz="2400" b="0">
                <a:latin typeface="Poppins Black"/>
                <a:cs typeface="Poppins Black"/>
                <a:sym typeface="Calibri"/>
              </a:rPr>
              <a:t>Existem quatro pontos-chave a </a:t>
            </a:r>
            <a:r>
              <a:rPr lang="pt" sz="2400" b="0" err="1">
                <a:latin typeface="Poppins Black"/>
                <a:cs typeface="Poppins Black"/>
                <a:sym typeface="Calibri"/>
              </a:rPr>
              <a:t>serem considerados </a:t>
            </a:r>
            <a:r>
              <a:rPr lang="pt" sz="2400" b="0">
                <a:latin typeface="Poppins Black"/>
                <a:cs typeface="Poppins Black"/>
                <a:sym typeface="Calibri"/>
              </a:rPr>
              <a:t>ao </a:t>
            </a:r>
            <a:r>
              <a:rPr lang="pt" sz="2400" b="0" err="1">
                <a:latin typeface="Poppins Black"/>
                <a:cs typeface="Poppins Black"/>
                <a:sym typeface="Calibri"/>
              </a:rPr>
              <a:t>realizar </a:t>
            </a:r>
            <a:r>
              <a:rPr lang="pt" sz="2400" b="0">
                <a:latin typeface="Poppins Black"/>
                <a:cs typeface="Poppins Black"/>
                <a:sym typeface="Calibri"/>
              </a:rPr>
              <a:t>a </a:t>
            </a:r>
            <a:r>
              <a:rPr lang="pt" sz="2400" b="0" err="1">
                <a:latin typeface="Poppins Black"/>
                <a:cs typeface="Poppins Black"/>
                <a:sym typeface="Calibri"/>
              </a:rPr>
              <a:t>autoavaliação</a:t>
            </a:r>
            <a:endParaRPr lang="en-GB" sz="2400" b="0">
              <a:latin typeface="Poppins Black"/>
              <a:cs typeface="Poppins Black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B2D8FFC-0779-FC34-74B7-CEE584B12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04255"/>
              </p:ext>
            </p:extLst>
          </p:nvPr>
        </p:nvGraphicFramePr>
        <p:xfrm>
          <a:off x="893135" y="1350856"/>
          <a:ext cx="7225880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802">
                  <a:extLst>
                    <a:ext uri="{9D8B030D-6E8A-4147-A177-3AD203B41FA5}">
                      <a16:colId xmlns:a16="http://schemas.microsoft.com/office/drawing/2014/main" val="37330072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10161333"/>
                    </a:ext>
                  </a:extLst>
                </a:gridCol>
                <a:gridCol w="6506798">
                  <a:extLst>
                    <a:ext uri="{9D8B030D-6E8A-4147-A177-3AD203B41FA5}">
                      <a16:colId xmlns:a16="http://schemas.microsoft.com/office/drawing/2014/main" val="2379536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b="0" i="0" u="none" strike="noStrike" cap="none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A ferramenta é autoadministrada por ele País</a:t>
                      </a:r>
                      <a:endParaRPr lang="en-GB" sz="1400" b="0" i="0" u="none" strike="noStrike" cap="none" dirty="0">
                        <a:solidFill>
                          <a:schemeClr val="tx1"/>
                        </a:solidFill>
                        <a:latin typeface="Poppins"/>
                        <a:cs typeface="Poppins"/>
                        <a:sym typeface="Poppins"/>
                      </a:endParaRPr>
                    </a:p>
                    <a:p>
                      <a:endParaRPr lang="es-MX" sz="1400" b="0" i="0" u="none" strike="noStrike" cap="none" dirty="0">
                        <a:solidFill>
                          <a:schemeClr val="tx1"/>
                        </a:solidFill>
                        <a:latin typeface="Poppins"/>
                        <a:cs typeface="Poppins"/>
                        <a:sym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2686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Os assessores da CIM da OPAS fornecem apenas suporte e esclarecimentos técnicas . Eles não fornecem recomendações para selecionar a pontuação final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61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pt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 ferramenta Está projetado para autoavaliação MYP </a:t>
                      </a:r>
                      <a:r>
                        <a:rPr lang="pt" sz="1400" dirty="0">
                          <a:latin typeface="Poppins"/>
                          <a:ea typeface="Poppins"/>
                          <a:cs typeface="Poppins"/>
                        </a:rPr>
                        <a:t>e</a:t>
                      </a:r>
                      <a:r>
                        <a:rPr lang="pt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promover melhorias _ em ele programa . </a:t>
                      </a:r>
                      <a:r>
                        <a:rPr lang="pt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Não pretende avaliar nenhum emitir ensaios sobre ele desempenho do país </a:t>
                      </a:r>
                      <a:r>
                        <a:rPr lang="pt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 </a:t>
                      </a:r>
                      <a:r>
                        <a:rPr lang="pt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_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599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 nota em escala de maturidade não é a Foco principal ; Identifique as causas subjacente ao _ obstáculos e _ conquistas é o que ajudará a melhorar ele país .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4233343"/>
                  </a:ext>
                </a:extLst>
              </a:tr>
            </a:tbl>
          </a:graphicData>
        </a:graphic>
      </p:graphicFrame>
      <p:grpSp>
        <p:nvGrpSpPr>
          <p:cNvPr id="6" name="Google Shape;330;p32">
            <a:extLst>
              <a:ext uri="{FF2B5EF4-FFF2-40B4-BE49-F238E27FC236}">
                <a16:creationId xmlns:a16="http://schemas.microsoft.com/office/drawing/2014/main" id="{E1F20DD4-E275-F645-CA6B-5315621F2950}"/>
              </a:ext>
            </a:extLst>
          </p:cNvPr>
          <p:cNvGrpSpPr/>
          <p:nvPr/>
        </p:nvGrpSpPr>
        <p:grpSpPr>
          <a:xfrm>
            <a:off x="1024985" y="1486140"/>
            <a:ext cx="284086" cy="281014"/>
            <a:chOff x="946175" y="3619500"/>
            <a:chExt cx="296975" cy="293825"/>
          </a:xfrm>
        </p:grpSpPr>
        <p:sp>
          <p:nvSpPr>
            <p:cNvPr id="7" name="Google Shape;331;p32">
              <a:extLst>
                <a:ext uri="{FF2B5EF4-FFF2-40B4-BE49-F238E27FC236}">
                  <a16:creationId xmlns:a16="http://schemas.microsoft.com/office/drawing/2014/main" id="{E2F972D9-B04B-2502-EEF2-2F074661C833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2;p32">
              <a:extLst>
                <a:ext uri="{FF2B5EF4-FFF2-40B4-BE49-F238E27FC236}">
                  <a16:creationId xmlns:a16="http://schemas.microsoft.com/office/drawing/2014/main" id="{65BA73A5-5070-384E-2694-DB5F8A4D4673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3;p32">
              <a:extLst>
                <a:ext uri="{FF2B5EF4-FFF2-40B4-BE49-F238E27FC236}">
                  <a16:creationId xmlns:a16="http://schemas.microsoft.com/office/drawing/2014/main" id="{14C21FF8-A888-BB49-C31E-E3548E04CBD3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4;p32">
              <a:extLst>
                <a:ext uri="{FF2B5EF4-FFF2-40B4-BE49-F238E27FC236}">
                  <a16:creationId xmlns:a16="http://schemas.microsoft.com/office/drawing/2014/main" id="{939642C3-7641-F2D1-C16B-2AE6452434AA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5;p32">
              <a:extLst>
                <a:ext uri="{FF2B5EF4-FFF2-40B4-BE49-F238E27FC236}">
                  <a16:creationId xmlns:a16="http://schemas.microsoft.com/office/drawing/2014/main" id="{5852D9A4-89A7-3300-5EC7-61C85A0F15C7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6;p32">
              <a:extLst>
                <a:ext uri="{FF2B5EF4-FFF2-40B4-BE49-F238E27FC236}">
                  <a16:creationId xmlns:a16="http://schemas.microsoft.com/office/drawing/2014/main" id="{CE50B0D0-751C-ACFE-4DC8-AC93BB68CE76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337;p32">
            <a:extLst>
              <a:ext uri="{FF2B5EF4-FFF2-40B4-BE49-F238E27FC236}">
                <a16:creationId xmlns:a16="http://schemas.microsoft.com/office/drawing/2014/main" id="{B9E94A12-9FEB-C0CC-17F9-78B8E37FE46F}"/>
              </a:ext>
            </a:extLst>
          </p:cNvPr>
          <p:cNvGrpSpPr/>
          <p:nvPr/>
        </p:nvGrpSpPr>
        <p:grpSpPr>
          <a:xfrm>
            <a:off x="1044710" y="2219134"/>
            <a:ext cx="243599" cy="242286"/>
            <a:chOff x="-35482200" y="3561225"/>
            <a:chExt cx="292225" cy="290650"/>
          </a:xfrm>
        </p:grpSpPr>
        <p:sp>
          <p:nvSpPr>
            <p:cNvPr id="14" name="Google Shape;338;p32">
              <a:extLst>
                <a:ext uri="{FF2B5EF4-FFF2-40B4-BE49-F238E27FC236}">
                  <a16:creationId xmlns:a16="http://schemas.microsoft.com/office/drawing/2014/main" id="{538D5A11-AC56-8BA2-6B58-AB70254D124C}"/>
                </a:ext>
              </a:extLst>
            </p:cNvPr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9;p32">
              <a:extLst>
                <a:ext uri="{FF2B5EF4-FFF2-40B4-BE49-F238E27FC236}">
                  <a16:creationId xmlns:a16="http://schemas.microsoft.com/office/drawing/2014/main" id="{1D4295E3-A45C-E6A0-7830-22485B7B5EE3}"/>
                </a:ext>
              </a:extLst>
            </p:cNvPr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0;p32">
              <a:extLst>
                <a:ext uri="{FF2B5EF4-FFF2-40B4-BE49-F238E27FC236}">
                  <a16:creationId xmlns:a16="http://schemas.microsoft.com/office/drawing/2014/main" id="{0CA269DB-2366-F763-6FC6-D1D311AEDB1D}"/>
                </a:ext>
              </a:extLst>
            </p:cNvPr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341;p32">
            <a:extLst>
              <a:ext uri="{FF2B5EF4-FFF2-40B4-BE49-F238E27FC236}">
                <a16:creationId xmlns:a16="http://schemas.microsoft.com/office/drawing/2014/main" id="{183C6C5F-29F6-0B68-21A0-1B146CBF76E5}"/>
              </a:ext>
            </a:extLst>
          </p:cNvPr>
          <p:cNvGrpSpPr/>
          <p:nvPr/>
        </p:nvGrpSpPr>
        <p:grpSpPr>
          <a:xfrm>
            <a:off x="1030057" y="3084367"/>
            <a:ext cx="272603" cy="236678"/>
            <a:chOff x="6218300" y="4416175"/>
            <a:chExt cx="516000" cy="448000"/>
          </a:xfrm>
        </p:grpSpPr>
        <p:sp>
          <p:nvSpPr>
            <p:cNvPr id="18" name="Google Shape;342;p32">
              <a:extLst>
                <a:ext uri="{FF2B5EF4-FFF2-40B4-BE49-F238E27FC236}">
                  <a16:creationId xmlns:a16="http://schemas.microsoft.com/office/drawing/2014/main" id="{EA1BD2BC-AF8C-AF37-9B7E-EF815195889E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343;p32">
              <a:extLst>
                <a:ext uri="{FF2B5EF4-FFF2-40B4-BE49-F238E27FC236}">
                  <a16:creationId xmlns:a16="http://schemas.microsoft.com/office/drawing/2014/main" id="{5B214D8D-A219-92AD-58DF-F3DE48184F57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344;p32">
              <a:extLst>
                <a:ext uri="{FF2B5EF4-FFF2-40B4-BE49-F238E27FC236}">
                  <a16:creationId xmlns:a16="http://schemas.microsoft.com/office/drawing/2014/main" id="{07A8E044-56C0-9EBE-397D-668642E4D743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1" name="Google Shape;345;p32">
            <a:extLst>
              <a:ext uri="{FF2B5EF4-FFF2-40B4-BE49-F238E27FC236}">
                <a16:creationId xmlns:a16="http://schemas.microsoft.com/office/drawing/2014/main" id="{592E0938-3834-0DBC-4BA6-F5981020B7AF}"/>
              </a:ext>
            </a:extLst>
          </p:cNvPr>
          <p:cNvGrpSpPr/>
          <p:nvPr/>
        </p:nvGrpSpPr>
        <p:grpSpPr>
          <a:xfrm>
            <a:off x="1035259" y="3904320"/>
            <a:ext cx="257044" cy="253544"/>
            <a:chOff x="2084100" y="4400250"/>
            <a:chExt cx="486550" cy="479925"/>
          </a:xfrm>
        </p:grpSpPr>
        <p:sp>
          <p:nvSpPr>
            <p:cNvPr id="22" name="Google Shape;346;p32">
              <a:extLst>
                <a:ext uri="{FF2B5EF4-FFF2-40B4-BE49-F238E27FC236}">
                  <a16:creationId xmlns:a16="http://schemas.microsoft.com/office/drawing/2014/main" id="{E5689210-5EBF-C8B0-F301-AC0547C04CFE}"/>
                </a:ext>
              </a:extLst>
            </p:cNvPr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347;p32">
              <a:extLst>
                <a:ext uri="{FF2B5EF4-FFF2-40B4-BE49-F238E27FC236}">
                  <a16:creationId xmlns:a16="http://schemas.microsoft.com/office/drawing/2014/main" id="{3E125FEF-339B-1682-0328-F7F9D395CB65}"/>
                </a:ext>
              </a:extLst>
            </p:cNvPr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348;p32">
              <a:extLst>
                <a:ext uri="{FF2B5EF4-FFF2-40B4-BE49-F238E27FC236}">
                  <a16:creationId xmlns:a16="http://schemas.microsoft.com/office/drawing/2014/main" id="{F9CAF364-4476-C579-404C-503000E337CC}"/>
                </a:ext>
              </a:extLst>
            </p:cNvPr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349;p32">
              <a:extLst>
                <a:ext uri="{FF2B5EF4-FFF2-40B4-BE49-F238E27FC236}">
                  <a16:creationId xmlns:a16="http://schemas.microsoft.com/office/drawing/2014/main" id="{9680D732-DBEE-230D-4795-6176502D30A2}"/>
                </a:ext>
              </a:extLst>
            </p:cNvPr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350;p32">
              <a:extLst>
                <a:ext uri="{FF2B5EF4-FFF2-40B4-BE49-F238E27FC236}">
                  <a16:creationId xmlns:a16="http://schemas.microsoft.com/office/drawing/2014/main" id="{60A15C6C-BB7F-87ED-C15E-5B7EC4A76C6D}"/>
                </a:ext>
              </a:extLst>
            </p:cNvPr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351;p32">
              <a:extLst>
                <a:ext uri="{FF2B5EF4-FFF2-40B4-BE49-F238E27FC236}">
                  <a16:creationId xmlns:a16="http://schemas.microsoft.com/office/drawing/2014/main" id="{6CC6F195-100B-714F-A7D9-7A5631DF5A49}"/>
                </a:ext>
              </a:extLst>
            </p:cNvPr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57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17C0D6E002DC4A9954B279402C024D" ma:contentTypeVersion="20" ma:contentTypeDescription="Crear nuevo documento." ma:contentTypeScope="" ma:versionID="91751e7a04fec3f016bcff87e4142cd6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8c2846299bbf085d201da4f067d962af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0C396D-3D24-45B1-A545-6D05F8DD5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C2A17C-2948-479B-B1AC-6380CA1FA1BC}">
  <ds:schemaRefs>
    <ds:schemaRef ds:uri="13824d70-7bf2-44bc-87a6-298660e5dadd"/>
    <ds:schemaRef ds:uri="5e13aadc-de86-43ee-b386-40c01ba74c8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C6E1B5-9FE1-455E-8A8B-DD72B16C3C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Presentación en pantalla (16:9)</PresentationFormat>
  <Paragraphs>83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Ferramenta de monitoramento do Programa Nacional de Imunização</vt:lpstr>
      <vt:lpstr>Diário</vt:lpstr>
      <vt:lpstr>Propósito</vt:lpstr>
      <vt:lpstr>Objetivos da ferramenta</vt:lpstr>
      <vt:lpstr>Presentación de PowerPoint</vt:lpstr>
      <vt:lpstr>Descrição da ferramenta</vt:lpstr>
      <vt:lpstr>Descrição da ferramenta</vt:lpstr>
      <vt:lpstr>Escala de cinco pontos ajuda a avaliar a maturidade _ _ _ em cada perguntar 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Juanjo J. Vasquez Rojas</cp:lastModifiedBy>
  <cp:revision>5</cp:revision>
  <dcterms:modified xsi:type="dcterms:W3CDTF">2025-01-17T15:01:29Z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PAHO Keyword">
    <vt:lpwstr/>
  </property>
  <property fmtid="{D5CDD505-2E9C-101B-9397-08002B2CF9AE}" pid="4" name="MediaServiceImageTags">
    <vt:lpwstr/>
  </property>
  <property fmtid="{D5CDD505-2E9C-101B-9397-08002B2CF9AE}" pid="5" name="PAHO_x0020_Keyword">
    <vt:lpwstr/>
  </property>
</Properties>
</file>