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26"/>
  </p:notesMasterIdLst>
  <p:sldIdLst>
    <p:sldId id="256" r:id="rId6"/>
    <p:sldId id="292" r:id="rId7"/>
    <p:sldId id="293" r:id="rId8"/>
    <p:sldId id="294" r:id="rId9"/>
    <p:sldId id="295" r:id="rId10"/>
    <p:sldId id="296" r:id="rId11"/>
    <p:sldId id="298" r:id="rId12"/>
    <p:sldId id="297" r:id="rId13"/>
    <p:sldId id="264" r:id="rId14"/>
    <p:sldId id="299" r:id="rId15"/>
    <p:sldId id="300" r:id="rId16"/>
    <p:sldId id="279" r:id="rId17"/>
    <p:sldId id="280" r:id="rId18"/>
    <p:sldId id="283" r:id="rId19"/>
    <p:sldId id="286" r:id="rId20"/>
    <p:sldId id="287" r:id="rId21"/>
    <p:sldId id="288" r:id="rId22"/>
    <p:sldId id="289" r:id="rId23"/>
    <p:sldId id="290" r:id="rId24"/>
    <p:sldId id="291" r:id="rId25"/>
  </p:sldIdLst>
  <p:sldSz cx="12192000" cy="6858000"/>
  <p:notesSz cx="6858000" cy="9144000"/>
  <p:defaultTextStyle>
    <a:defPPr>
      <a:defRPr lang="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BA764-184F-D80B-81D2-6511F8B42579}" v="240" dt="2025-01-17T14:52:51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1"/>
  </p:normalViewPr>
  <p:slideViewPr>
    <p:cSldViewPr snapToGrid="0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nso, Lucía (OS-)" userId="S::alonsoluc@paho.org::e8d9c718-46f4-400b-941f-3d85dfa5d28c" providerId="AD" clId="Web-{2C7BA764-184F-D80B-81D2-6511F8B42579}"/>
    <pc:docChg chg="modSld">
      <pc:chgData name="Alonso, Lucía (OS-)" userId="S::alonsoluc@paho.org::e8d9c718-46f4-400b-941f-3d85dfa5d28c" providerId="AD" clId="Web-{2C7BA764-184F-D80B-81D2-6511F8B42579}" dt="2025-01-17T14:52:51.040" v="227" actId="14100"/>
      <pc:docMkLst>
        <pc:docMk/>
      </pc:docMkLst>
      <pc:sldChg chg="modSp">
        <pc:chgData name="Alonso, Lucía (OS-)" userId="S::alonsoluc@paho.org::e8d9c718-46f4-400b-941f-3d85dfa5d28c" providerId="AD" clId="Web-{2C7BA764-184F-D80B-81D2-6511F8B42579}" dt="2025-01-17T14:41:44.548" v="61"/>
        <pc:sldMkLst>
          <pc:docMk/>
          <pc:sldMk cId="1128890875" sldId="287"/>
        </pc:sldMkLst>
        <pc:graphicFrameChg chg="mod modGraphic">
          <ac:chgData name="Alonso, Lucía (OS-)" userId="S::alonsoluc@paho.org::e8d9c718-46f4-400b-941f-3d85dfa5d28c" providerId="AD" clId="Web-{2C7BA764-184F-D80B-81D2-6511F8B42579}" dt="2025-01-17T14:41:44.548" v="61"/>
          <ac:graphicFrameMkLst>
            <pc:docMk/>
            <pc:sldMk cId="1128890875" sldId="287"/>
            <ac:graphicFrameMk id="7" creationId="{495C8FC3-4C23-0180-D1FD-4B8BBC67FCE2}"/>
          </ac:graphicFrameMkLst>
        </pc:graphicFrameChg>
      </pc:sldChg>
      <pc:sldChg chg="modSp">
        <pc:chgData name="Alonso, Lucía (OS-)" userId="S::alonsoluc@paho.org::e8d9c718-46f4-400b-941f-3d85dfa5d28c" providerId="AD" clId="Web-{2C7BA764-184F-D80B-81D2-6511F8B42579}" dt="2025-01-17T14:52:12.804" v="217"/>
        <pc:sldMkLst>
          <pc:docMk/>
          <pc:sldMk cId="3477377762" sldId="290"/>
        </pc:sldMkLst>
        <pc:graphicFrameChg chg="mod modGraphic">
          <ac:chgData name="Alonso, Lucía (OS-)" userId="S::alonsoluc@paho.org::e8d9c718-46f4-400b-941f-3d85dfa5d28c" providerId="AD" clId="Web-{2C7BA764-184F-D80B-81D2-6511F8B42579}" dt="2025-01-17T14:52:12.804" v="217"/>
          <ac:graphicFrameMkLst>
            <pc:docMk/>
            <pc:sldMk cId="3477377762" sldId="290"/>
            <ac:graphicFrameMk id="4" creationId="{B9CC4902-5A49-1059-2474-A2F0FD71FA4B}"/>
          </ac:graphicFrameMkLst>
        </pc:graphicFrameChg>
      </pc:sldChg>
      <pc:sldChg chg="modSp">
        <pc:chgData name="Alonso, Lucía (OS-)" userId="S::alonsoluc@paho.org::e8d9c718-46f4-400b-941f-3d85dfa5d28c" providerId="AD" clId="Web-{2C7BA764-184F-D80B-81D2-6511F8B42579}" dt="2025-01-17T14:52:51.040" v="227" actId="14100"/>
        <pc:sldMkLst>
          <pc:docMk/>
          <pc:sldMk cId="293593719" sldId="291"/>
        </pc:sldMkLst>
        <pc:spChg chg="mod">
          <ac:chgData name="Alonso, Lucía (OS-)" userId="S::alonsoluc@paho.org::e8d9c718-46f4-400b-941f-3d85dfa5d28c" providerId="AD" clId="Web-{2C7BA764-184F-D80B-81D2-6511F8B42579}" dt="2025-01-17T14:52:51.040" v="227" actId="14100"/>
          <ac:spMkLst>
            <pc:docMk/>
            <pc:sldMk cId="293593719" sldId="291"/>
            <ac:spMk id="2" creationId="{80D14EA3-B395-DCD7-6480-06F5A912CC44}"/>
          </ac:spMkLst>
        </pc:spChg>
        <pc:graphicFrameChg chg="mod modGraphic">
          <ac:chgData name="Alonso, Lucía (OS-)" userId="S::alonsoluc@paho.org::e8d9c718-46f4-400b-941f-3d85dfa5d28c" providerId="AD" clId="Web-{2C7BA764-184F-D80B-81D2-6511F8B42579}" dt="2025-01-17T14:51:45.475" v="210"/>
          <ac:graphicFrameMkLst>
            <pc:docMk/>
            <pc:sldMk cId="293593719" sldId="291"/>
            <ac:graphicFrameMk id="3" creationId="{471E5577-CA64-B0F0-1FDE-1A58B692354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F51E-9326-474E-AA55-E3878E78E4FA}" type="datetimeFigureOut">
              <a:rPr lang="es-MX" smtClean="0"/>
              <a:t>17/01/2025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50F00-79A4-D643-B463-758BEC25F0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75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04eae5a1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04eae5a1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9CF85-C19F-AC23-CD6A-1A3833A3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D7841-76D8-0BB7-C223-DA712AC59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2EA519-3604-A0DD-DFF1-620A1FB6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17/01/2025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82C22C-9E44-B474-0285-BB41208E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6F7BD-CA4A-091E-C951-C2E79CF8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849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A2BB1-CB9B-1D05-3FF0-8154AF56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9A3134-A08D-1001-DE5D-C0C3D9662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9A9D4-839B-DD78-4450-A4132FC9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17/01/2025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2CADA-1538-5DCB-0EEC-18733140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4A2D1-0BC2-D9A1-C905-0EDC6E0B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7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11258F-D3BA-A1F7-9231-88C047AFD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3E04DD-B36C-F4C0-0C27-9B1DF99C4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9BBE3E-DB1C-EA0B-D074-DA0E1A2A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17/01/2025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E47A6F-B4CF-7899-7CA0-540832E4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3DABCE-2A7A-BAC2-D5A9-0E9A0196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665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ctrTitle"/>
          </p:nvPr>
        </p:nvSpPr>
        <p:spPr>
          <a:xfrm>
            <a:off x="864967" y="368936"/>
            <a:ext cx="8934000" cy="1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60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50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34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578069" y="1344785"/>
            <a:ext cx="705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60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8071" y="3824460"/>
            <a:ext cx="6080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496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8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82000" cy="4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114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32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Slide">
  <p:cSld name="Clos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864972" y="2210809"/>
            <a:ext cx="4473200" cy="2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Black"/>
              <a:buNone/>
              <a:defRPr sz="48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69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428000" cy="4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6494928" y="1825625"/>
            <a:ext cx="5324800" cy="4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371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864967" y="368936"/>
            <a:ext cx="8934000" cy="1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60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10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EF971-95BA-C5A2-574B-C96491AF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81671-78A5-0E42-030F-46F323CBA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D0E63E-7AA4-1377-1782-00565173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17/01/2025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9C00A3-D83A-F8DD-CFE0-D33E37C4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37D046-85B2-4EB9-4069-8F0A675C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383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864967" y="368936"/>
            <a:ext cx="8934000" cy="1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60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905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2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8F251-5E94-112B-339D-BBAE4811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24B8E5-D7AD-909B-0A70-C8DF5A7F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31BD0-638E-33D3-C543-E450AC5A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17/01/2025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5BB718-7E66-6325-7F21-2B068DA6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2B5E95-4CA5-4743-6319-A4F9D7DE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75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E8183-121F-CABE-4D1F-94C9828F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A42C0-7624-6EEC-08D7-B2C4172AF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2875A5-2EA9-9060-398C-753B61E49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A5E6D5-9269-C4EC-64BE-C260257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17/01/2025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4A9A3E-D080-151F-E21D-7F477CCC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D2CCE1-6E63-7EB2-0426-30BFD168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563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CAA9A-2E42-A716-5189-52FDFD00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BD560-05EE-8460-05F3-7DA1DA518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41673F-83F6-6274-19CD-0F3483ECE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A7EB1-8509-4BC1-547B-12C391784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27C1AC-9921-254D-420C-CF9DD1139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95A041-3727-2DB2-7E1F-157F7094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17/01/2025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CF2703-0DA0-32E9-0E3D-77986C16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AA764C-D8BC-3984-0FB7-09B888FE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86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C3111-927F-9ED9-1F4A-82F89A98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82767F-BEE7-0AA1-F997-CD1A408F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17/01/2025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9C1199-EA88-E6E0-34B1-C1D208AC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598FB2-589B-F73C-67FB-FF67BA64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48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C3B051-F4A2-DD9B-EEB3-AF78017B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17/01/2025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56E1D8A-8052-DC3F-BAE1-AAFB1B1D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016DE-6451-734A-2A8C-8D85E023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37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02D08-1D58-5969-B5AB-1487B07E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59C64-A055-4CB2-622B-D44CC7BBA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8CA460-CA10-8D9F-FE44-1C33E4D51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2C8BDE-EA3E-6D5D-1D5B-1E3770E0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17/01/2025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5F4D20-3EB1-8378-3ADE-FCFF95D6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F0440A-D8E9-6D44-9E66-B274D07F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950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626B3-7488-432F-DC6D-E781B267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28B53B-611A-6ED7-6439-05B0B6A8B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CC7DE0-CC13-9B8D-634F-E7AA70B81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43CB30-61D5-25F5-AD0F-05EB7526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17/01/2025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CD10AA-7ADA-A090-8DD9-BB71D663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630A84-26CA-D833-F804-80AECA5C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341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8A1C9D-C406-1B54-BF2F-72C2A6C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83D5B6-7CF4-FD17-6A35-03A5D0C07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ABF226-D8B1-0E4B-0BBC-5B8CD6C15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EF4BC3-DB69-F44F-9D72-FE25B411FDF9}" type="datetimeFigureOut">
              <a:rPr lang="es-MX" smtClean="0"/>
              <a:t>17/01/2025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5DC569-1410-05D6-A9B6-C38CAB6FD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B6DAE7-A848-23D8-F256-AD19FAB2F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FD5A31-AC77-EC4B-9D22-7EC0DF7C62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00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6613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285016" y="1196509"/>
            <a:ext cx="6966108" cy="3691952"/>
          </a:xfrm>
          <a:prstGeom prst="rect">
            <a:avLst/>
          </a:prstGeom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lvl="0"/>
            <a:r>
              <a:rPr lang="pt" sz="36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Ferramenta de Monitoramento do Programa Nacional Ampliado de Imunizações</a:t>
            </a:r>
            <a:endParaRPr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Google Shape;225;p24">
            <a:extLst>
              <a:ext uri="{FF2B5EF4-FFF2-40B4-BE49-F238E27FC236}">
                <a16:creationId xmlns:a16="http://schemas.microsoft.com/office/drawing/2014/main" id="{CD610040-3E1E-05CC-A5E2-630D0AE382CA}"/>
              </a:ext>
            </a:extLst>
          </p:cNvPr>
          <p:cNvSpPr txBox="1"/>
          <p:nvPr/>
        </p:nvSpPr>
        <p:spPr>
          <a:xfrm>
            <a:off x="285016" y="4544467"/>
            <a:ext cx="6481731" cy="92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267" tIns="123267" rIns="123267" bIns="123267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300"/>
            </a:pPr>
            <a:endParaRPr lang="en-GB" sz="2400" b="1" i="1" dirty="0"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300"/>
            </a:pPr>
            <a:endParaRPr lang="en-GB" sz="2400" b="1" i="1" dirty="0"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300"/>
            </a:pPr>
            <a:r>
              <a:rPr lang="pt" sz="2400" b="1" i="1" dirty="0">
                <a:latin typeface="Poppins"/>
                <a:ea typeface="Poppins"/>
                <a:cs typeface="Poppins"/>
                <a:sym typeface="Poppins"/>
              </a:rPr>
              <a:t>Anexo C. Apresentação para os Estados-Membros</a:t>
            </a:r>
            <a:endParaRPr lang="es-ES" sz="2400" b="1" i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73B25F-E4A5-918D-4085-5241088E0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37" y="6044436"/>
            <a:ext cx="5981700" cy="546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3778-FA6E-32EC-3BB0-C1E79018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dirty="0"/>
              <a:t>Autoavaliação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5F736-B6FF-4953-00C5-A581E1140087}"/>
              </a:ext>
            </a:extLst>
          </p:cNvPr>
          <p:cNvSpPr txBox="1"/>
          <p:nvPr/>
        </p:nvSpPr>
        <p:spPr>
          <a:xfrm>
            <a:off x="972274" y="1893283"/>
            <a:ext cx="10116274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A ferramenta é </a:t>
            </a:r>
            <a:r>
              <a:rPr lang="pt" sz="1800" b="1" dirty="0">
                <a:latin typeface="Poppins"/>
                <a:ea typeface="Poppins"/>
                <a:cs typeface="Poppins"/>
                <a:sym typeface="Poppins"/>
              </a:rPr>
              <a:t>autoadministrada </a:t>
            </a: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pelo país,</a:t>
            </a:r>
          </a:p>
          <a:p>
            <a:pPr marL="951865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1800" dirty="0">
              <a:latin typeface="Poppins"/>
              <a:ea typeface="Poppins"/>
              <a:cs typeface="Poppins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Os assessores da CIM da OPAS apenas prestam apoio técnico e esclarecimentos. Eles não fornecem recomendações para a seleção de uma nota final,</a:t>
            </a:r>
          </a:p>
          <a:p>
            <a:pPr marL="951865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1800" dirty="0">
              <a:latin typeface="Poppins"/>
              <a:ea typeface="Poppins"/>
              <a:cs typeface="Poppins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A ferramenta foi desenvolvida para autoavaliação </a:t>
            </a: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do MYP </a:t>
            </a: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e para promover melhorias no programa. </a:t>
            </a:r>
            <a:r>
              <a:rPr lang="pt" sz="1800" b="1" dirty="0">
                <a:latin typeface="Poppins"/>
                <a:ea typeface="Poppins"/>
                <a:cs typeface="Poppins"/>
                <a:sym typeface="Poppins"/>
              </a:rPr>
              <a:t>Não se destina a avaliar ou julgar </a:t>
            </a: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o desempenho do país.</a:t>
            </a:r>
            <a:endParaRPr lang="es-ES" sz="1800" dirty="0">
              <a:latin typeface="Poppins"/>
              <a:ea typeface="Poppins"/>
              <a:cs typeface="Poppins"/>
            </a:endParaRPr>
          </a:p>
          <a:p>
            <a:pPr marL="951865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1800" dirty="0">
              <a:latin typeface="Poppins"/>
              <a:ea typeface="Poppins"/>
              <a:cs typeface="Poppins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A classificação na escala de maturidade não é o foco principal; Identificar as causas subjacentes dos obstáculos e das conquistas é o que ajudará a melhorar o país.</a:t>
            </a:r>
          </a:p>
        </p:txBody>
      </p:sp>
    </p:spTree>
    <p:extLst>
      <p:ext uri="{BB962C8B-B14F-4D97-AF65-F5344CB8AC3E}">
        <p14:creationId xmlns:p14="http://schemas.microsoft.com/office/powerpoint/2010/main" val="129973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819C-9A1B-BB00-27CA-BF5FF2ED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/>
              <a:t>Resultados da autoavaliação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A21CC-AD44-632B-2DB4-6ED7E7444FF6}"/>
              </a:ext>
            </a:extLst>
          </p:cNvPr>
          <p:cNvSpPr txBox="1"/>
          <p:nvPr/>
        </p:nvSpPr>
        <p:spPr>
          <a:xfrm>
            <a:off x="838200" y="1690725"/>
            <a:ext cx="10744200" cy="421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t" b="1" dirty="0">
                <a:latin typeface="Poppins"/>
                <a:ea typeface="Poppins"/>
                <a:cs typeface="Poppins"/>
                <a:sym typeface="Poppins"/>
              </a:rPr>
              <a:t>Revisão de documento:</a:t>
            </a:r>
          </a:p>
          <a:p>
            <a:pPr marL="595184" lvl="1" indent="-217216">
              <a:lnSpc>
                <a:spcPct val="115000"/>
              </a:lnSpc>
              <a:buSzPts val="1205"/>
              <a:buFont typeface="Poppins"/>
              <a:buChar char="○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Recolher dados sobre o desempenho de cada componente do PAI nos últimos 5 anos.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t" b="1" dirty="0">
                <a:latin typeface="Poppins"/>
                <a:ea typeface="Poppins"/>
                <a:cs typeface="Poppins"/>
                <a:sym typeface="Poppins"/>
              </a:rPr>
              <a:t>Análise da situação </a:t>
            </a: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marL="595184" lvl="1" indent="-217216">
              <a:lnSpc>
                <a:spcPct val="115000"/>
              </a:lnSpc>
              <a:buSzPts val="1205"/>
              <a:buFont typeface="Poppins"/>
              <a:buChar char="○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Forneça uma visão geral da situação do MYP antes de realizar a autoavaliação.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t" b="1" dirty="0">
                <a:latin typeface="Poppins"/>
                <a:ea typeface="Poppins"/>
                <a:cs typeface="Poppins"/>
                <a:sym typeface="Poppins"/>
              </a:rPr>
              <a:t>Ferramenta de monitoramento de desempenho:</a:t>
            </a: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595184" lvl="1" indent="-217216">
              <a:lnSpc>
                <a:spcPct val="115000"/>
              </a:lnSpc>
              <a:buSzPts val="1205"/>
              <a:buFont typeface="Poppins"/>
              <a:buChar char="○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Autoadministrado a nível nacional e subnacional e através de visitas de campo a nível local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t" b="1" dirty="0">
                <a:latin typeface="Poppins"/>
                <a:ea typeface="Poppins"/>
                <a:cs typeface="Poppins"/>
                <a:sym typeface="Poppins"/>
              </a:rPr>
              <a:t>Relatório final e apresentação:</a:t>
            </a:r>
            <a:endParaRPr lang="es-ES" dirty="0">
              <a:latin typeface="Poppins"/>
              <a:ea typeface="Poppins"/>
              <a:cs typeface="Poppins"/>
              <a:sym typeface="Poppins"/>
            </a:endParaRPr>
          </a:p>
          <a:p>
            <a:pPr marL="595184" lvl="1" indent="-217216">
              <a:lnSpc>
                <a:spcPct val="115000"/>
              </a:lnSpc>
              <a:buSzPts val="1205"/>
              <a:buFont typeface="Poppins"/>
              <a:buChar char="○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Descrição da situação atual de cada componente do PAI e recomendações.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t" b="1" dirty="0">
                <a:latin typeface="Poppins"/>
                <a:ea typeface="Poppins"/>
                <a:cs typeface="Poppins"/>
                <a:sym typeface="Poppins"/>
              </a:rPr>
              <a:t>Plano de ação</a:t>
            </a:r>
            <a:endParaRPr lang="es-ES" dirty="0">
              <a:latin typeface="Poppins"/>
              <a:ea typeface="Poppins"/>
              <a:cs typeface="Poppins"/>
              <a:sym typeface="Poppins"/>
            </a:endParaRPr>
          </a:p>
          <a:p>
            <a:pPr marL="595184" lvl="1" indent="-217216">
              <a:lnSpc>
                <a:spcPct val="115000"/>
              </a:lnSpc>
              <a:buSzPts val="1205"/>
              <a:buFont typeface="Poppins"/>
              <a:buChar char="○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Um plano para colmatar as lacunas mais urgentes no PAV nacional.</a:t>
            </a:r>
          </a:p>
        </p:txBody>
      </p:sp>
    </p:spTree>
    <p:extLst>
      <p:ext uri="{BB962C8B-B14F-4D97-AF65-F5344CB8AC3E}">
        <p14:creationId xmlns:p14="http://schemas.microsoft.com/office/powerpoint/2010/main" val="361016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223723-F312-64A4-252D-FDE60A9B9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8623" y="2434943"/>
            <a:ext cx="4737377" cy="28652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" sz="1800" u="none" strike="noStrike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1. Equipe de Coordenação Nacional (NCT)</a:t>
            </a:r>
          </a:p>
          <a:p>
            <a:pPr marL="742950" lvl="0" indent="-742950">
              <a:buFont typeface="+mj-lt"/>
              <a:buAutoNum type="arabicPeriod"/>
            </a:pPr>
            <a:endParaRPr lang="es-MX" sz="1800" u="none" strike="noStrike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0" lvl="0" indent="0">
              <a:buNone/>
            </a:pPr>
            <a:r>
              <a:rPr lang="pt" sz="1800" u="none" strike="noStrike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2. Equipe de Coordenação Regional (RCT)</a:t>
            </a:r>
            <a:endParaRPr lang="es-MX" sz="1800" u="none" strike="noStrike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endParaRPr lang="es-MX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484851C-7381-0491-1608-560DA3B6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" sz="3200" b="0" kern="1200" dirty="0">
                <a:solidFill>
                  <a:schemeClr val="tx1"/>
                </a:solidFill>
                <a:latin typeface="Poppins Black"/>
                <a:cs typeface="Poppins Black"/>
                <a:sym typeface="Poppins Black"/>
              </a:rPr>
              <a:t>Funções e responsabilidades das duas equipes responsáveis pela autoavaliação</a:t>
            </a:r>
          </a:p>
        </p:txBody>
      </p:sp>
      <p:sp>
        <p:nvSpPr>
          <p:cNvPr id="7" name="Llamada rectangular redondeada 6">
            <a:extLst>
              <a:ext uri="{FF2B5EF4-FFF2-40B4-BE49-F238E27FC236}">
                <a16:creationId xmlns:a16="http://schemas.microsoft.com/office/drawing/2014/main" id="{C6D59284-36A3-64AD-35BC-61DBFCF6F2A9}"/>
              </a:ext>
            </a:extLst>
          </p:cNvPr>
          <p:cNvSpPr/>
          <p:nvPr/>
        </p:nvSpPr>
        <p:spPr>
          <a:xfrm>
            <a:off x="6667018" y="1691546"/>
            <a:ext cx="4832907" cy="4166886"/>
          </a:xfrm>
          <a:prstGeom prst="wedgeRoundRectCallout">
            <a:avLst>
              <a:gd name="adj1" fmla="val -60624"/>
              <a:gd name="adj2" fmla="val 21761"/>
              <a:gd name="adj3" fmla="val 16667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" dirty="0">
                <a:latin typeface="Poppins" panose="00000500000000000000" pitchFamily="2" charset="0"/>
                <a:cs typeface="Poppins" panose="00000500000000000000" pitchFamily="2" charset="0"/>
              </a:rPr>
              <a:t>As responsabilidades foram divididas em três fases:</a:t>
            </a:r>
          </a:p>
          <a:p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" dirty="0">
                <a:latin typeface="Poppins" panose="00000500000000000000" pitchFamily="2" charset="0"/>
                <a:cs typeface="Poppins" panose="00000500000000000000" pitchFamily="2" charset="0"/>
              </a:rPr>
              <a:t>Preparação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" dirty="0">
                <a:latin typeface="Poppins" panose="00000500000000000000" pitchFamily="2" charset="0"/>
                <a:cs typeface="Poppins" panose="00000500000000000000" pitchFamily="2" charset="0"/>
              </a:rPr>
              <a:t>Implementação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" dirty="0">
                <a:latin typeface="Poppins" panose="00000500000000000000" pitchFamily="2" charset="0"/>
                <a:cs typeface="Poppins" panose="00000500000000000000" pitchFamily="2" charset="0"/>
              </a:rPr>
              <a:t>Seguir</a:t>
            </a:r>
          </a:p>
          <a:p>
            <a:pPr algn="ctr"/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1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EF74A-4028-78A3-1907-E4709112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93" y="236983"/>
            <a:ext cx="10982000" cy="1059382"/>
          </a:xfrm>
        </p:spPr>
        <p:txBody>
          <a:bodyPr>
            <a:normAutofit/>
          </a:bodyPr>
          <a:lstStyle/>
          <a:p>
            <a:r>
              <a:rPr lang="pt" sz="2900" b="0" dirty="0">
                <a:latin typeface="Poppins Black"/>
                <a:cs typeface="Poppins Black"/>
              </a:rPr>
              <a:t>Equipe de Coordenação Nacional (NCT)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77D604-1917-CC23-A06C-5451B2BA4097}"/>
              </a:ext>
            </a:extLst>
          </p:cNvPr>
          <p:cNvSpPr txBox="1"/>
          <p:nvPr/>
        </p:nvSpPr>
        <p:spPr>
          <a:xfrm>
            <a:off x="1069693" y="1078296"/>
            <a:ext cx="1018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Composto por representantes dos Ministérios da Saúde e do PAI nacional, Ponto Focal da Representação CIM, consultor da OPAS.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40A43B-2479-94AA-E00C-AA32BCB74627}"/>
              </a:ext>
            </a:extLst>
          </p:cNvPr>
          <p:cNvSpPr txBox="1"/>
          <p:nvPr/>
        </p:nvSpPr>
        <p:spPr>
          <a:xfrm>
            <a:off x="1003139" y="1924291"/>
            <a:ext cx="5092861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Identificar, documentar, compilar, organizar e analisar a informação para a </a:t>
            </a:r>
            <a:r>
              <a:rPr lang="pt" sz="180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revisão documental </a:t>
            </a:r>
            <a:r>
              <a:rPr lang="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preparar o </a:t>
            </a:r>
            <a:r>
              <a:rPr lang="pt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relatório de análise da situação.</a:t>
            </a:r>
          </a:p>
          <a:p>
            <a:pPr marL="342900" lvl="0" indent="-342900">
              <a:buFont typeface="+mj-lt"/>
              <a:buAutoNum type="arabicPeriod"/>
            </a:pPr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Organize entrevistas com informantes-chave para coletar dados para revisão documental.</a:t>
            </a:r>
          </a:p>
          <a:p>
            <a:pPr marL="342900" lvl="0" indent="-342900">
              <a:buFont typeface="+mj-lt"/>
              <a:buAutoNum type="arabicPeriod"/>
            </a:pPr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Adapte a ferramenta ao contexto do país.</a:t>
            </a:r>
          </a:p>
          <a:p>
            <a:pPr marL="342900" lvl="0" indent="-342900">
              <a:buFont typeface="+mj-lt"/>
              <a:buAutoNum type="arabicPeriod"/>
            </a:pPr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Coordenar os aspectos logísticos dos </a:t>
            </a:r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workshops de autoavaliação a nível nacional.</a:t>
            </a:r>
          </a:p>
          <a:p>
            <a:pPr lvl="0"/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87B4D8-641A-9F85-F2C4-B3BFF626D985}"/>
              </a:ext>
            </a:extLst>
          </p:cNvPr>
          <p:cNvSpPr txBox="1"/>
          <p:nvPr/>
        </p:nvSpPr>
        <p:spPr>
          <a:xfrm>
            <a:off x="6560693" y="1964742"/>
            <a:ext cx="5092861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5"/>
            </a:pPr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Coordenar os aspectos logísticos do nível subnacional </a:t>
            </a:r>
            <a:r>
              <a:rPr lang="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visitas para autoavaliação.</a:t>
            </a:r>
          </a:p>
          <a:p>
            <a:pPr marL="342900" lvl="0" indent="-342900">
              <a:buFont typeface="+mj-lt"/>
              <a:buAutoNum type="arabicPeriod" startAt="5"/>
            </a:pPr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5"/>
            </a:pPr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Coordenar aspectos logísticos para visitas às unidades de saúde.</a:t>
            </a:r>
          </a:p>
          <a:p>
            <a:pPr marL="342900" lvl="0" indent="-342900">
              <a:buFont typeface="+mj-lt"/>
              <a:buAutoNum type="arabicPeriod" startAt="5"/>
            </a:pPr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5"/>
            </a:pPr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Certifique-se de que todas as pontuações e notas da autoavaliação em diferentes níveis sejam consolidadas em um arquivo mestre principal para permitir a visualização dos dados.</a:t>
            </a:r>
          </a:p>
          <a:p>
            <a:pPr marL="342900" lvl="0" indent="-342900">
              <a:buFont typeface="+mj-lt"/>
              <a:buAutoNum type="arabicPeriod" startAt="5"/>
            </a:pPr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5"/>
            </a:pPr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Liderar o desenvolvimento do Relatório Final e Plano de Ação.</a:t>
            </a:r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434CDE-6D70-4A69-BB09-2B13F148B9C3}"/>
              </a:ext>
            </a:extLst>
          </p:cNvPr>
          <p:cNvSpPr txBox="1"/>
          <p:nvPr/>
        </p:nvSpPr>
        <p:spPr>
          <a:xfrm>
            <a:off x="2494660" y="5691158"/>
            <a:ext cx="7335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Liderança permanente: </a:t>
            </a:r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Representante indicado pelo Ministério da Saúde.</a:t>
            </a:r>
            <a:r>
              <a:rPr lang="pt" dirty="0">
                <a:effectLst/>
              </a:rPr>
              <a:t>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2078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EF74A-4028-78A3-1907-E4709112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93" y="236983"/>
            <a:ext cx="10982000" cy="841313"/>
          </a:xfrm>
        </p:spPr>
        <p:txBody>
          <a:bodyPr>
            <a:normAutofit/>
          </a:bodyPr>
          <a:lstStyle/>
          <a:p>
            <a:r>
              <a:rPr lang="pt" sz="2900" b="0" dirty="0">
                <a:latin typeface="Poppins Black"/>
                <a:cs typeface="Poppins Black"/>
              </a:rPr>
              <a:t>Equipe de Coordenação Regional (ECR)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77D604-1917-CC23-A06C-5451B2BA4097}"/>
              </a:ext>
            </a:extLst>
          </p:cNvPr>
          <p:cNvSpPr txBox="1"/>
          <p:nvPr/>
        </p:nvSpPr>
        <p:spPr>
          <a:xfrm>
            <a:off x="1069694" y="1057045"/>
            <a:ext cx="1018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Composto por assessores regionais e consultores internacionais do </a:t>
            </a:r>
            <a:r>
              <a:rPr lang="pt" sz="1800" b="0" i="0" dirty="0">
                <a:solidFill>
                  <a:srgbClr val="585858"/>
                </a:solidFill>
                <a:effectLst/>
                <a:latin typeface="Calibri" panose="020F0502020204030204" pitchFamily="34" charset="0"/>
              </a:rPr>
              <a:t>Programa Especial Integral de Imunização (CIM) da OPAS/OMS </a:t>
            </a:r>
            <a:r>
              <a:rPr lang="pt" b="0" i="0" dirty="0">
                <a:solidFill>
                  <a:srgbClr val="585858"/>
                </a:solidFill>
                <a:latin typeface="Calibri" panose="020F0502020204030204" pitchFamily="34" charset="0"/>
              </a:rPr>
              <a:t>.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40A43B-2479-94AA-E00C-AA32BCB74627}"/>
              </a:ext>
            </a:extLst>
          </p:cNvPr>
          <p:cNvSpPr txBox="1"/>
          <p:nvPr/>
        </p:nvSpPr>
        <p:spPr>
          <a:xfrm>
            <a:off x="1003139" y="1924291"/>
            <a:ext cx="5092861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Prestar apoio técnico, financeiro e logístico ao NCT nas diferentes fases de aplicação do protocolo.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Fornecer orientação sobre a implementação da revisão documental, a adaptação da ferramenta, a implementação da autoavaliação nos níveis nacional e subnacional e o desenvolvimento do relatório final e do plano de ação.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Coordenar o apoio dos assessores regionais da CIM responsáveis por cada componente do PAI, na preparação dos workshops em nível nacional.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160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Coordenar com o NCT e o consultor internacional para organizar e apoiar a autoavaliação de cada componente.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Apoiar o NCT na preparação do relatório final, incorporando recomendações para os tomadores de decisão e funcionários da imunização nos diferentes níveis do PAV e da OPAS/OMS no nível regional.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87B4D8-641A-9F85-F2C4-B3BFF626D985}"/>
              </a:ext>
            </a:extLst>
          </p:cNvPr>
          <p:cNvSpPr txBox="1"/>
          <p:nvPr/>
        </p:nvSpPr>
        <p:spPr>
          <a:xfrm>
            <a:off x="6560693" y="1964742"/>
            <a:ext cx="5092861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6"/>
            </a:pPr>
            <a:r>
              <a:rPr lang="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Fornecer orientação técnica no desenvolvimento do plano de ação referente às ações de médio e curto prazo.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pt" sz="160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Coordenar com os avaliadores regionais da OPAS/OMS a revisão dos resultados da autoavaliação, do relatório final e do plano de ação.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Representar a OPAS/OMS como representantes do projeto perante as autoridades nacionais, informando sobre o protocolo, cronograma, status de progresso e garantindo a apresentação de resultados e recomendações.</a:t>
            </a:r>
            <a:endParaRPr lang="es-MX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 comum acordo com as autoridades nacionais, publicar e divulgar o relatório final de autoavaliação.</a:t>
            </a:r>
            <a:r>
              <a:rPr lang="pt" sz="1600" dirty="0">
                <a:effectLst/>
              </a:rPr>
              <a:t> </a:t>
            </a:r>
            <a:endParaRPr lang="es-MX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1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B7BA2-7FF2-4750-2AA1-3212BDCD6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415" y="2627200"/>
            <a:ext cx="8934000" cy="1603600"/>
          </a:xfrm>
        </p:spPr>
        <p:txBody>
          <a:bodyPr/>
          <a:lstStyle/>
          <a:p>
            <a:r>
              <a:rPr lang="pt" dirty="0"/>
              <a:t>Anexos</a:t>
            </a:r>
          </a:p>
        </p:txBody>
      </p:sp>
    </p:spTree>
    <p:extLst>
      <p:ext uri="{BB962C8B-B14F-4D97-AF65-F5344CB8AC3E}">
        <p14:creationId xmlns:p14="http://schemas.microsoft.com/office/powerpoint/2010/main" val="232265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D14EA3-B395-DCD7-6480-06F5A912C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t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Categoria: Documentos Gerais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95C8FC3-4C23-0180-D1FD-4B8BBC67F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401268"/>
              </p:ext>
            </p:extLst>
          </p:nvPr>
        </p:nvGraphicFramePr>
        <p:xfrm>
          <a:off x="335667" y="1655276"/>
          <a:ext cx="11298819" cy="5419675"/>
        </p:xfrm>
        <a:graphic>
          <a:graphicData uri="http://schemas.openxmlformats.org/drawingml/2006/table">
            <a:tbl>
              <a:tblPr/>
              <a:tblGrid>
                <a:gridCol w="914399">
                  <a:extLst>
                    <a:ext uri="{9D8B030D-6E8A-4147-A177-3AD203B41FA5}">
                      <a16:colId xmlns:a16="http://schemas.microsoft.com/office/drawing/2014/main" val="1072868806"/>
                    </a:ext>
                  </a:extLst>
                </a:gridCol>
                <a:gridCol w="3773347">
                  <a:extLst>
                    <a:ext uri="{9D8B030D-6E8A-4147-A177-3AD203B41FA5}">
                      <a16:colId xmlns:a16="http://schemas.microsoft.com/office/drawing/2014/main" val="4022390145"/>
                    </a:ext>
                  </a:extLst>
                </a:gridCol>
                <a:gridCol w="6611073">
                  <a:extLst>
                    <a:ext uri="{9D8B030D-6E8A-4147-A177-3AD203B41FA5}">
                      <a16:colId xmlns:a16="http://schemas.microsoft.com/office/drawing/2014/main" val="3993060546"/>
                    </a:ext>
                  </a:extLst>
                </a:gridCol>
              </a:tblGrid>
              <a:tr h="52173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Número do Anexo</a:t>
                      </a:r>
                      <a:endParaRPr lang="es-ES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Nome</a:t>
                      </a:r>
                      <a:endParaRPr lang="es-ES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Descrição</a:t>
                      </a:r>
                      <a:endParaRPr lang="es-E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51994"/>
                  </a:ext>
                </a:extLst>
              </a:tr>
              <a:tr h="72173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PARA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Sinopse dos anexos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Fornece uma breve visão geral de todos os documentos de apoio ao processo de revisão da Ferramenta de Monitoramento de Desempenho.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102560"/>
                  </a:ext>
                </a:extLst>
              </a:tr>
              <a:tr h="52173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Protocolo - Ferramenta de Monitoramento do Programa Nacional de Imunização Ampliado</a:t>
                      </a:r>
                      <a:endParaRPr lang="es-ES" sz="1400" b="0" i="0" u="none" strike="noStrike" kern="100" noProof="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Fornece orientações detalhadas para a implementação da ferramenta de monitorização do desempenho nos países.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199565"/>
                  </a:ext>
                </a:extLst>
              </a:tr>
              <a:tr h="52173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Apresentação da Ferramenta de Monitoramento do Programa Nacional Ampliado de Imunizações. Estado membro -</a:t>
                      </a: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Modelo para apresentar a Ferramenta de Monitorização do Desempenho aos Estados-Membros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346919"/>
                  </a:ext>
                </a:extLst>
              </a:tr>
              <a:tr h="62145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Termos de Referência para Consultores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Fornece termos de referência para os consultores nacionais/internacionais que a OPAS contratará para apoiar a ferramenta de monitoramento de desempenho nos países.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280551"/>
                  </a:ext>
                </a:extLst>
              </a:tr>
              <a:tr h="52173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400" b="0" i="0" u="none" strike="noStrike" kern="100" noProof="0">
                          <a:solidFill>
                            <a:schemeClr val="tx1"/>
                          </a:solidFill>
                          <a:effectLst/>
                        </a:rPr>
                        <a:t>Apresentação - Introdutória para consultores </a:t>
                      </a:r>
                      <a:endParaRPr lang="pt" sz="1400" b="0" i="0" u="none" strike="noStrike" kern="1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Modelo para apresentar as responsabilidades de um consultor que apoia a Ferramenta de Monitorização do Desempenho nos Estados-Membros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394049"/>
                  </a:ext>
                </a:extLst>
              </a:tr>
              <a:tr h="72173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>
                          <a:effectLst/>
                          <a:latin typeface="Calibri"/>
                          <a:ea typeface="Calibri"/>
                        </a:rPr>
                        <a:t>Cronograma de atividades de Monitoramento do Programa Nacional Ampliado de Imunizações</a:t>
                      </a:r>
                      <a:endParaRPr lang="es-ES" sz="1400" b="0" i="0" u="none" strike="noStrike" noProof="0">
                        <a:effectLst/>
                        <a:latin typeface="Calibri"/>
                        <a:ea typeface="Calibri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</a:rPr>
                        <a:t>Fornece um guia geral passo a passo para a realização da monitorização do desempenho do PAV nos países, </a:t>
                      </a:r>
                      <a:r>
                        <a:rPr lang="pt" sz="1400" b="0" i="0" u="none" strike="noStrike" kern="100" noProof="0">
                          <a:effectLst/>
                          <a:highlight>
                            <a:srgbClr val="FFFFFF"/>
                          </a:highlight>
                        </a:rPr>
                        <a:t>permite que os prazos e as pessoas responsáveis sejam exibidos em cada etapa.</a:t>
                      </a:r>
                      <a:endParaRPr lang="es-ES" sz="1400" b="0" i="0" u="none" strike="noStrike" noProof="0">
                        <a:effectLst/>
                        <a:latin typeface="Calibri"/>
                        <a:ea typeface="Calibri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99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89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D14EA3-B395-DCD7-6480-06F5A912C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t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Categoria: Preparação da Fase 1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8BBE71B-007D-24D7-34D7-2776917E0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19165"/>
              </p:ext>
            </p:extLst>
          </p:nvPr>
        </p:nvGraphicFramePr>
        <p:xfrm>
          <a:off x="349168" y="1655276"/>
          <a:ext cx="11493660" cy="5287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83">
                  <a:extLst>
                    <a:ext uri="{9D8B030D-6E8A-4147-A177-3AD203B41FA5}">
                      <a16:colId xmlns:a16="http://schemas.microsoft.com/office/drawing/2014/main" val="3299235412"/>
                    </a:ext>
                  </a:extLst>
                </a:gridCol>
                <a:gridCol w="3457839">
                  <a:extLst>
                    <a:ext uri="{9D8B030D-6E8A-4147-A177-3AD203B41FA5}">
                      <a16:colId xmlns:a16="http://schemas.microsoft.com/office/drawing/2014/main" val="3203061080"/>
                    </a:ext>
                  </a:extLst>
                </a:gridCol>
                <a:gridCol w="6900438">
                  <a:extLst>
                    <a:ext uri="{9D8B030D-6E8A-4147-A177-3AD203B41FA5}">
                      <a16:colId xmlns:a16="http://schemas.microsoft.com/office/drawing/2014/main" val="2148862156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Número do Anexo</a:t>
                      </a:r>
                      <a:endParaRPr lang="es-ES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Nome</a:t>
                      </a:r>
                      <a:endParaRPr lang="es-ES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Descrição</a:t>
                      </a:r>
                      <a:endParaRPr lang="es-E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97706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1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Ferramenta de Monitoramento Programa Nacional de Imunização Ampliado. Apresentação da Fase 1 de Preparação - ECN</a:t>
                      </a:r>
                      <a:endParaRPr lang="es-ES" sz="1400" kern="100" noProof="0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Modelo para apresentar a Ferramenta de Monitorização de Desempenho e fornecer orientação sobre a sua implementação à Equipa de Coordenação Nacional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5398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2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Funções e responsabilidades ECN e ECR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Descreve as funções e responsabilidades da Equipa de Coordenação Nacional e da Equipa de Coordenação Regional.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36181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3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Lista de documentos recomendados para revisão documental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Descreve uma lista de documentos (não exaustiva) que se recomenda coletar para análise documental.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46422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4a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Relatório de análise de situação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Modelo de relatório de análise situacional que deverá ser atualizado a partir dos dados da revisão documental.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52728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4b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Apresentação da análise da situação.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Modelo de apresentação da análise situacional que necessita de atualização com dados do relatório de análise situacional. Os slides deste documento serão utilizados nas apresentações dos workshops nacionais (Anexos 12 e 13).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25160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5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</a:rPr>
                        <a:t>Diretrizes para adequação da ferramenta de Monitoramento do Programa Nacional Ampliado de Imunizações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Fornece o que fazer e o que não fazer para adaptar a ferramenta ao contexto do país.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640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58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D14EA3-B395-DCD7-6480-06F5A912C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t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Categoria: Fase </a:t>
            </a:r>
            <a:r>
              <a:rPr lang="pt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 / </a:t>
            </a:r>
            <a:r>
              <a:rPr lang="pt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Preparação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6A59493-DEDB-DE00-851D-72D18FDE1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05214"/>
              </p:ext>
            </p:extLst>
          </p:nvPr>
        </p:nvGraphicFramePr>
        <p:xfrm>
          <a:off x="335666" y="1655276"/>
          <a:ext cx="11433376" cy="5130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999">
                  <a:extLst>
                    <a:ext uri="{9D8B030D-6E8A-4147-A177-3AD203B41FA5}">
                      <a16:colId xmlns:a16="http://schemas.microsoft.com/office/drawing/2014/main" val="710142974"/>
                    </a:ext>
                  </a:extLst>
                </a:gridCol>
                <a:gridCol w="3528971">
                  <a:extLst>
                    <a:ext uri="{9D8B030D-6E8A-4147-A177-3AD203B41FA5}">
                      <a16:colId xmlns:a16="http://schemas.microsoft.com/office/drawing/2014/main" val="4030570273"/>
                    </a:ext>
                  </a:extLst>
                </a:gridCol>
                <a:gridCol w="6333406">
                  <a:extLst>
                    <a:ext uri="{9D8B030D-6E8A-4147-A177-3AD203B41FA5}">
                      <a16:colId xmlns:a16="http://schemas.microsoft.com/office/drawing/2014/main" val="383943532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Número do Anexo</a:t>
                      </a:r>
                      <a:endParaRPr lang="es-ES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Nome</a:t>
                      </a:r>
                      <a:endParaRPr lang="es-ES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Descrição</a:t>
                      </a:r>
                      <a:endParaRPr lang="es-ES" sz="1600" b="1" noProof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085259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1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NCT - Apresentação para apresentar a ferramenta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Modelo para apresentar a Ferramenta de Monitorização de Desempenho e fornecer orientação sobre a sua implementação à Equipa de Coordenação Nacional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94751"/>
                  </a:ext>
                </a:extLst>
              </a:tr>
              <a:tr h="565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2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Funções e responsabilidades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Descreve as funções e responsabilidades da Equipa de Coordenação Nacional e da Equipa de Coordenação Regional.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997391"/>
                  </a:ext>
                </a:extLst>
              </a:tr>
              <a:tr h="577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3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Lista de documentos recomendados para revisão documental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Descreve uma lista de documentos (não exaustiva) que se recomenda coletar para análise documental.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524531"/>
                  </a:ext>
                </a:extLst>
              </a:tr>
              <a:tr h="565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4a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Relatório de análise de situação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Modelo de relatório de análise situacional que deverá ser atualizado a partir dos dados da revisão documental.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207703"/>
                  </a:ext>
                </a:extLst>
              </a:tr>
              <a:tr h="1044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4b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Apresentação da análise da situação.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Modelo de apresentação da análise situacional que necessita de atualização com dados do relatório de análise situacional. Os slides deste documento serão utilizados nas apresentações dos workshops nacionais (Anexos 12 e 13).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813730"/>
                  </a:ext>
                </a:extLst>
              </a:tr>
              <a:tr h="565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5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</a:rPr>
                        <a:t>Diretrizes para adequação da ferramenta de Monitoramento do Programa Nacional Ampliado de Imunizações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Fornece o que fazer e o que não fazer para adaptar a ferramenta ao contexto do país.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12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959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D14EA3-B395-DCD7-6480-06F5A912C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t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Categoria: Fase 2 / Aplicação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9CC4902-5A49-1059-2474-A2F0FD71F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97515"/>
              </p:ext>
            </p:extLst>
          </p:nvPr>
        </p:nvGraphicFramePr>
        <p:xfrm>
          <a:off x="181841" y="1575955"/>
          <a:ext cx="11816171" cy="510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6636">
                  <a:extLst>
                    <a:ext uri="{9D8B030D-6E8A-4147-A177-3AD203B41FA5}">
                      <a16:colId xmlns:a16="http://schemas.microsoft.com/office/drawing/2014/main" val="4193419201"/>
                    </a:ext>
                  </a:extLst>
                </a:gridCol>
                <a:gridCol w="2905682">
                  <a:extLst>
                    <a:ext uri="{9D8B030D-6E8A-4147-A177-3AD203B41FA5}">
                      <a16:colId xmlns:a16="http://schemas.microsoft.com/office/drawing/2014/main" val="2796262797"/>
                    </a:ext>
                  </a:extLst>
                </a:gridCol>
                <a:gridCol w="8113853">
                  <a:extLst>
                    <a:ext uri="{9D8B030D-6E8A-4147-A177-3AD203B41FA5}">
                      <a16:colId xmlns:a16="http://schemas.microsoft.com/office/drawing/2014/main" val="2339528193"/>
                    </a:ext>
                  </a:extLst>
                </a:gridCol>
              </a:tblGrid>
              <a:tr h="28380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2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Número</a:t>
                      </a:r>
                      <a:endParaRPr lang="es-ES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2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Nome</a:t>
                      </a:r>
                      <a:endParaRPr lang="es-ES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2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Descrição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841828"/>
                  </a:ext>
                </a:extLst>
              </a:tr>
              <a:tr h="283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6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Modelo de orçamento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Modelo para desenvolver o orçamento para implementar a Ferramenta de Monitoramento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996652"/>
                  </a:ext>
                </a:extLst>
              </a:tr>
              <a:tr h="507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7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</a:rPr>
                        <a:t>Critérios de seleção para áreas subnacionais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Fornece diretrizes para a seleção de entidades subnacionais.</a:t>
                      </a:r>
                      <a:endParaRPr lang="es-ES" sz="1200" noProof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e locais para realizar o Estudo de Desempenho do PAI. Acompanhamento de autoavaliação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719463"/>
                  </a:ext>
                </a:extLst>
              </a:tr>
              <a:tr h="1108363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r>
                        <a:rPr lang="pt" sz="1200" noProof="0">
                          <a:effectLst/>
                          <a:highlight>
                            <a:srgbClr val="FFFFFF"/>
                          </a:highlight>
                        </a:rPr>
                        <a:t>8A</a:t>
                      </a:r>
                      <a:endParaRPr lang="es-ES"/>
                    </a:p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endParaRPr lang="pt" sz="1200" noProof="0" dirty="0">
                        <a:effectLst/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endParaRPr lang="pt" sz="1200" noProof="0" dirty="0">
                        <a:effectLst/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endParaRPr lang="pt" sz="1200" noProof="0" dirty="0">
                        <a:effectLst/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endParaRPr lang="pt" sz="1200" noProof="0" dirty="0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1400" b="1" i="0" u="none" strike="noStrike" kern="1200" noProof="0" dirty="0">
                        <a:solidFill>
                          <a:schemeClr val="dk1"/>
                        </a:solidFill>
                        <a:effectLst/>
                        <a:latin typeface="Arial"/>
                      </a:endParaRPr>
                    </a:p>
                    <a:p>
                      <a:pPr marL="0" lvl="0" indent="0" algn="l">
                        <a:lnSpc>
                          <a:spcPct val="114999"/>
                        </a:lnSpc>
                        <a:buNone/>
                      </a:pPr>
                      <a:r>
                        <a:rPr lang="pt" sz="12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Diretrizes para a implementação de </a:t>
                      </a:r>
                    </a:p>
                    <a:p>
                      <a:pPr marL="0" lvl="0" indent="0" algn="l">
                        <a:lnSpc>
                          <a:spcPct val="114999"/>
                        </a:lnSpc>
                        <a:buNone/>
                      </a:pPr>
                      <a:r>
                        <a:rPr lang="pt" sz="12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de autoavaliação em nível subnacional</a:t>
                      </a: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buNone/>
                      </a:pPr>
                      <a:r>
                        <a:rPr lang="pt" sz="1200" b="0" i="0" u="none" strike="noStrike" noProof="0">
                          <a:effectLst/>
                          <a:highlight>
                            <a:srgbClr val="FFFFFF"/>
                          </a:highlight>
                          <a:latin typeface="Aptos"/>
                        </a:rPr>
                        <a:t>Fornece orientação para o planejamento e a implantação da implementação do Monitoramento de Desempenho em nível subnacional e local, incluindo detalhes de grupos de facilitação. </a:t>
                      </a:r>
                      <a:endParaRPr lang="es-ES"/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877529"/>
                  </a:ext>
                </a:extLst>
              </a:tr>
              <a:tr h="554181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r>
                        <a:rPr lang="pt" sz="1200" noProof="0">
                          <a:effectLst/>
                          <a:highlight>
                            <a:srgbClr val="FFFFFF"/>
                          </a:highlight>
                        </a:rPr>
                        <a:t>8B</a:t>
                      </a:r>
                      <a:endParaRPr lang="pt" sz="1200" noProof="0" dirty="0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marL="33746" marR="33746" marT="33746" marB="3374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buNone/>
                      </a:pPr>
                      <a:r>
                        <a:rPr lang="pt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Aptos"/>
                        </a:rPr>
                        <a:t>Apresentação da Ferramenta Ampliada de Monitoramento do Programa Nacional de Imunizações – para nível subnacional</a:t>
                      </a:r>
                      <a:endParaRPr lang="es-ES"/>
                    </a:p>
                  </a:txBody>
                  <a:tcPr marL="33746" marR="33746" marT="33746" marB="3374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buNone/>
                      </a:pPr>
                      <a:r>
                        <a:rPr lang="pt" sz="1200" b="0" i="0" u="none" strike="noStrike" noProof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"/>
                        </a:rPr>
                        <a:t>Modelo para apresentar a Ferramenta de Monitoramento de Desempenho e fornecer orientação sobre sua implementação no nível subnacional</a:t>
                      </a:r>
                      <a:endParaRPr lang="es-ES"/>
                    </a:p>
                  </a:txBody>
                  <a:tcPr marL="33746" marR="33746" marT="33746" marB="3374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072721"/>
                  </a:ext>
                </a:extLst>
              </a:tr>
              <a:tr h="283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9a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Seleção de participantes para o workshop.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Fornece uma lista recomendada de participantes a serem convidados para autoavaliação nos níveis nacional, subnacional e local.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9157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9b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Lista de participantes e ficha de presença nos workshops em todo o país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Modelo para registrar uma lista confirmada de participantes que participaram dos workshops componentes em nível nacional e uma folha de presença para marcar a presença.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156673"/>
                  </a:ext>
                </a:extLst>
              </a:tr>
              <a:tr h="283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10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Agenda do workshop nacional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Agenda proposta para workshops em todo o país, incluindo cerimônias de abertura e encerramento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74777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11</a:t>
                      </a: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Diretrizes para a realização de workshops em nível nacional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Fornece diretrizes para a condução do workshop em nível nacional, incluindo detalhes sobre os grupos de facilitação do workshop e um guia do facilitador.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93506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12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Cerimônia de Abertura – Apresentação de apresentação da ferramenta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Modelo para apresentação da Ferramenta de Monitoramento de Desempenho na cerimônia de abertura. Isto será baseado nos slides do Anexo 4b (Apresentação da Análise da Situação).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4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37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3E65-510D-02B3-F16D-E241BC18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sz="3600" dirty="0"/>
              <a:t>Diário</a:t>
            </a:r>
            <a:endParaRPr lang="en-US" dirty="0"/>
          </a:p>
        </p:txBody>
      </p:sp>
      <p:sp>
        <p:nvSpPr>
          <p:cNvPr id="4" name="Google Shape;233;p25">
            <a:extLst>
              <a:ext uri="{FF2B5EF4-FFF2-40B4-BE49-F238E27FC236}">
                <a16:creationId xmlns:a16="http://schemas.microsoft.com/office/drawing/2014/main" id="{B46665FF-CBD4-2680-DD7D-ECFC66459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0600" y="2435225"/>
            <a:ext cx="9823027" cy="2976668"/>
          </a:xfrm>
          <a:prstGeom prst="rect">
            <a:avLst/>
          </a:prstGeom>
          <a:noFill/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Objetivo e fases da autoavaliação</a:t>
            </a:r>
            <a:endParaRPr lang="es-ES" sz="2000"/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Objetivo da ferramenta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Diferentes partes da ferramenta.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Classificando perguntas em uma escala de maturidade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Pontos-chave a considerar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Resultados esperados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Funções e responsabilidades para implementação de ferramentas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783590" lvl="1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Anexos</a:t>
            </a:r>
            <a:endParaRPr lang="es-ES" sz="2000" dirty="0">
              <a:latin typeface="Poppins"/>
              <a:ea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78683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D14EA3-B395-DCD7-6480-06F5A912C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968208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t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Categoria: </a:t>
            </a:r>
            <a:r>
              <a:rPr lang="pt" sz="3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Fase 3/ Acompanhamento</a:t>
            </a:r>
            <a:endParaRPr lang="pt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71E5577-CA64-B0F0-1FDE-1A58B6923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52028"/>
              </p:ext>
            </p:extLst>
          </p:nvPr>
        </p:nvGraphicFramePr>
        <p:xfrm>
          <a:off x="309560" y="2020424"/>
          <a:ext cx="11572875" cy="3352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037">
                  <a:extLst>
                    <a:ext uri="{9D8B030D-6E8A-4147-A177-3AD203B41FA5}">
                      <a16:colId xmlns:a16="http://schemas.microsoft.com/office/drawing/2014/main" val="3208956460"/>
                    </a:ext>
                  </a:extLst>
                </a:gridCol>
                <a:gridCol w="2259683">
                  <a:extLst>
                    <a:ext uri="{9D8B030D-6E8A-4147-A177-3AD203B41FA5}">
                      <a16:colId xmlns:a16="http://schemas.microsoft.com/office/drawing/2014/main" val="2856877553"/>
                    </a:ext>
                  </a:extLst>
                </a:gridCol>
                <a:gridCol w="8339155">
                  <a:extLst>
                    <a:ext uri="{9D8B030D-6E8A-4147-A177-3AD203B41FA5}">
                      <a16:colId xmlns:a16="http://schemas.microsoft.com/office/drawing/2014/main" val="554466475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2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Número</a:t>
                      </a:r>
                      <a:endParaRPr lang="es-ES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2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Nome</a:t>
                      </a:r>
                      <a:endParaRPr lang="es-ES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2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Descrição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560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13</a:t>
                      </a:r>
                      <a:endParaRPr lang="es-ES" sz="1200" noProof="0">
                        <a:effectLst/>
                        <a:latin typeface="Arial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buNone/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Workshop de componentes: apresentação de introdução à ferramenta de monitoramento PAI</a:t>
                      </a:r>
                      <a:endParaRPr lang="es-ES" sz="1200" noProof="0">
                        <a:effectLst/>
                        <a:latin typeface="Arial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buNone/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Modelo para introdução da Ferramenta de Monitoramento de Desempenho em cada workshop.</a:t>
                      </a:r>
                      <a:endParaRPr lang="es-ES" sz="1200" noProof="0">
                        <a:effectLst/>
                      </a:endParaRPr>
                    </a:p>
                    <a:p>
                      <a:pPr lvl="0">
                        <a:lnSpc>
                          <a:spcPct val="114999"/>
                        </a:lnSpc>
                        <a:buNone/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Isto será baseado nos slides do Anexo 4b (Apresentação da Análise da Situação).</a:t>
                      </a:r>
                      <a:endParaRPr lang="es-ES" sz="1200" noProof="0">
                        <a:effectLst/>
                        <a:latin typeface="Arial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201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14</a:t>
                      </a:r>
                      <a:endParaRPr lang="es-ES" sz="1200" noProof="0">
                        <a:effectLst/>
                        <a:latin typeface="Arial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buNone/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Formato da pergunta</a:t>
                      </a:r>
                      <a:endParaRPr lang="es-ES" sz="1200" noProof="0">
                        <a:effectLst/>
                        <a:latin typeface="Arial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buNone/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Modelo para apresentar perguntas sobre ferramentas em um slide do PowerPoint. Recomendado para uso em avaliações nos níveis nacional e subnacional</a:t>
                      </a:r>
                      <a:endParaRPr lang="es-ES" sz="1200" noProof="0">
                        <a:effectLst/>
                        <a:latin typeface="Arial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265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15</a:t>
                      </a:r>
                      <a:endParaRPr lang="es-ES"/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buNone/>
                      </a:pPr>
                      <a:r>
                        <a:rPr lang="pt" sz="1200" noProof="0" dirty="0">
                          <a:effectLst/>
                        </a:rPr>
                        <a:t>Padrão ouro para componentes do Programa Alargado de Vacinação</a:t>
                      </a:r>
                      <a:endParaRPr lang="es-ES" sz="1200" noProof="0">
                        <a:effectLst/>
                        <a:latin typeface="Arial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buNone/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Delineando o padrão ouro para cada componente avaliado na ferramenta, o objetivo é fornecer aos participantes uma visão geral do que significa “excelente” para o respectivo componente.</a:t>
                      </a:r>
                      <a:endParaRPr lang="es-ES" sz="1200" noProof="0">
                        <a:effectLst/>
                        <a:latin typeface="Arial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646232"/>
                  </a:ext>
                </a:extLst>
              </a:tr>
              <a:tr h="202045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16</a:t>
                      </a:r>
                      <a:endParaRPr lang="es-ES" sz="1400" noProof="0">
                        <a:effectLst/>
                        <a:latin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buNone/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Relatório final para autoavaliação.</a:t>
                      </a:r>
                      <a:endParaRPr lang="es-ES" sz="1400" noProof="0">
                        <a:effectLst/>
                        <a:latin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buNone/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Modelo para o relatório final que será desenvolvido no final da autoavaliação nos níveis nacional, subnacional e local."</a:t>
                      </a:r>
                      <a:endParaRPr lang="es-ES" sz="1400" noProof="0">
                        <a:effectLst/>
                        <a:latin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7527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17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Plano de ação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Modelo de plano de ação que descreve os passos a seguir para melhorar o desempenho do PAV.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94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9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8DF0-01EB-AB7A-4838-5A3A914C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sz="3600" dirty="0"/>
              <a:t>Propósito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DFFEF-1C64-5421-97DA-09B135B95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26365" indent="0">
              <a:buNone/>
            </a:pPr>
            <a:r>
              <a:rPr lang="pt" sz="2400" dirty="0">
                <a:latin typeface="Poppins"/>
                <a:cs typeface="Poppins"/>
              </a:rPr>
              <a:t>O protocolo oferece aos Estados-Membros</a:t>
            </a:r>
            <a:r>
              <a:rPr lang="pt" sz="3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" sz="2400" dirty="0">
                <a:solidFill>
                  <a:srgbClr val="000000"/>
                </a:solidFill>
                <a:latin typeface="Poppins"/>
                <a:cs typeface="Poppins"/>
              </a:rPr>
              <a:t>uma </a:t>
            </a:r>
            <a:r>
              <a:rPr lang="pt" sz="2400" dirty="0">
                <a:latin typeface="Poppins"/>
                <a:cs typeface="Poppins"/>
              </a:rPr>
              <a:t>metodologia e ferramentas para:</a:t>
            </a:r>
            <a:endParaRPr lang="es-ES"/>
          </a:p>
          <a:p>
            <a:pPr marL="608965" indent="-481965"/>
            <a:endParaRPr lang="es-MX" sz="2400" dirty="0">
              <a:latin typeface="Poppins"/>
              <a:cs typeface="Poppi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" sz="2400" dirty="0">
                <a:latin typeface="Poppins"/>
                <a:cs typeface="Poppins"/>
              </a:rPr>
              <a:t>Realizar uma autoavaliação visando reconhecer o nível de desempenho dos componentes do PAI para cumprir seus objetivos e estratégias voltadas ao controle e eliminação de DVPs,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Poppins"/>
              <a:cs typeface="Poppi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" sz="2400" dirty="0"/>
              <a:t>Identificar </a:t>
            </a:r>
            <a:r>
              <a:rPr lang="pt" sz="2400" dirty="0">
                <a:latin typeface="Poppins"/>
                <a:cs typeface="Poppins"/>
              </a:rPr>
              <a:t>as dificuldades e desafios enfrentados durante a execução de cada componente do MYP,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Poppins"/>
              <a:cs typeface="Poppi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" sz="2400" dirty="0">
                <a:latin typeface="Poppins"/>
                <a:cs typeface="Poppins"/>
              </a:rPr>
              <a:t>Propor planos de melhoria contínua a curto e médio prazo, gerindo os processos de implementação e monitorização </a:t>
            </a:r>
            <a:r>
              <a:rPr lang="pt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8965" indent="-4819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EA4B-8B1E-7F5D-ED09-3B99D058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2000" cy="626946"/>
          </a:xfrm>
        </p:spPr>
        <p:txBody>
          <a:bodyPr/>
          <a:lstStyle/>
          <a:p>
            <a:r>
              <a:rPr lang="pt" sz="3600" dirty="0"/>
              <a:t>Fases de autoavaliação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517690-9397-6928-C8D6-0A63FA63D198}"/>
              </a:ext>
            </a:extLst>
          </p:cNvPr>
          <p:cNvSpPr txBox="1"/>
          <p:nvPr/>
        </p:nvSpPr>
        <p:spPr>
          <a:xfrm>
            <a:off x="1434796" y="2244360"/>
            <a:ext cx="2835938" cy="43242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Existem quatro etapas principais nesta fase:</a:t>
            </a:r>
            <a:endParaRPr lang="es-E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pt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Estabeleça o grupo de trabalho,</a:t>
            </a:r>
            <a:endParaRPr lang="es-ES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pt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Compilar informações por meio de revisão documental do PAI nacional.</a:t>
            </a:r>
            <a:endParaRPr lang="es-ES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pt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Produzir um relatório de análise da situação para resumir os resultados da revisão documental.</a:t>
            </a:r>
            <a:endParaRPr lang="es-ES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 a ferramenta ao contexto do país.</a:t>
            </a:r>
            <a:endParaRPr lang="es-ES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F0668955-74C7-545B-7BB6-F63A7FA2A5B5}"/>
              </a:ext>
            </a:extLst>
          </p:cNvPr>
          <p:cNvSpPr txBox="1"/>
          <p:nvPr/>
        </p:nvSpPr>
        <p:spPr>
          <a:xfrm>
            <a:off x="8456123" y="2337120"/>
            <a:ext cx="2888152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Existem três etapas principais para esta fase:</a:t>
            </a:r>
          </a:p>
          <a:p>
            <a:pPr algn="just"/>
            <a:endParaRPr lang="es-E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" dirty="0">
                <a:latin typeface="Calibri"/>
                <a:ea typeface="Calibri" panose="020F0502020204030204" pitchFamily="34" charset="0"/>
                <a:cs typeface="Times New Roman"/>
              </a:rPr>
              <a:t>Usar</a:t>
            </a:r>
            <a:r>
              <a:rPr lang="pt" u="none" strike="noStrike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pt" dirty="0">
                <a:latin typeface="Calibri"/>
                <a:ea typeface="Calibri" panose="020F0502020204030204" pitchFamily="34" charset="0"/>
                <a:cs typeface="Times New Roman"/>
              </a:rPr>
              <a:t>pontuações </a:t>
            </a:r>
            <a:r>
              <a:rPr lang="pt" u="none" strike="noStrike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 visualização para informações</a:t>
            </a:r>
            <a:endParaRPr lang="es-ES" u="none" strike="noStrike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Desenvolver o relatório final.</a:t>
            </a:r>
            <a:endParaRPr lang="es-ES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Desenvolva o plano de ação.</a:t>
            </a:r>
            <a:endParaRPr lang="es-ES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 o plano de ação.</a:t>
            </a:r>
            <a:endParaRPr lang="es-ES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FD6DF774-CEC2-6361-80DA-5E31E8AB7EC4}"/>
              </a:ext>
            </a:extLst>
          </p:cNvPr>
          <p:cNvSpPr txBox="1"/>
          <p:nvPr/>
        </p:nvSpPr>
        <p:spPr>
          <a:xfrm>
            <a:off x="4795313" y="2253302"/>
            <a:ext cx="3305095" cy="45386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pt" dirty="0"/>
              <a:t>Esta fase está relacionada com o planeamento e condução da autoavaliação nos níveis subnacional e nacional.</a:t>
            </a:r>
          </a:p>
          <a:p>
            <a:r>
              <a:rPr lang="pt" b="1" dirty="0"/>
              <a:t>Existem duas etapas principais para esta fase:</a:t>
            </a:r>
          </a:p>
          <a:p>
            <a:endParaRPr lang="es-ES" dirty="0"/>
          </a:p>
          <a:p>
            <a:pPr algn="l"/>
            <a:r>
              <a:rPr lang="pt" dirty="0"/>
              <a:t>1. </a:t>
            </a:r>
            <a:r>
              <a:rPr lang="pt" i="1" dirty="0"/>
              <a:t>Planejamento de autoavaliações </a:t>
            </a:r>
            <a:r>
              <a:rPr lang="p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" dirty="0"/>
              <a:t>a nível 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" dirty="0"/>
              <a:t>a nível subnacional e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algn="l"/>
            <a:r>
              <a:rPr lang="pt" dirty="0"/>
              <a:t>2. Realização de autoavaliações: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" dirty="0"/>
              <a:t>a nível nacional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" dirty="0"/>
              <a:t>a nível subnacional e local</a:t>
            </a:r>
          </a:p>
        </p:txBody>
      </p:sp>
      <p:sp>
        <p:nvSpPr>
          <p:cNvPr id="7" name="Llamada rectangular 11">
            <a:extLst>
              <a:ext uri="{FF2B5EF4-FFF2-40B4-BE49-F238E27FC236}">
                <a16:creationId xmlns:a16="http://schemas.microsoft.com/office/drawing/2014/main" id="{0115BC49-AB43-9D3E-CB74-93585EA09CEE}"/>
              </a:ext>
            </a:extLst>
          </p:cNvPr>
          <p:cNvSpPr/>
          <p:nvPr/>
        </p:nvSpPr>
        <p:spPr>
          <a:xfrm>
            <a:off x="1434796" y="1192617"/>
            <a:ext cx="2835938" cy="856527"/>
          </a:xfrm>
          <a:prstGeom prst="wedgeRectCallout">
            <a:avLst>
              <a:gd name="adj1" fmla="val -19321"/>
              <a:gd name="adj2" fmla="val 656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" b="1" dirty="0"/>
              <a:t>Preparação da Fase 1</a:t>
            </a:r>
          </a:p>
        </p:txBody>
      </p:sp>
      <p:sp>
        <p:nvSpPr>
          <p:cNvPr id="8" name="Llamada rectangular 12">
            <a:extLst>
              <a:ext uri="{FF2B5EF4-FFF2-40B4-BE49-F238E27FC236}">
                <a16:creationId xmlns:a16="http://schemas.microsoft.com/office/drawing/2014/main" id="{1C0AEAFF-8EC7-EC19-2C6D-26FA2FB7E70A}"/>
              </a:ext>
            </a:extLst>
          </p:cNvPr>
          <p:cNvSpPr/>
          <p:nvPr/>
        </p:nvSpPr>
        <p:spPr>
          <a:xfrm>
            <a:off x="4795313" y="1187287"/>
            <a:ext cx="3305095" cy="870904"/>
          </a:xfrm>
          <a:prstGeom prst="wedgeRectCallout">
            <a:avLst>
              <a:gd name="adj1" fmla="val -20833"/>
              <a:gd name="adj2" fmla="val 68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" b="1" dirty="0"/>
              <a:t>Planejamento da Fase 2</a:t>
            </a:r>
          </a:p>
        </p:txBody>
      </p:sp>
      <p:sp>
        <p:nvSpPr>
          <p:cNvPr id="9" name="Llamada rectangular 14">
            <a:extLst>
              <a:ext uri="{FF2B5EF4-FFF2-40B4-BE49-F238E27FC236}">
                <a16:creationId xmlns:a16="http://schemas.microsoft.com/office/drawing/2014/main" id="{07F6DDCB-34B8-9CEB-BBBE-F5796890B1F1}"/>
              </a:ext>
            </a:extLst>
          </p:cNvPr>
          <p:cNvSpPr/>
          <p:nvPr/>
        </p:nvSpPr>
        <p:spPr>
          <a:xfrm>
            <a:off x="8456123" y="1198946"/>
            <a:ext cx="2888152" cy="856527"/>
          </a:xfrm>
          <a:prstGeom prst="wedgeRectCallout">
            <a:avLst>
              <a:gd name="adj1" fmla="val -20833"/>
              <a:gd name="adj2" fmla="val 68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" b="1" dirty="0"/>
              <a:t>Acompanhamento da Fase 3</a:t>
            </a:r>
          </a:p>
        </p:txBody>
      </p:sp>
    </p:spTree>
    <p:extLst>
      <p:ext uri="{BB962C8B-B14F-4D97-AF65-F5344CB8AC3E}">
        <p14:creationId xmlns:p14="http://schemas.microsoft.com/office/powerpoint/2010/main" val="393252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B978-0777-8627-C7E3-2BF6493E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147" y="500025"/>
            <a:ext cx="10982000" cy="1325600"/>
          </a:xfrm>
        </p:spPr>
        <p:txBody>
          <a:bodyPr/>
          <a:lstStyle/>
          <a:p>
            <a:r>
              <a:rPr lang="pt" sz="3600" dirty="0"/>
              <a:t>Objetivo da ferramenta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9C05B-1387-D375-77F9-4189A7D0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147" y="1825625"/>
            <a:ext cx="9988952" cy="4064000"/>
          </a:xfrm>
        </p:spPr>
        <p:txBody>
          <a:bodyPr/>
          <a:lstStyle/>
          <a:p>
            <a:pPr marL="126997" indent="0">
              <a:buNone/>
            </a:pPr>
            <a:r>
              <a:rPr lang="pt" sz="2400" b="1" dirty="0">
                <a:latin typeface="Poppins"/>
                <a:ea typeface="Poppins"/>
                <a:cs typeface="Poppins"/>
                <a:sym typeface="Poppins"/>
              </a:rPr>
              <a:t>Autoavaliar o desempenho </a:t>
            </a:r>
            <a:r>
              <a:rPr lang="pt" sz="2400" dirty="0">
                <a:latin typeface="Poppins"/>
                <a:ea typeface="Poppins"/>
                <a:cs typeface="Poppins"/>
                <a:sym typeface="Poppins"/>
              </a:rPr>
              <a:t>do programa nacional de imunização no país </a:t>
            </a:r>
            <a:r>
              <a:rPr lang="pt" sz="2400" b="1" dirty="0">
                <a:latin typeface="Poppins"/>
                <a:ea typeface="Poppins"/>
                <a:cs typeface="Poppins"/>
                <a:sym typeface="Poppins"/>
              </a:rPr>
              <a:t>de acordo com os 13 componentes do PAV, </a:t>
            </a:r>
            <a:r>
              <a:rPr lang="pt" sz="2400" dirty="0">
                <a:latin typeface="Poppins"/>
                <a:ea typeface="Poppins"/>
                <a:cs typeface="Poppins"/>
                <a:sym typeface="Poppins"/>
              </a:rPr>
              <a:t>utilizando uma ferramenta abrangente de gestão de desempenho para </a:t>
            </a:r>
            <a:r>
              <a:rPr lang="pt" sz="2400" b="1" dirty="0">
                <a:latin typeface="Poppins"/>
                <a:ea typeface="Poppins"/>
                <a:cs typeface="Poppins"/>
                <a:sym typeface="Poppins"/>
              </a:rPr>
              <a:t>identificar os seus sucessos, lacunas </a:t>
            </a:r>
            <a:r>
              <a:rPr lang="pt" sz="2400" dirty="0">
                <a:latin typeface="Poppins"/>
                <a:ea typeface="Poppins"/>
                <a:cs typeface="Poppins"/>
                <a:sym typeface="Poppins"/>
              </a:rPr>
              <a:t>e estabelecer prioridades para o programa.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2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F14D-731E-893B-2AD1-1DDD531E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dirty="0"/>
              <a:t>Objetivos da ferramenta</a:t>
            </a:r>
          </a:p>
        </p:txBody>
      </p:sp>
      <p:sp>
        <p:nvSpPr>
          <p:cNvPr id="4" name="Google Shape;248;p27">
            <a:extLst>
              <a:ext uri="{FF2B5EF4-FFF2-40B4-BE49-F238E27FC236}">
                <a16:creationId xmlns:a16="http://schemas.microsoft.com/office/drawing/2014/main" id="{307E078C-73B6-AB97-F146-F045AA14DF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6416040" cy="4064000"/>
          </a:xfrm>
          <a:prstGeom prst="rect">
            <a:avLst/>
          </a:prstGeom>
          <a:noFill/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" sz="1800" b="1" dirty="0">
                <a:latin typeface="Poppins"/>
                <a:ea typeface="Poppins"/>
                <a:cs typeface="Poppins"/>
                <a:sym typeface="Poppins"/>
              </a:rPr>
              <a:t>Autoavaliar o desempenho </a:t>
            </a: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de cada componente do MYP (conforme mostrado no diagrama)</a:t>
            </a:r>
          </a:p>
          <a:p>
            <a:pPr marL="609585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latin typeface="Poppins"/>
              <a:ea typeface="Poppins"/>
              <a:cs typeface="Poppins"/>
              <a:sym typeface="Poppi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Desenvolver um plano de acção nacional para </a:t>
            </a:r>
            <a:r>
              <a:rPr lang="pt" sz="1800" b="1" dirty="0">
                <a:latin typeface="Poppins"/>
                <a:ea typeface="Poppins"/>
                <a:cs typeface="Poppins"/>
                <a:sym typeface="Poppins"/>
              </a:rPr>
              <a:t>melhorar o PAV </a:t>
            </a: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e para:</a:t>
            </a:r>
          </a:p>
          <a:p>
            <a:pPr marL="355191" lvl="1" indent="-230060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Priorizar recomendações que exijam intervenção imediata,</a:t>
            </a:r>
          </a:p>
          <a:p>
            <a:pPr marL="121917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latin typeface="Poppins"/>
              <a:ea typeface="Poppins"/>
              <a:cs typeface="Poppins"/>
              <a:sym typeface="Poppins"/>
            </a:endParaRPr>
          </a:p>
          <a:p>
            <a:pPr marL="355191" lvl="1" indent="-230060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Definir o cronograma de atividades e o orçamento necessário,</a:t>
            </a:r>
          </a:p>
          <a:p>
            <a:pPr marL="121917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latin typeface="Poppins"/>
              <a:ea typeface="Poppins"/>
              <a:cs typeface="Poppins"/>
              <a:sym typeface="Poppins"/>
            </a:endParaRPr>
          </a:p>
          <a:p>
            <a:pPr marL="355191" lvl="1" indent="-230060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Determine se é necessário expandir a avaliação ou apoiar a abordagem de lacunas em componentes específicos.</a:t>
            </a:r>
          </a:p>
        </p:txBody>
      </p:sp>
      <p:pic>
        <p:nvPicPr>
          <p:cNvPr id="5" name="Google Shape;249;p27">
            <a:extLst>
              <a:ext uri="{FF2B5EF4-FFF2-40B4-BE49-F238E27FC236}">
                <a16:creationId xmlns:a16="http://schemas.microsoft.com/office/drawing/2014/main" id="{83EE4BDC-4F86-A278-0433-8260AE65F1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433" t="6496" b="2387"/>
          <a:stretch/>
        </p:blipFill>
        <p:spPr>
          <a:xfrm>
            <a:off x="7451663" y="1251993"/>
            <a:ext cx="4690417" cy="45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92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F433-D027-F3BA-9C49-CCA2DCF2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543" y="457723"/>
            <a:ext cx="10982000" cy="1325600"/>
          </a:xfrm>
        </p:spPr>
        <p:txBody>
          <a:bodyPr/>
          <a:lstStyle/>
          <a:p>
            <a:r>
              <a:rPr lang="pt" dirty="0"/>
              <a:t>Descrição da ferramenta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57406-BADF-E6E3-FFC4-53B9ECDB5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543" y="1895073"/>
            <a:ext cx="9625315" cy="406400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pt" sz="2400" b="1" dirty="0">
                <a:latin typeface="Poppins"/>
                <a:ea typeface="Poppins"/>
                <a:cs typeface="Poppins"/>
                <a:sym typeface="Poppins"/>
              </a:rPr>
              <a:t>Um total de 196 </a:t>
            </a:r>
            <a:r>
              <a:rPr lang="pt" sz="2400" dirty="0">
                <a:latin typeface="Poppins"/>
                <a:ea typeface="Poppins"/>
                <a:cs typeface="Poppins"/>
                <a:sym typeface="Poppins"/>
              </a:rPr>
              <a:t>questões em todos os componentes:</a:t>
            </a:r>
          </a:p>
          <a:p>
            <a:pPr marL="0" indent="609585">
              <a:lnSpc>
                <a:spcPct val="115000"/>
              </a:lnSpc>
              <a:spcBef>
                <a:spcPts val="1067"/>
              </a:spcBef>
              <a:buNone/>
            </a:pPr>
            <a:r>
              <a:rPr lang="pt" sz="2400" dirty="0">
                <a:latin typeface="Poppins"/>
                <a:ea typeface="Poppins"/>
                <a:cs typeface="Poppins"/>
                <a:sym typeface="Poppins"/>
              </a:rPr>
              <a:t>109 nacionalmente</a:t>
            </a:r>
          </a:p>
          <a:p>
            <a:pPr marL="0" indent="609585">
              <a:lnSpc>
                <a:spcPct val="115000"/>
              </a:lnSpc>
              <a:spcBef>
                <a:spcPts val="1067"/>
              </a:spcBef>
              <a:buNone/>
            </a:pPr>
            <a:r>
              <a:rPr lang="pt" sz="2400" dirty="0">
                <a:latin typeface="Poppins"/>
                <a:ea typeface="Poppins"/>
                <a:cs typeface="Poppins"/>
                <a:sym typeface="Poppins"/>
              </a:rPr>
              <a:t>67 no nível subnacional</a:t>
            </a:r>
          </a:p>
          <a:p>
            <a:pPr marL="0" indent="609585">
              <a:lnSpc>
                <a:spcPct val="115000"/>
              </a:lnSpc>
              <a:spcBef>
                <a:spcPts val="1067"/>
              </a:spcBef>
              <a:buNone/>
            </a:pPr>
            <a:r>
              <a:rPr lang="pt" sz="2400" dirty="0">
                <a:latin typeface="Poppins"/>
                <a:ea typeface="Poppins"/>
                <a:cs typeface="Poppins"/>
                <a:sym typeface="Poppins"/>
              </a:rPr>
              <a:t>20 localmente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962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F763-A5AC-0007-C7A2-0689CC72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0096"/>
            <a:ext cx="10982000" cy="1325600"/>
          </a:xfrm>
        </p:spPr>
        <p:txBody>
          <a:bodyPr/>
          <a:lstStyle/>
          <a:p>
            <a:r>
              <a:rPr lang="pt" dirty="0"/>
              <a:t>Descrição da ferramenta</a:t>
            </a:r>
          </a:p>
        </p:txBody>
      </p:sp>
      <p:pic>
        <p:nvPicPr>
          <p:cNvPr id="4" name="Google Shape;258;p28">
            <a:extLst>
              <a:ext uri="{FF2B5EF4-FFF2-40B4-BE49-F238E27FC236}">
                <a16:creationId xmlns:a16="http://schemas.microsoft.com/office/drawing/2014/main" id="{663B09F0-28AF-664F-A428-38AADB6BF0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4547" y="2167244"/>
            <a:ext cx="8450765" cy="4415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259;p28">
            <a:extLst>
              <a:ext uri="{FF2B5EF4-FFF2-40B4-BE49-F238E27FC236}">
                <a16:creationId xmlns:a16="http://schemas.microsoft.com/office/drawing/2014/main" id="{9AAB9BDC-2460-AE0E-944C-010F03F99364}"/>
              </a:ext>
            </a:extLst>
          </p:cNvPr>
          <p:cNvGrpSpPr/>
          <p:nvPr/>
        </p:nvGrpSpPr>
        <p:grpSpPr>
          <a:xfrm>
            <a:off x="2138188" y="1338853"/>
            <a:ext cx="1649200" cy="655600"/>
            <a:chOff x="526681" y="1086707"/>
            <a:chExt cx="1236900" cy="491700"/>
          </a:xfrm>
        </p:grpSpPr>
        <p:sp>
          <p:nvSpPr>
            <p:cNvPr id="6" name="Google Shape;260;p28">
              <a:extLst>
                <a:ext uri="{FF2B5EF4-FFF2-40B4-BE49-F238E27FC236}">
                  <a16:creationId xmlns:a16="http://schemas.microsoft.com/office/drawing/2014/main" id="{CA5DD6B2-467F-AE77-26E0-338620A7C3FD}"/>
                </a:ext>
              </a:extLst>
            </p:cNvPr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61;p28">
              <a:extLst>
                <a:ext uri="{FF2B5EF4-FFF2-40B4-BE49-F238E27FC236}">
                  <a16:creationId xmlns:a16="http://schemas.microsoft.com/office/drawing/2014/main" id="{0539BCC3-1A3D-F3D9-26C6-12BF7E54B5D5}"/>
                </a:ext>
              </a:extLst>
            </p:cNvPr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pt" sz="16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Perguntas</a:t>
              </a:r>
              <a:endParaRPr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" name="Google Shape;262;p28">
            <a:extLst>
              <a:ext uri="{FF2B5EF4-FFF2-40B4-BE49-F238E27FC236}">
                <a16:creationId xmlns:a16="http://schemas.microsoft.com/office/drawing/2014/main" id="{4D90454C-1452-7E56-1D61-1F8826508574}"/>
              </a:ext>
            </a:extLst>
          </p:cNvPr>
          <p:cNvGrpSpPr/>
          <p:nvPr/>
        </p:nvGrpSpPr>
        <p:grpSpPr>
          <a:xfrm>
            <a:off x="7774808" y="1206282"/>
            <a:ext cx="3211600" cy="687979"/>
            <a:chOff x="6554025" y="939567"/>
            <a:chExt cx="2408700" cy="515984"/>
          </a:xfrm>
        </p:grpSpPr>
        <p:sp>
          <p:nvSpPr>
            <p:cNvPr id="9" name="Google Shape;263;p28">
              <a:extLst>
                <a:ext uri="{FF2B5EF4-FFF2-40B4-BE49-F238E27FC236}">
                  <a16:creationId xmlns:a16="http://schemas.microsoft.com/office/drawing/2014/main" id="{BA6B1F54-1A52-3518-4946-04C3631AC4C8}"/>
                </a:ext>
              </a:extLst>
            </p:cNvPr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4;p28">
              <a:extLst>
                <a:ext uri="{FF2B5EF4-FFF2-40B4-BE49-F238E27FC236}">
                  <a16:creationId xmlns:a16="http://schemas.microsoft.com/office/drawing/2014/main" id="{73CB1FB5-A348-BC52-1219-BDC922344493}"/>
                </a:ext>
              </a:extLst>
            </p:cNvPr>
            <p:cNvSpPr txBox="1"/>
            <p:nvPr/>
          </p:nvSpPr>
          <p:spPr>
            <a:xfrm>
              <a:off x="6567225" y="939567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pt" sz="1600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3. Escala de maturidade de 5 níveis</a:t>
              </a:r>
            </a:p>
          </p:txBody>
        </p:sp>
      </p:grpSp>
      <p:grpSp>
        <p:nvGrpSpPr>
          <p:cNvPr id="11" name="Google Shape;265;p28">
            <a:extLst>
              <a:ext uri="{FF2B5EF4-FFF2-40B4-BE49-F238E27FC236}">
                <a16:creationId xmlns:a16="http://schemas.microsoft.com/office/drawing/2014/main" id="{F90252A5-DBF9-6AA8-DB6C-0BF9E0D4580D}"/>
              </a:ext>
            </a:extLst>
          </p:cNvPr>
          <p:cNvGrpSpPr/>
          <p:nvPr/>
        </p:nvGrpSpPr>
        <p:grpSpPr>
          <a:xfrm>
            <a:off x="2090147" y="3944245"/>
            <a:ext cx="2274800" cy="568799"/>
            <a:chOff x="-326325" y="2510706"/>
            <a:chExt cx="1706100" cy="491700"/>
          </a:xfrm>
        </p:grpSpPr>
        <p:sp>
          <p:nvSpPr>
            <p:cNvPr id="12" name="Google Shape;266;p28">
              <a:extLst>
                <a:ext uri="{FF2B5EF4-FFF2-40B4-BE49-F238E27FC236}">
                  <a16:creationId xmlns:a16="http://schemas.microsoft.com/office/drawing/2014/main" id="{BED2E369-7E87-58E9-03D2-47FF8C21EA0C}"/>
                </a:ext>
              </a:extLst>
            </p:cNvPr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67;p28">
              <a:extLst>
                <a:ext uri="{FF2B5EF4-FFF2-40B4-BE49-F238E27FC236}">
                  <a16:creationId xmlns:a16="http://schemas.microsoft.com/office/drawing/2014/main" id="{BC921F08-69BA-92C6-FBFF-287C0B7CA1B2}"/>
                </a:ext>
              </a:extLst>
            </p:cNvPr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pt" sz="16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Subseções</a:t>
              </a:r>
              <a:endParaRPr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" name="Google Shape;268;p28">
            <a:extLst>
              <a:ext uri="{FF2B5EF4-FFF2-40B4-BE49-F238E27FC236}">
                <a16:creationId xmlns:a16="http://schemas.microsoft.com/office/drawing/2014/main" id="{C5FFA772-AB33-9AAF-B77C-61DEC14AB7F7}"/>
              </a:ext>
            </a:extLst>
          </p:cNvPr>
          <p:cNvSpPr/>
          <p:nvPr/>
        </p:nvSpPr>
        <p:spPr>
          <a:xfrm rot="-5400000">
            <a:off x="5320680" y="-157"/>
            <a:ext cx="568800" cy="33336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69;p28">
            <a:extLst>
              <a:ext uri="{FF2B5EF4-FFF2-40B4-BE49-F238E27FC236}">
                <a16:creationId xmlns:a16="http://schemas.microsoft.com/office/drawing/2014/main" id="{D634301D-96D9-943C-1200-F7C43C7C8E76}"/>
              </a:ext>
            </a:extLst>
          </p:cNvPr>
          <p:cNvSpPr txBox="1"/>
          <p:nvPr/>
        </p:nvSpPr>
        <p:spPr>
          <a:xfrm>
            <a:off x="3902686" y="1430249"/>
            <a:ext cx="3535600" cy="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" sz="16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Nível nacional/subnacional</a:t>
            </a:r>
          </a:p>
        </p:txBody>
      </p:sp>
    </p:spTree>
    <p:extLst>
      <p:ext uri="{BB962C8B-B14F-4D97-AF65-F5344CB8AC3E}">
        <p14:creationId xmlns:p14="http://schemas.microsoft.com/office/powerpoint/2010/main" val="400694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923291" y="1985455"/>
            <a:ext cx="3876347" cy="12868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2462987" y="1985455"/>
            <a:ext cx="3548800" cy="12868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4239377" y="1985455"/>
            <a:ext cx="2935379" cy="12868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6493635" y="1985455"/>
            <a:ext cx="3238027" cy="12868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9031345" y="1985455"/>
            <a:ext cx="2959600" cy="12868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598905" y="2234855"/>
            <a:ext cx="788000" cy="788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" sz="36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36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3392471" y="2234855"/>
            <a:ext cx="788000" cy="788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" sz="36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36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5186038" y="2234855"/>
            <a:ext cx="788000" cy="788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" sz="36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36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7656603" y="2234855"/>
            <a:ext cx="788000" cy="788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" sz="36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36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10117145" y="2234855"/>
            <a:ext cx="788000" cy="788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" sz="36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36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 idx="4294967295"/>
          </p:nvPr>
        </p:nvSpPr>
        <p:spPr>
          <a:xfrm>
            <a:off x="1020483" y="293555"/>
            <a:ext cx="10496400" cy="1019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t" sz="3200" dirty="0">
                <a:latin typeface="Poppins Black"/>
                <a:ea typeface="Poppins Black"/>
                <a:cs typeface="Poppins Black"/>
                <a:sym typeface="Poppins Black"/>
              </a:rPr>
              <a:t>Escala </a:t>
            </a:r>
            <a:r>
              <a:rPr lang="pt" sz="3200" dirty="0" err="1">
                <a:latin typeface="Poppins Black"/>
                <a:ea typeface="Poppins Black"/>
                <a:cs typeface="Poppins Black"/>
                <a:sym typeface="Poppins Black"/>
              </a:rPr>
              <a:t>de </a:t>
            </a:r>
            <a:r>
              <a:rPr lang="pt" sz="3200" dirty="0">
                <a:latin typeface="Poppins Black"/>
                <a:ea typeface="Poppins Black"/>
                <a:cs typeface="Poppins Black"/>
                <a:sym typeface="Poppins Black"/>
              </a:rPr>
              <a:t>cinco pontos </a:t>
            </a:r>
            <a:r>
              <a:rPr lang="pt" sz="3200" dirty="0" err="1">
                <a:latin typeface="Poppins Black"/>
                <a:ea typeface="Poppins Black"/>
                <a:cs typeface="Poppins Black"/>
                <a:sym typeface="Poppins Black"/>
              </a:rPr>
              <a:t>ajuda </a:t>
            </a:r>
            <a:r>
              <a:rPr lang="pt" sz="3200" dirty="0">
                <a:latin typeface="Poppins Black"/>
                <a:ea typeface="Poppins Black"/>
                <a:cs typeface="Poppins Black"/>
                <a:sym typeface="Poppins Black"/>
              </a:rPr>
              <a:t>a avaliar a maturidade </a:t>
            </a:r>
            <a:r>
              <a:rPr lang="pt" sz="3200" dirty="0" err="1">
                <a:latin typeface="Poppins Black"/>
                <a:ea typeface="Poppins Black"/>
                <a:cs typeface="Poppins Black"/>
                <a:sym typeface="Poppins Black"/>
              </a:rPr>
              <a:t>_ _ _</a:t>
            </a:r>
            <a:r>
              <a:rPr lang="pt" sz="32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3200" dirty="0" err="1">
                <a:latin typeface="Poppins Black"/>
                <a:ea typeface="Poppins Black"/>
                <a:cs typeface="Poppins Black"/>
                <a:sym typeface="Poppins Black"/>
              </a:rPr>
              <a:t>em</a:t>
            </a:r>
            <a:r>
              <a:rPr lang="pt" sz="32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3200" dirty="0" err="1">
                <a:latin typeface="Poppins Black"/>
                <a:ea typeface="Poppins Black"/>
                <a:cs typeface="Poppins Black"/>
                <a:sym typeface="Poppins Black"/>
              </a:rPr>
              <a:t>cada</a:t>
            </a:r>
            <a:r>
              <a:rPr lang="pt" sz="32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3200" dirty="0" err="1">
                <a:latin typeface="Poppins Black"/>
                <a:ea typeface="Poppins Black"/>
                <a:cs typeface="Poppins Black"/>
                <a:sym typeface="Poppins Black"/>
              </a:rPr>
              <a:t>perguntar </a:t>
            </a:r>
            <a:r>
              <a:rPr lang="pt" sz="3200" dirty="0">
                <a:latin typeface="Poppins Black"/>
                <a:ea typeface="Poppins Black"/>
                <a:cs typeface="Poppins Black"/>
                <a:sym typeface="Poppins Black"/>
              </a:rPr>
              <a:t>.</a:t>
            </a:r>
            <a:endParaRPr sz="3200" dirty="0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5F809-A3BD-29B5-D8D1-ED2C89EC57C4}"/>
              </a:ext>
            </a:extLst>
          </p:cNvPr>
          <p:cNvSpPr txBox="1"/>
          <p:nvPr/>
        </p:nvSpPr>
        <p:spPr>
          <a:xfrm>
            <a:off x="949597" y="3315268"/>
            <a:ext cx="1582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iniciante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4B90D-2520-684F-32FD-1A4DD3C3C70A}"/>
              </a:ext>
            </a:extLst>
          </p:cNvPr>
          <p:cNvSpPr txBox="1"/>
          <p:nvPr/>
        </p:nvSpPr>
        <p:spPr>
          <a:xfrm>
            <a:off x="1103516" y="4349327"/>
            <a:ext cx="186684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" sz="1600" dirty="0" err="1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Unid</a:t>
            </a:r>
            <a:r>
              <a:rPr lang="pt" sz="160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insuficiente </a:t>
            </a:r>
            <a:r>
              <a:rPr lang="pt" sz="160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ou </a:t>
            </a:r>
            <a:r>
              <a:rPr lang="pt" sz="1600" dirty="0" err="1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indisponível </a:t>
            </a:r>
            <a:r>
              <a:rPr lang="pt" sz="160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  <a:endParaRPr lang="en-GB" sz="1600" dirty="0"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6DD3B-05B9-C79D-6F3F-A58A1C04B375}"/>
              </a:ext>
            </a:extLst>
          </p:cNvPr>
          <p:cNvSpPr txBox="1"/>
          <p:nvPr/>
        </p:nvSpPr>
        <p:spPr>
          <a:xfrm>
            <a:off x="2550383" y="3329773"/>
            <a:ext cx="20853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gerenciado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BEE29-9E31-2104-1C12-5B0A6709783D}"/>
              </a:ext>
            </a:extLst>
          </p:cNvPr>
          <p:cNvSpPr txBox="1"/>
          <p:nvPr/>
        </p:nvSpPr>
        <p:spPr>
          <a:xfrm>
            <a:off x="2877786" y="4363833"/>
            <a:ext cx="1866845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194"/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Os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elementos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disponível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presente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problemas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completude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atualização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sua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 uso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não é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apropriado </a:t>
            </a:r>
            <a:r>
              <a:rPr lang="pt" sz="1600" dirty="0">
                <a:solidFill>
                  <a:srgbClr val="999999"/>
                </a:solidFill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D6ACC-E329-08CE-C822-E30C84F2169F}"/>
              </a:ext>
            </a:extLst>
          </p:cNvPr>
          <p:cNvSpPr txBox="1"/>
          <p:nvPr/>
        </p:nvSpPr>
        <p:spPr>
          <a:xfrm>
            <a:off x="4799638" y="3329773"/>
            <a:ext cx="18668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definido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51C22B-4870-DBE2-6DB7-BE5AF91E9D4F}"/>
              </a:ext>
            </a:extLst>
          </p:cNvPr>
          <p:cNvSpPr txBox="1"/>
          <p:nvPr/>
        </p:nvSpPr>
        <p:spPr>
          <a:xfrm>
            <a:off x="4882118" y="4416731"/>
            <a:ext cx="1919677" cy="1889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Os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elementos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disponíveis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são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implementados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 a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funcionalidade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um sistema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rotina .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Eles não são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reconhecidos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preconceitos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nenhum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problemas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  <a:p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3A140D-C6B1-5E96-A823-03C618FF3D94}"/>
              </a:ext>
            </a:extLst>
          </p:cNvPr>
          <p:cNvSpPr txBox="1"/>
          <p:nvPr/>
        </p:nvSpPr>
        <p:spPr>
          <a:xfrm>
            <a:off x="7037155" y="3313497"/>
            <a:ext cx="18994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de estresse quantitativo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4F4351-A278-072B-EB99-CA95D2AC0F40}"/>
              </a:ext>
            </a:extLst>
          </p:cNvPr>
          <p:cNvSpPr txBox="1"/>
          <p:nvPr/>
        </p:nvSpPr>
        <p:spPr>
          <a:xfrm>
            <a:off x="7074645" y="4450509"/>
            <a:ext cx="204223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Todos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artigos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estão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disponível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confiável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completo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atualizado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 e eles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se conhecem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alguns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preconceitos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/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problemas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que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podem ser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melhorar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2CB85C-DF72-0F61-5F21-9EF0A505B27F}"/>
              </a:ext>
            </a:extLst>
          </p:cNvPr>
          <p:cNvSpPr txBox="1"/>
          <p:nvPr/>
        </p:nvSpPr>
        <p:spPr>
          <a:xfrm>
            <a:off x="9072914" y="3350605"/>
            <a:ext cx="21258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otimizado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933549-21DB-CB74-2766-4D9531BFCE12}"/>
              </a:ext>
            </a:extLst>
          </p:cNvPr>
          <p:cNvSpPr txBox="1"/>
          <p:nvPr/>
        </p:nvSpPr>
        <p:spPr>
          <a:xfrm>
            <a:off x="9335700" y="4450509"/>
            <a:ext cx="2336377" cy="16681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Todos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Unid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estão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disponíveis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são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confiáveis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completos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atualizados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implementados de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forma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padronizada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eficiente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  <a:p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914CD8-5DE0-6DA9-51FA-CE705059AE7A}"/>
              </a:ext>
            </a:extLst>
          </p:cNvPr>
          <p:cNvSpPr txBox="1"/>
          <p:nvPr/>
        </p:nvSpPr>
        <p:spPr>
          <a:xfrm>
            <a:off x="2486030" y="1350785"/>
            <a:ext cx="732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2400" b="1" dirty="0">
                <a:solidFill>
                  <a:srgbClr val="002060"/>
                </a:solidFill>
              </a:rPr>
              <a:t>Níveis de desempenho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17C0D6E002DC4A9954B279402C024D" ma:contentTypeVersion="20" ma:contentTypeDescription="Crear nuevo documento." ma:contentTypeScope="" ma:versionID="91751e7a04fec3f016bcff87e4142cd6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8c2846299bbf085d201da4f067d962af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Props1.xml><?xml version="1.0" encoding="utf-8"?>
<ds:datastoreItem xmlns:ds="http://schemas.openxmlformats.org/officeDocument/2006/customXml" ds:itemID="{58406276-E42E-47C8-A669-C5DA039D1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37A4B5-8CE4-4F40-A890-D50E5FD20A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6E02DD-35A0-4997-B658-F31E8EF49537}">
  <ds:schemaRefs>
    <ds:schemaRef ds:uri="http://www.w3.org/XML/1998/namespace"/>
    <ds:schemaRef ds:uri="824a6a19-c959-42ab-aba9-d8066f14d880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5e13aadc-de86-43ee-b386-40c01ba74c80"/>
    <ds:schemaRef ds:uri="13824d70-7bf2-44bc-87a6-298660e5dad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2144</Words>
  <Application>Microsoft Office PowerPoint</Application>
  <PresentationFormat>Panorámica</PresentationFormat>
  <Paragraphs>262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Office Theme</vt:lpstr>
      <vt:lpstr>Ferramenta de Monitoramento do Programa Nacional Ampliado de Imunizações</vt:lpstr>
      <vt:lpstr>Diário</vt:lpstr>
      <vt:lpstr>Propósito</vt:lpstr>
      <vt:lpstr>Fases de autoavaliação</vt:lpstr>
      <vt:lpstr>Objetivo da ferramenta</vt:lpstr>
      <vt:lpstr>Objetivos da ferramenta</vt:lpstr>
      <vt:lpstr>Descrição da ferramenta</vt:lpstr>
      <vt:lpstr>Descrição da ferramenta</vt:lpstr>
      <vt:lpstr>Escala de cinco pontos ajuda a avaliar a maturidade _ _ _ em cada perguntar .</vt:lpstr>
      <vt:lpstr>Autoavaliação</vt:lpstr>
      <vt:lpstr>Resultados da autoavaliação</vt:lpstr>
      <vt:lpstr>Funções e responsabilidades das duas equipes responsáveis pela autoavaliação</vt:lpstr>
      <vt:lpstr>Equipe de Coordenação Nacional (NCT)</vt:lpstr>
      <vt:lpstr>Equipe de Coordenação Regional (ECR)</vt:lpstr>
      <vt:lpstr>Anexos</vt:lpstr>
      <vt:lpstr>Categoria: Documentos Gerais</vt:lpstr>
      <vt:lpstr>Categoria: Preparação da Fase 1</vt:lpstr>
      <vt:lpstr>Categoria: Fase 2 / Preparação</vt:lpstr>
      <vt:lpstr>Categoria: Fase 2 / Aplicação</vt:lpstr>
      <vt:lpstr>Categoria: Fase 3/ Acompanhamento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Bec Capistran</dc:creator>
  <cp:lastModifiedBy>Juanjo J. Vasquez Rojas</cp:lastModifiedBy>
  <cp:revision>89</cp:revision>
  <dcterms:created xsi:type="dcterms:W3CDTF">2023-12-12T04:26:37Z</dcterms:created>
  <dcterms:modified xsi:type="dcterms:W3CDTF">2025-01-17T14:52:53Z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MediaServiceImageTags">
    <vt:lpwstr/>
  </property>
  <property fmtid="{D5CDD505-2E9C-101B-9397-08002B2CF9AE}" pid="4" name="PAHO Keyword">
    <vt:lpwstr/>
  </property>
  <property fmtid="{D5CDD505-2E9C-101B-9397-08002B2CF9AE}" pid="5" name="PAHO_x0020_Keyword">
    <vt:lpwstr/>
  </property>
</Properties>
</file>