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3B_BF16217F.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812" r:id="rId5"/>
    <p:sldMasterId id="2147483824" r:id="rId6"/>
  </p:sldMasterIdLst>
  <p:notesMasterIdLst>
    <p:notesMasterId r:id="rId36"/>
  </p:notesMasterIdLst>
  <p:sldIdLst>
    <p:sldId id="2118" r:id="rId7"/>
    <p:sldId id="2147481519" r:id="rId8"/>
    <p:sldId id="2147481520" r:id="rId9"/>
    <p:sldId id="2147481521" r:id="rId10"/>
    <p:sldId id="2147481524" r:id="rId11"/>
    <p:sldId id="2147481525" r:id="rId12"/>
    <p:sldId id="2147481526" r:id="rId13"/>
    <p:sldId id="315" r:id="rId14"/>
    <p:sldId id="2147481527" r:id="rId15"/>
    <p:sldId id="2147471713" r:id="rId16"/>
    <p:sldId id="2147471712" r:id="rId17"/>
    <p:sldId id="2147481529" r:id="rId18"/>
    <p:sldId id="2147481530" r:id="rId19"/>
    <p:sldId id="2147481531" r:id="rId20"/>
    <p:sldId id="2147481533" r:id="rId21"/>
    <p:sldId id="2147481537" r:id="rId22"/>
    <p:sldId id="2147481538" r:id="rId23"/>
    <p:sldId id="2147481539" r:id="rId24"/>
    <p:sldId id="2147481543" r:id="rId25"/>
    <p:sldId id="2147471720" r:id="rId26"/>
    <p:sldId id="2147471592" r:id="rId27"/>
    <p:sldId id="2147471725" r:id="rId28"/>
    <p:sldId id="2147471726" r:id="rId29"/>
    <p:sldId id="279" r:id="rId30"/>
    <p:sldId id="2147471730" r:id="rId31"/>
    <p:sldId id="2147471729" r:id="rId32"/>
    <p:sldId id="2147481546" r:id="rId33"/>
    <p:sldId id="2147481547" r:id="rId34"/>
    <p:sldId id="16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80EB0A-2083-93CD-F26D-2F53F7D225CC}" name="Cerra, Berenice (OS-)" initials="CB" userId="S::cerraber@paho.org::9478d3f7-a001-4682-94ed-02091d594316" providerId="AD"/>
  <p188:author id="{F39E7BAF-7BC3-8086-6126-138E4F4459EB}" name="Nederveen, Leendert (WDC)" initials="NL" userId="S::nedervelee@paho.org::87dae8dd-b054-4827-943c-a47960bd7686" providerId="AD"/>
  <p188:author id="{5267EBEB-80CD-192D-DE4E-C329A60FB9F0}" name="Sandoval, Rosa (WDC)" initials="SR" userId="S::sandovar@paho.org::d25d8f58-d345-4ab4-901f-a1ede866d4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34E"/>
    <a:srgbClr val="179ADC"/>
    <a:srgbClr val="1F5B8D"/>
    <a:srgbClr val="1983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E2F79-E60D-4FEF-9DCE-8D326E4D0AFF}" v="22" dt="2025-03-24T07:39:22.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1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221670612374158E-2"/>
          <c:y val="5.1696347222996979E-2"/>
          <c:w val="0.86030959857739009"/>
          <c:h val="0.7502009863659943"/>
        </c:manualLayout>
      </c:layout>
      <c:barChart>
        <c:barDir val="col"/>
        <c:grouping val="clustered"/>
        <c:varyColors val="0"/>
        <c:ser>
          <c:idx val="0"/>
          <c:order val="0"/>
          <c:tx>
            <c:strRef>
              <c:f>'[Breastfeeding Progress updated 29 Oct 2024.xlsx]Breastfeeding Rates'!$B$3:$B$4</c:f>
              <c:strCache>
                <c:ptCount val="2"/>
                <c:pt idx="0">
                  <c:v>Exclusive Breastfeeding Rates (0-5 months)</c:v>
                </c:pt>
                <c:pt idx="1">
                  <c:v>2016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'[Breastfeeding Progress updated 29 Oct 2024.xlsx]Breastfeeding Rates'!$A$5:$A$11</c:f>
              <c:strCache>
                <c:ptCount val="7"/>
                <c:pt idx="0">
                  <c:v>Americas</c:v>
                </c:pt>
                <c:pt idx="1">
                  <c:v>LAC</c:v>
                </c:pt>
                <c:pt idx="3">
                  <c:v>Caribbean </c:v>
                </c:pt>
                <c:pt idx="4">
                  <c:v>Central America</c:v>
                </c:pt>
                <c:pt idx="5">
                  <c:v>South America</c:v>
                </c:pt>
                <c:pt idx="6">
                  <c:v>North America</c:v>
                </c:pt>
              </c:strCache>
            </c:strRef>
          </c:cat>
          <c:val>
            <c:numRef>
              <c:f>'[Breastfeeding Progress updated 29 Oct 2024.xlsx]Breastfeeding Rates'!$B$5:$B$11</c:f>
              <c:numCache>
                <c:formatCode>General</c:formatCode>
                <c:ptCount val="7"/>
                <c:pt idx="0">
                  <c:v>32.700000000000003</c:v>
                </c:pt>
              </c:numCache>
            </c:numRef>
          </c:val>
          <c:extLst>
            <c:ext xmlns:c16="http://schemas.microsoft.com/office/drawing/2014/chart" uri="{C3380CC4-5D6E-409C-BE32-E72D297353CC}">
              <c16:uniqueId val="{00000000-35A0-4B3F-8A9E-3E2AA74C26B5}"/>
            </c:ext>
          </c:extLst>
        </c:ser>
        <c:ser>
          <c:idx val="1"/>
          <c:order val="1"/>
          <c:tx>
            <c:strRef>
              <c:f>'[Breastfeeding Progress updated 29 Oct 2024.xlsx]Breastfeeding Rates'!$C$3:$C$4</c:f>
              <c:strCache>
                <c:ptCount val="2"/>
                <c:pt idx="0">
                  <c:v>Exclusive Breastfeeding Rates (0-5 months)</c:v>
                </c:pt>
                <c:pt idx="1">
                  <c:v>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'[Breastfeeding Progress updated 29 Oct 2024.xlsx]Breastfeeding Rates'!$A$5:$A$11</c:f>
              <c:strCache>
                <c:ptCount val="7"/>
                <c:pt idx="0">
                  <c:v>Americas</c:v>
                </c:pt>
                <c:pt idx="1">
                  <c:v>LAC</c:v>
                </c:pt>
                <c:pt idx="3">
                  <c:v>Caribbean </c:v>
                </c:pt>
                <c:pt idx="4">
                  <c:v>Central America</c:v>
                </c:pt>
                <c:pt idx="5">
                  <c:v>South America</c:v>
                </c:pt>
                <c:pt idx="6">
                  <c:v>North America</c:v>
                </c:pt>
              </c:strCache>
            </c:strRef>
          </c:cat>
          <c:val>
            <c:numRef>
              <c:f>'[Breastfeeding Progress updated 29 Oct 2024.xlsx]Breastfeeding Rates'!$C$5:$C$11</c:f>
              <c:numCache>
                <c:formatCode>General</c:formatCode>
                <c:ptCount val="7"/>
                <c:pt idx="0">
                  <c:v>37</c:v>
                </c:pt>
                <c:pt idx="1">
                  <c:v>43</c:v>
                </c:pt>
                <c:pt idx="3">
                  <c:v>31</c:v>
                </c:pt>
                <c:pt idx="4">
                  <c:v>39</c:v>
                </c:pt>
                <c:pt idx="5">
                  <c:v>47</c:v>
                </c:pt>
                <c:pt idx="6">
                  <c:v>26</c:v>
                </c:pt>
              </c:numCache>
            </c:numRef>
          </c:val>
          <c:extLst>
            <c:ext xmlns:c16="http://schemas.microsoft.com/office/drawing/2014/chart" uri="{C3380CC4-5D6E-409C-BE32-E72D297353CC}">
              <c16:uniqueId val="{00000001-35A0-4B3F-8A9E-3E2AA74C26B5}"/>
            </c:ext>
          </c:extLst>
        </c:ser>
        <c:dLbls>
          <c:showLegendKey val="0"/>
          <c:showVal val="0"/>
          <c:showCatName val="0"/>
          <c:showSerName val="0"/>
          <c:showPercent val="0"/>
          <c:showBubbleSize val="0"/>
        </c:dLbls>
        <c:gapWidth val="219"/>
        <c:overlap val="-27"/>
        <c:axId val="2080959376"/>
        <c:axId val="2080982896"/>
      </c:barChart>
      <c:catAx>
        <c:axId val="208095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080982896"/>
        <c:crosses val="autoZero"/>
        <c:auto val="1"/>
        <c:lblAlgn val="ctr"/>
        <c:lblOffset val="100"/>
        <c:noMultiLvlLbl val="0"/>
      </c:catAx>
      <c:valAx>
        <c:axId val="2080982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0959376"/>
        <c:crosses val="autoZero"/>
        <c:crossBetween val="between"/>
      </c:valAx>
      <c:spPr>
        <a:noFill/>
        <a:ln w="25400">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B_BF16217F.xml><?xml version="1.0" encoding="utf-8"?>
<p188:cmLst xmlns:a="http://schemas.openxmlformats.org/drawingml/2006/main" xmlns:r="http://schemas.openxmlformats.org/officeDocument/2006/relationships" xmlns:p188="http://schemas.microsoft.com/office/powerpoint/2018/8/main">
  <p188:cm id="{15FA6AD1-F534-4651-8452-CA8AC06768FD}" authorId="{F39E7BAF-7BC3-8086-6126-138E4F4459EB}" created="2025-03-14T15:23:53.714">
    <pc:sldMkLst xmlns:pc="http://schemas.microsoft.com/office/powerpoint/2013/main/command">
      <pc:docMk/>
      <pc:sldMk cId="3205898623" sldId="315"/>
    </pc:sldMkLst>
    <p188:txBody>
      <a:bodyPr/>
      <a:lstStyle/>
      <a:p>
        <a:r>
          <a:rPr lang="en-US"/>
          <a:t>Physical activity: communication campaigns, assessment and counselling in primary health care services</a:t>
        </a:r>
      </a:p>
    </p188:txBody>
  </p188:cm>
  <p188:cm id="{6B4B65DE-5D8C-4DF4-AAFC-7A87A096FF6B}" authorId="{F39E7BAF-7BC3-8086-6126-138E4F4459EB}" created="2025-03-14T15:27:36.776">
    <pc:sldMkLst xmlns:pc="http://schemas.microsoft.com/office/powerpoint/2013/main/command">
      <pc:docMk/>
      <pc:sldMk cId="3205898623" sldId="315"/>
    </pc:sldMkLst>
    <p188:txBody>
      <a:bodyPr/>
      <a:lstStyle/>
      <a:p>
        <a:r>
          <a:rPr lang="en-US"/>
          <a:t>Diet: ad: front-of-pack labelling, food procurement policies, communication campaigns, breastfeeding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00FB7-FB9D-4B6C-8822-9C3890CF6867}"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55B34-C38B-4ACA-A0DC-D294C1D8774D}" type="slidenum">
              <a:rPr lang="en-US" smtClean="0"/>
              <a:t>‹#›</a:t>
            </a:fld>
            <a:endParaRPr lang="en-US"/>
          </a:p>
        </p:txBody>
      </p:sp>
    </p:spTree>
    <p:extLst>
      <p:ext uri="{BB962C8B-B14F-4D97-AF65-F5344CB8AC3E}">
        <p14:creationId xmlns:p14="http://schemas.microsoft.com/office/powerpoint/2010/main" val="1967384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3887419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7A358-38DF-7B30-CCE7-8EFE5D746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612CF-D011-E719-1CBB-1A8E71671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64062-8259-E5BD-6050-03EDE3739B09}"/>
              </a:ext>
            </a:extLst>
          </p:cNvPr>
          <p:cNvSpPr>
            <a:spLocks noGrp="1"/>
          </p:cNvSpPr>
          <p:nvPr>
            <p:ph type="body" idx="1"/>
          </p:nvPr>
        </p:nvSpPr>
        <p:spPr/>
        <p:txBody>
          <a:bodyPr/>
          <a:lstStyle/>
          <a:p>
            <a:r>
              <a:rPr lang="en-US" dirty="0"/>
              <a:t>(P) México: Decree Amending the General Law on Tobacco Control (published on February 17, 2022) prohibited smoking in indoor workplaces, public places, and on means of public transport.</a:t>
            </a:r>
          </a:p>
          <a:p>
            <a:r>
              <a:rPr lang="en-US" dirty="0"/>
              <a:t>(W) Canada: Tobacco Products Appearance, Packaging, and Labelling Regulations, SOR/2019-107, mandated warning labels on individual cigarettes, becoming the first country in the world to require these warnings. </a:t>
            </a:r>
          </a:p>
          <a:p>
            <a:r>
              <a:rPr lang="en-US" dirty="0"/>
              <a:t>(E) Colombia: Law No. 2354/2024, includes HTP, ENDS/ENNDS, and nicotine pouches under its prohibition of TAPS.</a:t>
            </a:r>
          </a:p>
          <a:p>
            <a:r>
              <a:rPr lang="en-US" dirty="0"/>
              <a:t>Peru: 2024, Law No. 32159 includes a comprehensive prohibition of TAPS on tobacco products, including HTP, making Peru the 10th Member State in the Americas to implement this measure at the highest level—in line with WHO best practices.</a:t>
            </a:r>
          </a:p>
        </p:txBody>
      </p:sp>
      <p:sp>
        <p:nvSpPr>
          <p:cNvPr id="4" name="Slide Number Placeholder 3">
            <a:extLst>
              <a:ext uri="{FF2B5EF4-FFF2-40B4-BE49-F238E27FC236}">
                <a16:creationId xmlns:a16="http://schemas.microsoft.com/office/drawing/2014/main" id="{426EC325-A75C-CAD7-2B63-758E6105EDD3}"/>
              </a:ext>
            </a:extLst>
          </p:cNvPr>
          <p:cNvSpPr>
            <a:spLocks noGrp="1"/>
          </p:cNvSpPr>
          <p:nvPr>
            <p:ph type="sldNum" sz="quarter" idx="10"/>
          </p:nvPr>
        </p:nvSpPr>
        <p:spPr/>
        <p:txBody>
          <a:bodyPr/>
          <a:lstStyle/>
          <a:p>
            <a:fld id="{F4089B90-D569-478D-A821-33F2E64513B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29426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56A0E-8FAD-85A7-FF40-C64CD756B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5231E-9B1C-DEBD-A4AD-9519631FC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1DF50-DB3C-8DB8-53B3-F3346F0B72EF}"/>
              </a:ext>
            </a:extLst>
          </p:cNvPr>
          <p:cNvSpPr>
            <a:spLocks noGrp="1"/>
          </p:cNvSpPr>
          <p:nvPr>
            <p:ph type="body" idx="1"/>
          </p:nvPr>
        </p:nvSpPr>
        <p:spPr/>
        <p:txBody>
          <a:bodyPr/>
          <a:lstStyle/>
          <a:p>
            <a:r>
              <a:rPr lang="en-US"/>
              <a:t>(P) México: Decree Amending the General Law on Tobacco Control (published on February 17, 2022) prohibited smoking in indoor workplaces, public places, and on means of public transport.</a:t>
            </a:r>
          </a:p>
          <a:p>
            <a:r>
              <a:rPr lang="en-US"/>
              <a:t>(W) Canada: Tobacco Products Appearance, Packaging, and Labelling Regulations, SOR/2019-107, mandated warning labels on individual cigarettes, becoming the first country in the world to require these warnings. </a:t>
            </a:r>
          </a:p>
          <a:p>
            <a:r>
              <a:rPr lang="en-US"/>
              <a:t>(E) Colombia: Law No. 2354/2024, includes HTP, ENDS/ENNDS, and nicotine pouches under its prohibition of TAPS.</a:t>
            </a:r>
          </a:p>
          <a:p>
            <a:r>
              <a:rPr lang="en-US"/>
              <a:t>Peru: 2024, Law No. 32159 includes a comprehensive prohibition of TAPS on tobacco products, including HTP, making Peru the 10th Member State in the Americas to implement this measure at the highest level—in line with WHO best practices.</a:t>
            </a:r>
          </a:p>
        </p:txBody>
      </p:sp>
      <p:sp>
        <p:nvSpPr>
          <p:cNvPr id="4" name="Slide Number Placeholder 3">
            <a:extLst>
              <a:ext uri="{FF2B5EF4-FFF2-40B4-BE49-F238E27FC236}">
                <a16:creationId xmlns:a16="http://schemas.microsoft.com/office/drawing/2014/main" id="{2DD8E7FB-4480-D8AF-3E23-D6C6FCAD7B1A}"/>
              </a:ext>
            </a:extLst>
          </p:cNvPr>
          <p:cNvSpPr>
            <a:spLocks noGrp="1"/>
          </p:cNvSpPr>
          <p:nvPr>
            <p:ph type="sldNum" sz="quarter" idx="10"/>
          </p:nvPr>
        </p:nvSpPr>
        <p:spPr/>
        <p:txBody>
          <a:bodyPr/>
          <a:lstStyle/>
          <a:p>
            <a:fld id="{F4089B90-D569-478D-A821-33F2E64513B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751319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04F06-5414-A89B-9F66-6D6BA7553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C533C-E857-C0A5-658A-FFF3A5762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701D3-0F96-F04A-9048-0AE3BFDBF0FD}"/>
              </a:ext>
            </a:extLst>
          </p:cNvPr>
          <p:cNvSpPr>
            <a:spLocks noGrp="1"/>
          </p:cNvSpPr>
          <p:nvPr>
            <p:ph type="body" idx="1"/>
          </p:nvPr>
        </p:nvSpPr>
        <p:spPr/>
        <p:txBody>
          <a:bodyPr/>
          <a:lstStyle/>
          <a:p>
            <a:r>
              <a:rPr lang="en-US"/>
              <a:t>(P) México: Decree Amending the General Law on Tobacco Control (published on February 17, 2022) prohibited smoking in indoor workplaces, public places, and on means of public transport.</a:t>
            </a:r>
          </a:p>
          <a:p>
            <a:r>
              <a:rPr lang="en-US"/>
              <a:t>(W) Canada: Tobacco Products Appearance, Packaging, and Labelling Regulations, SOR/2019-107, mandated warning labels on individual cigarettes, becoming the first country in the world to require these warnings. </a:t>
            </a:r>
          </a:p>
          <a:p>
            <a:r>
              <a:rPr lang="en-US"/>
              <a:t>(E) Colombia: Law No. 2354/2024, includes HTP, ENDS/ENNDS, and nicotine pouches under its prohibition of TAPS.</a:t>
            </a:r>
          </a:p>
          <a:p>
            <a:r>
              <a:rPr lang="en-US"/>
              <a:t>Peru: 2024, Law No. 32159 includes a comprehensive prohibition of TAPS on tobacco products, including HTP, making Peru the 10th Member State in the Americas to implement this measure at the highest level—in line with WHO best practices.</a:t>
            </a:r>
          </a:p>
        </p:txBody>
      </p:sp>
      <p:sp>
        <p:nvSpPr>
          <p:cNvPr id="4" name="Slide Number Placeholder 3">
            <a:extLst>
              <a:ext uri="{FF2B5EF4-FFF2-40B4-BE49-F238E27FC236}">
                <a16:creationId xmlns:a16="http://schemas.microsoft.com/office/drawing/2014/main" id="{B38A66E9-3D03-1F9D-08A3-C89524235293}"/>
              </a:ext>
            </a:extLst>
          </p:cNvPr>
          <p:cNvSpPr>
            <a:spLocks noGrp="1"/>
          </p:cNvSpPr>
          <p:nvPr>
            <p:ph type="sldNum" sz="quarter" idx="10"/>
          </p:nvPr>
        </p:nvSpPr>
        <p:spPr/>
        <p:txBody>
          <a:bodyPr/>
          <a:lstStyle/>
          <a:p>
            <a:fld id="{F4089B90-D569-478D-A821-33F2E64513B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41913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5BA0C-DB16-9853-9BC0-338908BB7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D943F-BE52-170E-4030-95E02EECC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95E3C-8C13-6C25-C1EB-130AD21585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9562DE-D712-528E-48E6-2BB3B0886C55}"/>
              </a:ext>
            </a:extLst>
          </p:cNvPr>
          <p:cNvSpPr>
            <a:spLocks noGrp="1"/>
          </p:cNvSpPr>
          <p:nvPr>
            <p:ph type="sldNum" sz="quarter" idx="10"/>
          </p:nvPr>
        </p:nvSpPr>
        <p:spPr/>
        <p:txBody>
          <a:bodyPr/>
          <a:lstStyle/>
          <a:p>
            <a:fld id="{F4089B90-D569-478D-A821-33F2E64513B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75266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8F853-998A-D185-3DC5-23D8ACF6A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36D1F-CAFE-6942-0F45-0010E620C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8C535-6CD8-376D-3B3D-91553F6C3A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s-CO"/>
          </a:p>
        </p:txBody>
      </p:sp>
      <p:sp>
        <p:nvSpPr>
          <p:cNvPr id="4" name="Slide Number Placeholder 3">
            <a:extLst>
              <a:ext uri="{FF2B5EF4-FFF2-40B4-BE49-F238E27FC236}">
                <a16:creationId xmlns:a16="http://schemas.microsoft.com/office/drawing/2014/main" id="{D19A92CB-E51A-C145-313E-E0E1922F39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B5422-AFE1-4EF8-85C3-D73C73C9BA5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227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B5422-AFE1-4EF8-85C3-D73C73C9BA5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043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7C918-BF6D-BEAA-A977-002C1EEF0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8DC86-5661-21E4-DB65-ECF29AF26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0A12E-235D-A98E-91A8-D10E8D32E5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CBD646-AE20-8461-B14D-0F819996CBA2}"/>
              </a:ext>
            </a:extLst>
          </p:cNvPr>
          <p:cNvSpPr>
            <a:spLocks noGrp="1"/>
          </p:cNvSpPr>
          <p:nvPr>
            <p:ph type="sldNum" sz="quarter" idx="5"/>
          </p:nvPr>
        </p:nvSpPr>
        <p:spPr/>
        <p:txBody>
          <a:bodyPr/>
          <a:lstStyle/>
          <a:p>
            <a:fld id="{DB485D0E-6511-AB44-B03E-8E3001D6D9DB}" type="slidenum">
              <a:rPr lang="en-US" altLang="x-none" smtClean="0"/>
              <a:pPr/>
              <a:t>27</a:t>
            </a:fld>
            <a:endParaRPr lang="en-US" altLang="x-none"/>
          </a:p>
        </p:txBody>
      </p:sp>
    </p:spTree>
    <p:extLst>
      <p:ext uri="{BB962C8B-B14F-4D97-AF65-F5344CB8AC3E}">
        <p14:creationId xmlns:p14="http://schemas.microsoft.com/office/powerpoint/2010/main" val="337657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485D0E-6511-AB44-B03E-8E3001D6D9DB}" type="slidenum">
              <a:rPr lang="en-US" altLang="x-none" smtClean="0"/>
              <a:pPr/>
              <a:t>29</a:t>
            </a:fld>
            <a:endParaRPr lang="en-US" altLang="x-none"/>
          </a:p>
        </p:txBody>
      </p:sp>
    </p:spTree>
    <p:extLst>
      <p:ext uri="{BB962C8B-B14F-4D97-AF65-F5344CB8AC3E}">
        <p14:creationId xmlns:p14="http://schemas.microsoft.com/office/powerpoint/2010/main" val="188388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55B34-C38B-4ACA-A0DC-D294C1D8774D}" type="slidenum">
              <a:rPr lang="en-US" smtClean="0"/>
              <a:t>2</a:t>
            </a:fld>
            <a:endParaRPr lang="en-US"/>
          </a:p>
        </p:txBody>
      </p:sp>
    </p:spTree>
    <p:extLst>
      <p:ext uri="{BB962C8B-B14F-4D97-AF65-F5344CB8AC3E}">
        <p14:creationId xmlns:p14="http://schemas.microsoft.com/office/powerpoint/2010/main" val="103289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089B90-D569-478D-A821-33F2E64513B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0291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87F6F-A95F-F799-BB8B-BFD1A24FE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AE029-9B90-B9F6-5515-E67C330A9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764D9-707B-BF1F-2399-EE5DB1F940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A7046B-9A8A-109D-7383-08BFE1E4F9DC}"/>
              </a:ext>
            </a:extLst>
          </p:cNvPr>
          <p:cNvSpPr>
            <a:spLocks noGrp="1"/>
          </p:cNvSpPr>
          <p:nvPr>
            <p:ph type="sldNum" sz="quarter" idx="10"/>
          </p:nvPr>
        </p:nvSpPr>
        <p:spPr/>
        <p:txBody>
          <a:bodyPr/>
          <a:lstStyle/>
          <a:p>
            <a:fld id="{F4089B90-D569-478D-A821-33F2E64513B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4356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1CFF4-63C8-E199-09AF-C0AFAD93F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C0E2F-45ED-BE8B-E912-DDB2839E6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4D073-4962-3848-B864-7CE81CFD0189}"/>
              </a:ext>
            </a:extLst>
          </p:cNvPr>
          <p:cNvSpPr>
            <a:spLocks noGrp="1"/>
          </p:cNvSpPr>
          <p:nvPr>
            <p:ph type="body" idx="1"/>
          </p:nvPr>
        </p:nvSpPr>
        <p:spPr/>
        <p:txBody>
          <a:bodyPr/>
          <a:lstStyle/>
          <a:p>
            <a:r>
              <a:rPr lang="en-US"/>
              <a:t>(P) México: Decree Amending the General Law on Tobacco Control (published on February 17, 2022) prohibited smoking in indoor workplaces, public places, and on means of public transport.</a:t>
            </a:r>
          </a:p>
          <a:p>
            <a:r>
              <a:rPr lang="en-US"/>
              <a:t>(W) Canada: Tobacco Products Appearance, Packaging, and Labelling Regulations, SOR/2019-107, mandated warning labels on individual cigarettes, becoming the first country in the world to require these warnings. </a:t>
            </a:r>
          </a:p>
          <a:p>
            <a:r>
              <a:rPr lang="en-US"/>
              <a:t>(E) Colombia: Law No. 2354/2024, includes HTP, ENDS/ENNDS, and nicotine pouches under its prohibition of TAPS.</a:t>
            </a:r>
          </a:p>
          <a:p>
            <a:r>
              <a:rPr lang="en-US"/>
              <a:t>Peru: 2024, Law No. 32159 includes a comprehensive prohibition of TAPS on tobacco products, including HTP, making Peru the 10th Member State in the Americas to implement this measure at the highest level—in line with WHO best practices.</a:t>
            </a:r>
          </a:p>
        </p:txBody>
      </p:sp>
      <p:sp>
        <p:nvSpPr>
          <p:cNvPr id="4" name="Slide Number Placeholder 3">
            <a:extLst>
              <a:ext uri="{FF2B5EF4-FFF2-40B4-BE49-F238E27FC236}">
                <a16:creationId xmlns:a16="http://schemas.microsoft.com/office/drawing/2014/main" id="{5F8269F8-71A1-8089-A1CB-875CBD495338}"/>
              </a:ext>
            </a:extLst>
          </p:cNvPr>
          <p:cNvSpPr>
            <a:spLocks noGrp="1"/>
          </p:cNvSpPr>
          <p:nvPr>
            <p:ph type="sldNum" sz="quarter" idx="10"/>
          </p:nvPr>
        </p:nvSpPr>
        <p:spPr/>
        <p:txBody>
          <a:bodyPr/>
          <a:lstStyle/>
          <a:p>
            <a:fld id="{F4089B90-D569-478D-A821-33F2E64513B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7342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6259-133C-21E5-A14E-C5388CA8D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EEE72-4BFF-EDDE-331D-4A84CA00E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C9554-3EB7-5D13-29A1-2E43A7DC25A8}"/>
              </a:ext>
            </a:extLst>
          </p:cNvPr>
          <p:cNvSpPr>
            <a:spLocks noGrp="1"/>
          </p:cNvSpPr>
          <p:nvPr>
            <p:ph type="body" idx="1"/>
          </p:nvPr>
        </p:nvSpPr>
        <p:spPr/>
        <p:txBody>
          <a:bodyPr/>
          <a:lstStyle/>
          <a:p>
            <a:r>
              <a:rPr lang="es-ES"/>
              <a:t>UNDP WHO </a:t>
            </a:r>
            <a:r>
              <a:rPr lang="es-ES" err="1"/>
              <a:t>tax</a:t>
            </a:r>
            <a:r>
              <a:rPr lang="es-ES"/>
              <a:t> </a:t>
            </a:r>
            <a:r>
              <a:rPr lang="es-ES" err="1"/>
              <a:t>programme</a:t>
            </a:r>
            <a:r>
              <a:rPr lang="es-ES"/>
              <a:t> - por eso n conjunto con OMS y UNDP</a:t>
            </a:r>
          </a:p>
          <a:p>
            <a:r>
              <a:rPr lang="es-ES"/>
              <a:t>UNDP ejecuta el dinero y empezó contratando algunos IC, entre ellos entraron </a:t>
            </a:r>
            <a:r>
              <a:rPr lang="es-ES" err="1"/>
              <a:t>Peru</a:t>
            </a:r>
            <a:r>
              <a:rPr lang="es-ES"/>
              <a:t> y Jamaica</a:t>
            </a:r>
          </a:p>
          <a:p>
            <a:endParaRPr lang="es-ES"/>
          </a:p>
          <a:p>
            <a:r>
              <a:rPr lang="es-ES"/>
              <a:t>Dallas </a:t>
            </a:r>
            <a:r>
              <a:rPr lang="es-ES" err="1"/>
              <a:t>Webb</a:t>
            </a:r>
            <a:r>
              <a:rPr lang="es-ES"/>
              <a:t> el que inicio RTI para pagar el IC</a:t>
            </a:r>
          </a:p>
          <a:p>
            <a:r>
              <a:rPr lang="es-ES"/>
              <a:t>2019 WHO paso </a:t>
            </a:r>
            <a:r>
              <a:rPr lang="es-ES" err="1"/>
              <a:t>ondos</a:t>
            </a:r>
            <a:r>
              <a:rPr lang="es-ES"/>
              <a:t> de un </a:t>
            </a:r>
            <a:r>
              <a:rPr lang="es-ES" err="1"/>
              <a:t>grant</a:t>
            </a:r>
            <a:r>
              <a:rPr lang="es-ES"/>
              <a:t> para islas pequeñas o algo así</a:t>
            </a:r>
          </a:p>
          <a:p>
            <a:r>
              <a:rPr lang="es-ES"/>
              <a:t>Ese gran calificaba el Caribe</a:t>
            </a:r>
          </a:p>
          <a:p>
            <a:r>
              <a:rPr lang="es-ES" err="1"/>
              <a:t>Suriname</a:t>
            </a:r>
            <a:r>
              <a:rPr lang="es-ES"/>
              <a:t> y Guyana – Caribe </a:t>
            </a:r>
            <a:r>
              <a:rPr lang="es-ES" err="1"/>
              <a:t>an</a:t>
            </a:r>
            <a:r>
              <a:rPr lang="es-ES"/>
              <a:t> ACP Grant – RTI – pidieron disponibilidad de UNDP para hacer el </a:t>
            </a:r>
            <a:r>
              <a:rPr lang="es-ES" err="1"/>
              <a:t>Context</a:t>
            </a:r>
            <a:r>
              <a:rPr lang="es-ES"/>
              <a:t> análisis</a:t>
            </a:r>
          </a:p>
          <a:p>
            <a:endParaRPr lang="es-ES"/>
          </a:p>
          <a:p>
            <a:r>
              <a:rPr lang="es-ES"/>
              <a:t>Primera sesión fue en abril 2020 pero virtual</a:t>
            </a:r>
            <a:br>
              <a:rPr lang="es-ES"/>
            </a:br>
            <a:r>
              <a:rPr lang="es-ES"/>
              <a:t>En Guyana se lanzo presencialmente el año pasado</a:t>
            </a:r>
          </a:p>
          <a:p>
            <a:endParaRPr lang="es-ES"/>
          </a:p>
          <a:p>
            <a:r>
              <a:rPr lang="es-ES"/>
              <a:t>El año es el </a:t>
            </a:r>
            <a:r>
              <a:rPr lang="es-ES" err="1"/>
              <a:t>qu</a:t>
            </a:r>
            <a:r>
              <a:rPr lang="es-ES"/>
              <a:t> se lanza – Guyana 2023 – Grant Caribe</a:t>
            </a:r>
            <a:r>
              <a:rPr lang="en-GB"/>
              <a:t> </a:t>
            </a:r>
          </a:p>
        </p:txBody>
      </p:sp>
      <p:sp>
        <p:nvSpPr>
          <p:cNvPr id="4" name="Slide Number Placeholder 3">
            <a:extLst>
              <a:ext uri="{FF2B5EF4-FFF2-40B4-BE49-F238E27FC236}">
                <a16:creationId xmlns:a16="http://schemas.microsoft.com/office/drawing/2014/main" id="{672BB18C-1EDA-2B26-8EDB-8FD3BA835AE4}"/>
              </a:ext>
            </a:extLst>
          </p:cNvPr>
          <p:cNvSpPr>
            <a:spLocks noGrp="1"/>
          </p:cNvSpPr>
          <p:nvPr>
            <p:ph type="sldNum" sz="quarter" idx="5"/>
          </p:nvPr>
        </p:nvSpPr>
        <p:spPr/>
        <p:txBody>
          <a:bodyPr/>
          <a:lstStyle/>
          <a:p>
            <a:fld id="{9AECF5A1-15E2-44AF-8AB6-897C393D02C8}" type="slidenum">
              <a:rPr lang="en-US" smtClean="0"/>
              <a:t>11</a:t>
            </a:fld>
            <a:endParaRPr lang="en-US"/>
          </a:p>
        </p:txBody>
      </p:sp>
    </p:spTree>
    <p:extLst>
      <p:ext uri="{BB962C8B-B14F-4D97-AF65-F5344CB8AC3E}">
        <p14:creationId xmlns:p14="http://schemas.microsoft.com/office/powerpoint/2010/main" val="216297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6D79E-BB08-688E-0308-45FA1FE43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5B9C0-6527-F0B3-E2CF-FBDFFF836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EB263-D1C9-FAE3-96A0-0C218D03A875}"/>
              </a:ext>
            </a:extLst>
          </p:cNvPr>
          <p:cNvSpPr>
            <a:spLocks noGrp="1"/>
          </p:cNvSpPr>
          <p:nvPr>
            <p:ph type="body" idx="1"/>
          </p:nvPr>
        </p:nvSpPr>
        <p:spPr/>
        <p:txBody>
          <a:bodyPr/>
          <a:lstStyle/>
          <a:p>
            <a:r>
              <a:rPr lang="en-US"/>
              <a:t>(P) México: Decree Amending the General Law on Tobacco Control (published on February 17, 2022) prohibited smoking in indoor workplaces, public places, and on means of public transport.</a:t>
            </a:r>
          </a:p>
          <a:p>
            <a:r>
              <a:rPr lang="en-US"/>
              <a:t>(W) Canada: Tobacco Products Appearance, Packaging, and Labelling Regulations, SOR/2019-107, mandated warning labels on individual cigarettes, becoming the first country in the world to require these warnings. </a:t>
            </a:r>
          </a:p>
          <a:p>
            <a:r>
              <a:rPr lang="en-US"/>
              <a:t>(E) Colombia: Law No. 2354/2024, includes HTP, ENDS/ENNDS, and nicotine pouches under its prohibition of TAPS.</a:t>
            </a:r>
          </a:p>
          <a:p>
            <a:r>
              <a:rPr lang="en-US"/>
              <a:t>Peru: 2024, Law No. 32159 includes a comprehensive prohibition of TAPS on tobacco products, including HTP, making Peru the 10th Member State in the Americas to implement this measure at the highest level—in line with WHO best practices.</a:t>
            </a:r>
          </a:p>
        </p:txBody>
      </p:sp>
      <p:sp>
        <p:nvSpPr>
          <p:cNvPr id="4" name="Slide Number Placeholder 3">
            <a:extLst>
              <a:ext uri="{FF2B5EF4-FFF2-40B4-BE49-F238E27FC236}">
                <a16:creationId xmlns:a16="http://schemas.microsoft.com/office/drawing/2014/main" id="{BF1FAB45-837E-5E03-EBA3-17943BF16D93}"/>
              </a:ext>
            </a:extLst>
          </p:cNvPr>
          <p:cNvSpPr>
            <a:spLocks noGrp="1"/>
          </p:cNvSpPr>
          <p:nvPr>
            <p:ph type="sldNum" sz="quarter" idx="10"/>
          </p:nvPr>
        </p:nvSpPr>
        <p:spPr/>
        <p:txBody>
          <a:bodyPr/>
          <a:lstStyle/>
          <a:p>
            <a:fld id="{F4089B90-D569-478D-A821-33F2E64513B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0776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64837-B7F6-460C-7E00-196615D44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F845C-E47F-7053-5A1E-0B5096BBB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233A6-C7B6-6A75-CDB8-A830396D79DF}"/>
              </a:ext>
            </a:extLst>
          </p:cNvPr>
          <p:cNvSpPr>
            <a:spLocks noGrp="1"/>
          </p:cNvSpPr>
          <p:nvPr>
            <p:ph type="body" idx="1"/>
          </p:nvPr>
        </p:nvSpPr>
        <p:spPr/>
        <p:txBody>
          <a:bodyPr/>
          <a:lstStyle/>
          <a:p>
            <a:r>
              <a:rPr lang="en-US"/>
              <a:t>(P) México: Decree Amending the General Law on Tobacco Control (published on February 17, 2022) prohibited smoking in indoor workplaces, public places, and on means of public transport.</a:t>
            </a:r>
          </a:p>
          <a:p>
            <a:r>
              <a:rPr lang="en-US"/>
              <a:t>(W) Canada: Tobacco Products Appearance, Packaging, and Labelling Regulations, SOR/2019-107, mandated warning labels on individual cigarettes, becoming the first country in the world to require these warnings. </a:t>
            </a:r>
          </a:p>
          <a:p>
            <a:r>
              <a:rPr lang="en-US"/>
              <a:t>(E) Colombia: Law No. 2354/2024, includes HTP, ENDS/ENNDS, and nicotine pouches under its prohibition of TAPS.</a:t>
            </a:r>
          </a:p>
          <a:p>
            <a:r>
              <a:rPr lang="en-US"/>
              <a:t>Peru: 2024, Law No. 32159 includes a comprehensive prohibition of TAPS on tobacco products, including HTP, making Peru the 10th Member State in the Americas to implement this measure at the highest level—in line with WHO best practices.</a:t>
            </a:r>
          </a:p>
        </p:txBody>
      </p:sp>
      <p:sp>
        <p:nvSpPr>
          <p:cNvPr id="4" name="Slide Number Placeholder 3">
            <a:extLst>
              <a:ext uri="{FF2B5EF4-FFF2-40B4-BE49-F238E27FC236}">
                <a16:creationId xmlns:a16="http://schemas.microsoft.com/office/drawing/2014/main" id="{628D6A29-9040-84EA-42EE-830AAB1A4ECB}"/>
              </a:ext>
            </a:extLst>
          </p:cNvPr>
          <p:cNvSpPr>
            <a:spLocks noGrp="1"/>
          </p:cNvSpPr>
          <p:nvPr>
            <p:ph type="sldNum" sz="quarter" idx="10"/>
          </p:nvPr>
        </p:nvSpPr>
        <p:spPr/>
        <p:txBody>
          <a:bodyPr/>
          <a:lstStyle/>
          <a:p>
            <a:fld id="{F4089B90-D569-478D-A821-33F2E64513B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6022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67407-96FF-E92B-9A42-BC52159A3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F365E-C476-6A43-4F6C-57E2E7022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CBA99-1FAA-11C0-DB4B-7A87533DC592}"/>
              </a:ext>
            </a:extLst>
          </p:cNvPr>
          <p:cNvSpPr>
            <a:spLocks noGrp="1"/>
          </p:cNvSpPr>
          <p:nvPr>
            <p:ph type="body" idx="1"/>
          </p:nvPr>
        </p:nvSpPr>
        <p:spPr/>
        <p:txBody>
          <a:bodyPr/>
          <a:lstStyle/>
          <a:p>
            <a:r>
              <a:rPr lang="en-US"/>
              <a:t>(P) México: Decree Amending the General Law on Tobacco Control (published on February 17, 2022) prohibited smoking in indoor workplaces, public places, and on means of public transport.</a:t>
            </a:r>
          </a:p>
          <a:p>
            <a:r>
              <a:rPr lang="en-US"/>
              <a:t>(W) Canada: Tobacco Products Appearance, Packaging, and Labelling Regulations, SOR/2019-107, mandated warning labels on individual cigarettes, becoming the first country in the world to require these warnings. </a:t>
            </a:r>
          </a:p>
          <a:p>
            <a:r>
              <a:rPr lang="en-US"/>
              <a:t>(E) Colombia: Law No. 2354/2024, includes HTP, ENDS/ENNDS, and nicotine pouches under its prohibition of TAPS.</a:t>
            </a:r>
          </a:p>
          <a:p>
            <a:r>
              <a:rPr lang="en-US"/>
              <a:t>Peru: 2024, Law No. 32159 includes a comprehensive prohibition of TAPS on tobacco products, including HTP, making Peru the 10th Member State in the Americas to implement this measure at the highest level—in line with WHO best practices.</a:t>
            </a:r>
          </a:p>
        </p:txBody>
      </p:sp>
      <p:sp>
        <p:nvSpPr>
          <p:cNvPr id="4" name="Slide Number Placeholder 3">
            <a:extLst>
              <a:ext uri="{FF2B5EF4-FFF2-40B4-BE49-F238E27FC236}">
                <a16:creationId xmlns:a16="http://schemas.microsoft.com/office/drawing/2014/main" id="{41DF1114-A987-E1EA-B9AF-9F30F5986206}"/>
              </a:ext>
            </a:extLst>
          </p:cNvPr>
          <p:cNvSpPr>
            <a:spLocks noGrp="1"/>
          </p:cNvSpPr>
          <p:nvPr>
            <p:ph type="sldNum" sz="quarter" idx="10"/>
          </p:nvPr>
        </p:nvSpPr>
        <p:spPr/>
        <p:txBody>
          <a:bodyPr/>
          <a:lstStyle/>
          <a:p>
            <a:fld id="{F4089B90-D569-478D-A821-33F2E64513B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83038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3721-D2DA-25DA-865E-B3B0421FC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9F18E-AE25-0266-A4A4-110410231E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A080D-A75A-0F41-E625-BD8163592ECD}"/>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5" name="Footer Placeholder 4">
            <a:extLst>
              <a:ext uri="{FF2B5EF4-FFF2-40B4-BE49-F238E27FC236}">
                <a16:creationId xmlns:a16="http://schemas.microsoft.com/office/drawing/2014/main" id="{20DB8480-19F6-CA42-7887-E915FB65A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7AF53-1E58-8EDB-FFEE-CA6EB0CBDA94}"/>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1048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CEAB-F774-8E22-C186-6D08C855FC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D17E12-7C88-1B89-3A84-243D1D132E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E912A-39A8-3221-70A4-6F8AC6D9CFF1}"/>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5" name="Footer Placeholder 4">
            <a:extLst>
              <a:ext uri="{FF2B5EF4-FFF2-40B4-BE49-F238E27FC236}">
                <a16:creationId xmlns:a16="http://schemas.microsoft.com/office/drawing/2014/main" id="{A48C5233-AC8D-9DFB-F709-6687FACB6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60D40-66D8-4369-2F31-82A43D9DD222}"/>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291138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470839-BA6D-0363-1E9F-A3810F5C7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FD0D36-9420-5799-870C-BEE62E87B6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BC0E6-76DA-B5B1-DA2A-331CCE9435C8}"/>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5" name="Footer Placeholder 4">
            <a:extLst>
              <a:ext uri="{FF2B5EF4-FFF2-40B4-BE49-F238E27FC236}">
                <a16:creationId xmlns:a16="http://schemas.microsoft.com/office/drawing/2014/main" id="{C53B55C7-8080-858E-1ADF-D8A070C47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08486-2FD4-A639-1931-02A76AEC8BC3}"/>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4129701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40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93796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581997A-FC97-E24C-8D17-88C122D2BDDC}"/>
              </a:ext>
            </a:extLst>
          </p:cNvPr>
          <p:cNvSpPr>
            <a:spLocks noGrp="1"/>
          </p:cNvSpPr>
          <p:nvPr>
            <p:ph idx="1"/>
          </p:nvPr>
        </p:nvSpPr>
        <p:spPr>
          <a:xfrm>
            <a:off x="345833" y="1966301"/>
            <a:ext cx="10515600" cy="4023700"/>
          </a:xfrm>
          <a:prstGeom prst="rect">
            <a:avLst/>
          </a:prstGeom>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237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405784"/>
            <a:ext cx="10972800" cy="1143000"/>
          </a:xfrm>
          <a:prstGeom prst="rect">
            <a:avLst/>
          </a:prstGeom>
        </p:spPr>
        <p:txBody>
          <a:bodyPr/>
          <a:lstStyle>
            <a:lvl1pPr>
              <a:defRPr sz="3600">
                <a:solidFill>
                  <a:srgbClr val="E3515B"/>
                </a:solidFill>
                <a:latin typeface="Arial" pitchFamily="34" charset="0"/>
                <a:cs typeface="Arial" pitchFamily="34" charset="0"/>
              </a:defRPr>
            </a:lvl1pPr>
          </a:lstStyle>
          <a:p>
            <a:r>
              <a:rPr lang="es-ES_tradnl" err="1"/>
              <a:t>Click</a:t>
            </a:r>
            <a:r>
              <a:rPr lang="es-ES_tradnl"/>
              <a:t> </a:t>
            </a:r>
            <a:r>
              <a:rPr lang="es-ES_tradnl" err="1"/>
              <a:t>to</a:t>
            </a:r>
            <a:r>
              <a:rPr lang="es-ES_tradnl"/>
              <a:t> </a:t>
            </a:r>
            <a:r>
              <a:rPr lang="es-ES_tradnl" err="1"/>
              <a:t>edit</a:t>
            </a:r>
            <a:r>
              <a:rPr lang="es-ES_tradnl"/>
              <a:t> Master </a:t>
            </a:r>
            <a:r>
              <a:rPr lang="es-ES_tradnl" err="1"/>
              <a:t>title</a:t>
            </a:r>
            <a:r>
              <a:rPr lang="es-ES_tradnl"/>
              <a:t> </a:t>
            </a:r>
            <a:r>
              <a:rPr lang="es-ES_tradnl" err="1"/>
              <a:t>style</a:t>
            </a:r>
            <a:endParaRPr lang="en-US"/>
          </a:p>
        </p:txBody>
      </p:sp>
      <p:sp>
        <p:nvSpPr>
          <p:cNvPr id="3" name="Content Placeholder 2"/>
          <p:cNvSpPr>
            <a:spLocks noGrp="1"/>
          </p:cNvSpPr>
          <p:nvPr>
            <p:ph idx="1"/>
          </p:nvPr>
        </p:nvSpPr>
        <p:spPr>
          <a:xfrm>
            <a:off x="609600" y="2546647"/>
            <a:ext cx="10972800" cy="3579516"/>
          </a:xfrm>
          <a:prstGeom prst="rect">
            <a:avLst/>
          </a:prstGeom>
        </p:spPr>
        <p:txBody>
          <a:bodyPr/>
          <a:lstStyle>
            <a:lvl1pPr>
              <a:defRPr>
                <a:solidFill>
                  <a:srgbClr val="187892"/>
                </a:solidFill>
              </a:defRPr>
            </a:lvl1pPr>
            <a:lvl2pPr>
              <a:defRPr>
                <a:solidFill>
                  <a:srgbClr val="187892"/>
                </a:solidFill>
              </a:defRPr>
            </a:lvl2pPr>
            <a:lvl3pPr>
              <a:defRPr>
                <a:solidFill>
                  <a:srgbClr val="187892"/>
                </a:solidFill>
              </a:defRPr>
            </a:lvl3pPr>
            <a:lvl4pPr>
              <a:defRPr>
                <a:solidFill>
                  <a:srgbClr val="187892"/>
                </a:solidFill>
              </a:defRPr>
            </a:lvl4pPr>
            <a:lvl5pPr>
              <a:defRPr>
                <a:solidFill>
                  <a:srgbClr val="187892"/>
                </a:solidFill>
              </a:defRPr>
            </a:lvl5pPr>
          </a:lstStyle>
          <a:p>
            <a:pPr lvl="0"/>
            <a:r>
              <a:rPr lang="es-ES_tradnl" err="1"/>
              <a:t>Click</a:t>
            </a:r>
            <a:r>
              <a:rPr lang="es-ES_tradnl"/>
              <a:t> </a:t>
            </a:r>
            <a:r>
              <a:rPr lang="es-ES_tradnl" err="1"/>
              <a:t>to</a:t>
            </a:r>
            <a:r>
              <a:rPr lang="es-ES_tradnl"/>
              <a:t> </a:t>
            </a:r>
            <a:r>
              <a:rPr lang="es-ES_tradnl" err="1"/>
              <a:t>edit</a:t>
            </a:r>
            <a:r>
              <a:rPr lang="es-ES_tradnl"/>
              <a:t> Master </a:t>
            </a:r>
            <a:r>
              <a:rPr lang="es-ES_tradnl" err="1"/>
              <a:t>text</a:t>
            </a:r>
            <a:r>
              <a:rPr lang="es-ES_tradnl"/>
              <a:t> </a:t>
            </a:r>
            <a:r>
              <a:rPr lang="es-ES_tradnl" err="1"/>
              <a:t>styles</a:t>
            </a:r>
            <a:endParaRPr lang="es-ES_tradnl"/>
          </a:p>
          <a:p>
            <a:pPr lvl="1"/>
            <a:r>
              <a:rPr lang="es-ES_tradnl" err="1"/>
              <a:t>Second</a:t>
            </a:r>
            <a:r>
              <a:rPr lang="es-ES_tradnl"/>
              <a:t> </a:t>
            </a:r>
            <a:r>
              <a:rPr lang="es-ES_tradnl" err="1"/>
              <a:t>level</a:t>
            </a:r>
            <a:endParaRPr lang="es-ES_tradnl"/>
          </a:p>
          <a:p>
            <a:pPr lvl="2"/>
            <a:r>
              <a:rPr lang="es-ES_tradnl" err="1"/>
              <a:t>Third</a:t>
            </a:r>
            <a:r>
              <a:rPr lang="es-ES_tradnl"/>
              <a:t> </a:t>
            </a:r>
            <a:r>
              <a:rPr lang="es-ES_tradnl" err="1"/>
              <a:t>level</a:t>
            </a:r>
            <a:endParaRPr lang="es-ES_tradnl"/>
          </a:p>
          <a:p>
            <a:pPr lvl="3"/>
            <a:r>
              <a:rPr lang="es-ES_tradnl" err="1"/>
              <a:t>Fourth</a:t>
            </a:r>
            <a:r>
              <a:rPr lang="es-ES_tradnl"/>
              <a:t> </a:t>
            </a:r>
            <a:r>
              <a:rPr lang="es-ES_tradnl" err="1"/>
              <a:t>level</a:t>
            </a:r>
            <a:endParaRPr lang="es-ES_tradnl"/>
          </a:p>
          <a:p>
            <a:pPr lvl="4"/>
            <a:r>
              <a:rPr lang="es-ES_tradnl" err="1"/>
              <a:t>Fifth</a:t>
            </a:r>
            <a:r>
              <a:rPr lang="es-ES_tradnl"/>
              <a:t> </a:t>
            </a:r>
            <a:r>
              <a:rPr lang="es-ES_tradnl" err="1"/>
              <a:t>level</a:t>
            </a:r>
            <a:endParaRPr lang="en-US"/>
          </a:p>
        </p:txBody>
      </p:sp>
      <p:sp>
        <p:nvSpPr>
          <p:cNvPr id="9" name="7 Marcador de medios"/>
          <p:cNvSpPr>
            <a:spLocks noGrp="1"/>
          </p:cNvSpPr>
          <p:nvPr>
            <p:ph type="media" sz="quarter" idx="10" hasCustomPrompt="1"/>
          </p:nvPr>
        </p:nvSpPr>
        <p:spPr>
          <a:xfrm>
            <a:off x="9072146" y="5038726"/>
            <a:ext cx="3119855" cy="1819275"/>
          </a:xfrm>
          <a:prstGeom prst="rect">
            <a:avLst/>
          </a:prstGeom>
          <a:gradFill flip="none" rotWithShape="1">
            <a:gsLst>
              <a:gs pos="0">
                <a:schemeClr val="tx2">
                  <a:lumMod val="60000"/>
                  <a:lumOff val="40000"/>
                </a:schemeClr>
              </a:gs>
              <a:gs pos="50000">
                <a:schemeClr val="tx2">
                  <a:lumMod val="60000"/>
                  <a:lumOff val="40000"/>
                </a:schemeClr>
              </a:gs>
              <a:gs pos="100000">
                <a:schemeClr val="tx2">
                  <a:lumMod val="20000"/>
                  <a:lumOff val="80000"/>
                </a:schemeClr>
              </a:gs>
            </a:gsLst>
            <a:lin ang="16200000" scaled="1"/>
            <a:tileRect/>
          </a:gradFill>
        </p:spPr>
        <p:txBody>
          <a:bodyPr anchor="t"/>
          <a:lstStyle>
            <a:lvl1pPr marL="0" marR="0" indent="0" algn="ctr" defTabSz="457200" rtl="0" eaLnBrk="1" fontAlgn="auto" latinLnBrk="0" hangingPunct="1">
              <a:lnSpc>
                <a:spcPct val="100000"/>
              </a:lnSpc>
              <a:spcBef>
                <a:spcPct val="20000"/>
              </a:spcBef>
              <a:spcAft>
                <a:spcPts val="0"/>
              </a:spcAft>
              <a:buClrTx/>
              <a:buSzTx/>
              <a:buFontTx/>
              <a:buNone/>
              <a:tabLst/>
              <a:defRPr sz="2000" baseline="0">
                <a:solidFill>
                  <a:schemeClr val="bg1"/>
                </a:solidFill>
              </a:defRPr>
            </a:lvl1pPr>
          </a:lstStyle>
          <a:p>
            <a:pPr algn="ctr"/>
            <a:r>
              <a:rPr lang="en-US"/>
              <a:t>VIDEO SPEAKER</a:t>
            </a:r>
          </a:p>
        </p:txBody>
      </p:sp>
    </p:spTree>
    <p:extLst>
      <p:ext uri="{BB962C8B-B14F-4D97-AF65-F5344CB8AC3E}">
        <p14:creationId xmlns:p14="http://schemas.microsoft.com/office/powerpoint/2010/main" val="477138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PAHO/WHO</a:t>
            </a:r>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58650" y="6108882"/>
            <a:ext cx="1819730" cy="298761"/>
          </a:xfrm>
          <a:prstGeom prst="rect">
            <a:avLst/>
          </a:prstGeom>
        </p:spPr>
      </p:pic>
    </p:spTree>
    <p:extLst>
      <p:ext uri="{BB962C8B-B14F-4D97-AF65-F5344CB8AC3E}">
        <p14:creationId xmlns:p14="http://schemas.microsoft.com/office/powerpoint/2010/main" val="17846666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en-US"/>
              <a:t>Click to edit Master title style</a:t>
            </a:r>
          </a:p>
        </p:txBody>
      </p:sp>
      <p:sp>
        <p:nvSpPr>
          <p:cNvPr id="3" name="Subtitle 2"/>
          <p:cNvSpPr>
            <a:spLocks noGrp="1"/>
          </p:cNvSpPr>
          <p:nvPr>
            <p:ph type="subTitle" idx="1"/>
          </p:nvPr>
        </p:nvSpPr>
        <p:spPr>
          <a:xfrm>
            <a:off x="1828800" y="4953000"/>
            <a:ext cx="8534400" cy="825308"/>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5"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7"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121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2" name="Title 1"/>
          <p:cNvSpPr>
            <a:spLocks noGrp="1"/>
          </p:cNvSpPr>
          <p:nvPr>
            <p:ph type="title"/>
          </p:nvPr>
        </p:nvSpPr>
        <p:spPr/>
        <p:txBody>
          <a:bodyPr/>
          <a:lstStyle>
            <a:lvl1pPr>
              <a:defRPr b="1">
                <a:latin typeface="Calibri" pitchFamily="34" charset="0"/>
                <a:cs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Calibri" pitchFamily="34" charset="0"/>
                <a:cs typeface="Calibri" pitchFamily="34" charset="0"/>
              </a:defRPr>
            </a:lvl1pPr>
            <a:lvl2pPr>
              <a:defRPr>
                <a:solidFill>
                  <a:schemeClr val="tx1"/>
                </a:solidFill>
                <a:latin typeface="Calibri" pitchFamily="34" charset="0"/>
                <a:cs typeface="Calibri" pitchFamily="34" charset="0"/>
              </a:defRPr>
            </a:lvl2pPr>
            <a:lvl3pPr>
              <a:defRPr>
                <a:solidFill>
                  <a:schemeClr val="tx1"/>
                </a:solidFill>
                <a:latin typeface="Calibri" pitchFamily="34" charset="0"/>
                <a:cs typeface="Calibri" pitchFamily="34" charset="0"/>
              </a:defRPr>
            </a:lvl3pPr>
            <a:lvl4pPr>
              <a:defRPr>
                <a:solidFill>
                  <a:schemeClr val="tx1"/>
                </a:solidFill>
                <a:latin typeface="Calibri" pitchFamily="34" charset="0"/>
                <a:cs typeface="Calibri" pitchFamily="34" charset="0"/>
              </a:defRPr>
            </a:lvl4pPr>
            <a:lvl5pPr>
              <a:defRPr>
                <a:solidFill>
                  <a:schemeClr val="tx1"/>
                </a:solidFill>
                <a:latin typeface="Calibri" pitchFamily="34" charset="0"/>
                <a:cs typeface="Calibri" pitchFamily="34" charset="0"/>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304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9"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10"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52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7211-05A2-F097-5FDB-6AE5423CD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B9A59B-29EC-7667-DB11-0E5CEB742B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CF08E-FB77-1C3F-D50E-8556F5C19ABF}"/>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5" name="Footer Placeholder 4">
            <a:extLst>
              <a:ext uri="{FF2B5EF4-FFF2-40B4-BE49-F238E27FC236}">
                <a16:creationId xmlns:a16="http://schemas.microsoft.com/office/drawing/2014/main" id="{F8534452-18E4-A53D-75DA-FEED460EF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A3DCC-4CA7-3DBB-A507-9540916D0D19}"/>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2940402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7"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8"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74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2"/>
          <p:cNvSpPr>
            <a:spLocks noGrp="1"/>
          </p:cNvSpPr>
          <p:nvPr>
            <p:ph type="ftr" sz="quarter" idx="15"/>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15"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097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6"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7"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886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10"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879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en-US"/>
              <a:t>Click to edit Master title style</a:t>
            </a:r>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239435" y="5810250"/>
            <a:ext cx="7615765" cy="34513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10"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250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9"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459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horizontal WHO .pd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703808" y="5715000"/>
            <a:ext cx="5181600" cy="1143000"/>
          </a:xfrm>
          <a:prstGeom prst="rect">
            <a:avLst/>
          </a:prstGeom>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Title of the Presentation</a:t>
            </a:r>
          </a:p>
        </p:txBody>
      </p:sp>
      <p:sp>
        <p:nvSpPr>
          <p:cNvPr id="9"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37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0249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E23297-3A8D-DC6E-F5E1-F3B8C1EA32A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US"/>
          </a:p>
        </p:txBody>
      </p:sp>
      <p:sp>
        <p:nvSpPr>
          <p:cNvPr id="3" name="Subtítulo 2">
            <a:extLst>
              <a:ext uri="{FF2B5EF4-FFF2-40B4-BE49-F238E27FC236}">
                <a16:creationId xmlns:a16="http://schemas.microsoft.com/office/drawing/2014/main" id="{8BA9017C-5735-FFF7-22E6-949EB9061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US"/>
          </a:p>
        </p:txBody>
      </p:sp>
      <p:sp>
        <p:nvSpPr>
          <p:cNvPr id="4" name="Marcador de fecha 3">
            <a:extLst>
              <a:ext uri="{FF2B5EF4-FFF2-40B4-BE49-F238E27FC236}">
                <a16:creationId xmlns:a16="http://schemas.microsoft.com/office/drawing/2014/main" id="{223819D1-C845-2FAA-64D3-9B5A15E0A3D4}"/>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5" name="Marcador de pie de página 4">
            <a:extLst>
              <a:ext uri="{FF2B5EF4-FFF2-40B4-BE49-F238E27FC236}">
                <a16:creationId xmlns:a16="http://schemas.microsoft.com/office/drawing/2014/main" id="{D4936A13-E40B-85BD-FBCE-EF9B2DE1B4D8}"/>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BE74476D-0EAA-F6AC-05F5-CDA92921E056}"/>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2057591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1C8957-6AA5-05A9-8CE5-300295B5DB9A}"/>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614D1FC3-222E-3956-0F8B-A3E6687227F1}"/>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181B2791-E4CE-E480-C13C-7401AF36DB75}"/>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5" name="Marcador de pie de página 4">
            <a:extLst>
              <a:ext uri="{FF2B5EF4-FFF2-40B4-BE49-F238E27FC236}">
                <a16:creationId xmlns:a16="http://schemas.microsoft.com/office/drawing/2014/main" id="{DAA57AD4-CD1A-9095-F56B-F14DD84CFF12}"/>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D4E3E403-3DA8-FBE0-67B3-5465D717B436}"/>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1574098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8BB6-C046-6D14-D44B-F34D5C7961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6E0E8F-2874-046F-D2FD-BEC648C36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351AE4-DBC3-B56D-6D25-B4F5436C0225}"/>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5" name="Footer Placeholder 4">
            <a:extLst>
              <a:ext uri="{FF2B5EF4-FFF2-40B4-BE49-F238E27FC236}">
                <a16:creationId xmlns:a16="http://schemas.microsoft.com/office/drawing/2014/main" id="{BC3CBB8C-969E-2424-0D18-8C605BD2D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1B737-E229-A712-F411-B3CE93EA359D}"/>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1663735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09740-B869-4191-065D-EB357F6ED852}"/>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E10875B3-9B42-2B7C-A84B-8E448B2EC2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91FFDAF5-7F64-02CD-0BFF-8BE22D5B6447}"/>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5" name="Marcador de pie de página 4">
            <a:extLst>
              <a:ext uri="{FF2B5EF4-FFF2-40B4-BE49-F238E27FC236}">
                <a16:creationId xmlns:a16="http://schemas.microsoft.com/office/drawing/2014/main" id="{9E598C22-842F-8E91-88CD-615DC378BCA3}"/>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CB633189-D701-5F12-4123-333C83F2194A}"/>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2404790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CB79D3-E6AE-8691-6C36-3CA5EE5C655F}"/>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EDF921B1-2A6D-46D8-EEEE-AFBFC4256939}"/>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contenido 3">
            <a:extLst>
              <a:ext uri="{FF2B5EF4-FFF2-40B4-BE49-F238E27FC236}">
                <a16:creationId xmlns:a16="http://schemas.microsoft.com/office/drawing/2014/main" id="{D30710F5-5EB3-2ECD-E562-B700FC955EEF}"/>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5" name="Marcador de fecha 4">
            <a:extLst>
              <a:ext uri="{FF2B5EF4-FFF2-40B4-BE49-F238E27FC236}">
                <a16:creationId xmlns:a16="http://schemas.microsoft.com/office/drawing/2014/main" id="{79419BD0-A2E7-C9E6-AE55-C3DEFD4DC75F}"/>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6" name="Marcador de pie de página 5">
            <a:extLst>
              <a:ext uri="{FF2B5EF4-FFF2-40B4-BE49-F238E27FC236}">
                <a16:creationId xmlns:a16="http://schemas.microsoft.com/office/drawing/2014/main" id="{D97228D5-F4FB-2F6B-1CCC-D75115296B73}"/>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4172F31B-3491-E9B1-C457-9CE4D892A186}"/>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3373486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0B479-890B-56A9-8270-C3B4E40A6ECC}"/>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AD5CC95A-7A15-A069-F6E1-BF5C26A97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84D8E9F-E85C-8841-5A55-602607BE583A}"/>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5" name="Marcador de texto 4">
            <a:extLst>
              <a:ext uri="{FF2B5EF4-FFF2-40B4-BE49-F238E27FC236}">
                <a16:creationId xmlns:a16="http://schemas.microsoft.com/office/drawing/2014/main" id="{60FD0D9C-49AB-91E6-6DED-7F061A92D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AA1326E1-2414-719E-4693-5893272F4D91}"/>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7" name="Marcador de fecha 6">
            <a:extLst>
              <a:ext uri="{FF2B5EF4-FFF2-40B4-BE49-F238E27FC236}">
                <a16:creationId xmlns:a16="http://schemas.microsoft.com/office/drawing/2014/main" id="{E26F1BAF-4D62-2B74-DCD5-6B7B25911C21}"/>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8" name="Marcador de pie de página 7">
            <a:extLst>
              <a:ext uri="{FF2B5EF4-FFF2-40B4-BE49-F238E27FC236}">
                <a16:creationId xmlns:a16="http://schemas.microsoft.com/office/drawing/2014/main" id="{211E42A3-5BAE-124D-7AEF-96C69D0C07F6}"/>
              </a:ext>
            </a:extLst>
          </p:cNvPr>
          <p:cNvSpPr>
            <a:spLocks noGrp="1"/>
          </p:cNvSpPr>
          <p:nvPr>
            <p:ph type="ftr" sz="quarter" idx="11"/>
          </p:nvPr>
        </p:nvSpPr>
        <p:spPr/>
        <p:txBody>
          <a:bodyPr/>
          <a:lstStyle/>
          <a:p>
            <a:endParaRPr lang="es-US"/>
          </a:p>
        </p:txBody>
      </p:sp>
      <p:sp>
        <p:nvSpPr>
          <p:cNvPr id="9" name="Marcador de número de diapositiva 8">
            <a:extLst>
              <a:ext uri="{FF2B5EF4-FFF2-40B4-BE49-F238E27FC236}">
                <a16:creationId xmlns:a16="http://schemas.microsoft.com/office/drawing/2014/main" id="{7A255C67-D02E-2E2E-CDE5-26620A9A89D7}"/>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2893699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02E3FF-E9B0-F403-EEF8-BF8748C4AC79}"/>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fecha 2">
            <a:extLst>
              <a:ext uri="{FF2B5EF4-FFF2-40B4-BE49-F238E27FC236}">
                <a16:creationId xmlns:a16="http://schemas.microsoft.com/office/drawing/2014/main" id="{6A2E4FE4-B4FE-D118-082E-A5B02409C69D}"/>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4" name="Marcador de pie de página 3">
            <a:extLst>
              <a:ext uri="{FF2B5EF4-FFF2-40B4-BE49-F238E27FC236}">
                <a16:creationId xmlns:a16="http://schemas.microsoft.com/office/drawing/2014/main" id="{4A5DDE87-A121-2CD6-480D-CE303A81A696}"/>
              </a:ext>
            </a:extLst>
          </p:cNvPr>
          <p:cNvSpPr>
            <a:spLocks noGrp="1"/>
          </p:cNvSpPr>
          <p:nvPr>
            <p:ph type="ftr" sz="quarter" idx="11"/>
          </p:nvPr>
        </p:nvSpPr>
        <p:spPr/>
        <p:txBody>
          <a:bodyPr/>
          <a:lstStyle/>
          <a:p>
            <a:endParaRPr lang="es-US"/>
          </a:p>
        </p:txBody>
      </p:sp>
      <p:sp>
        <p:nvSpPr>
          <p:cNvPr id="5" name="Marcador de número de diapositiva 4">
            <a:extLst>
              <a:ext uri="{FF2B5EF4-FFF2-40B4-BE49-F238E27FC236}">
                <a16:creationId xmlns:a16="http://schemas.microsoft.com/office/drawing/2014/main" id="{FF44131F-C0BB-C105-7399-31D27D423611}"/>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2898215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B4E04DF-6435-6565-8E20-E96AE55E809F}"/>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3" name="Marcador de pie de página 2">
            <a:extLst>
              <a:ext uri="{FF2B5EF4-FFF2-40B4-BE49-F238E27FC236}">
                <a16:creationId xmlns:a16="http://schemas.microsoft.com/office/drawing/2014/main" id="{B7A7CC3F-5BDA-0B5F-69E2-6FB2C96307E4}"/>
              </a:ext>
            </a:extLst>
          </p:cNvPr>
          <p:cNvSpPr>
            <a:spLocks noGrp="1"/>
          </p:cNvSpPr>
          <p:nvPr>
            <p:ph type="ftr" sz="quarter" idx="11"/>
          </p:nvPr>
        </p:nvSpPr>
        <p:spPr/>
        <p:txBody>
          <a:bodyPr/>
          <a:lstStyle/>
          <a:p>
            <a:endParaRPr lang="es-US"/>
          </a:p>
        </p:txBody>
      </p:sp>
      <p:sp>
        <p:nvSpPr>
          <p:cNvPr id="4" name="Marcador de número de diapositiva 3">
            <a:extLst>
              <a:ext uri="{FF2B5EF4-FFF2-40B4-BE49-F238E27FC236}">
                <a16:creationId xmlns:a16="http://schemas.microsoft.com/office/drawing/2014/main" id="{00A6C2C2-644E-D0BB-0AD4-511464FCC33F}"/>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4164307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BB5B6A-2EF2-3C73-9194-20DF8780710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3A42780D-A7EF-CACA-9E49-20BC282A5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texto 3">
            <a:extLst>
              <a:ext uri="{FF2B5EF4-FFF2-40B4-BE49-F238E27FC236}">
                <a16:creationId xmlns:a16="http://schemas.microsoft.com/office/drawing/2014/main" id="{78D6E5FF-CE5D-10CC-4B69-CAAD38D72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1C92C89-D247-6D33-407E-3080810F6673}"/>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6" name="Marcador de pie de página 5">
            <a:extLst>
              <a:ext uri="{FF2B5EF4-FFF2-40B4-BE49-F238E27FC236}">
                <a16:creationId xmlns:a16="http://schemas.microsoft.com/office/drawing/2014/main" id="{BF384AFE-C71D-1069-77C8-3A1DA891EF47}"/>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90F1FC82-CA9C-70E9-79CE-9092F5F68A43}"/>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57967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AC37C3-6AD3-B138-70F9-3C631416B67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US"/>
          </a:p>
        </p:txBody>
      </p:sp>
      <p:sp>
        <p:nvSpPr>
          <p:cNvPr id="3" name="Marcador de posición de imagen 2">
            <a:extLst>
              <a:ext uri="{FF2B5EF4-FFF2-40B4-BE49-F238E27FC236}">
                <a16:creationId xmlns:a16="http://schemas.microsoft.com/office/drawing/2014/main" id="{D14C7918-5BC9-4142-58A3-2E8BDCD01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a:extLst>
              <a:ext uri="{FF2B5EF4-FFF2-40B4-BE49-F238E27FC236}">
                <a16:creationId xmlns:a16="http://schemas.microsoft.com/office/drawing/2014/main" id="{98F95768-9543-E4A1-A167-A6EE054A08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2A432DE-602E-C6CA-3865-69B0E8F5D9ED}"/>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6" name="Marcador de pie de página 5">
            <a:extLst>
              <a:ext uri="{FF2B5EF4-FFF2-40B4-BE49-F238E27FC236}">
                <a16:creationId xmlns:a16="http://schemas.microsoft.com/office/drawing/2014/main" id="{A28D83F7-28E1-41BD-9D4D-C83E7184CFBE}"/>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3C73BEF7-ECAB-1B16-93D6-E89987C9DC95}"/>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1099855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CE430-2F8A-8895-E826-74CA6B4FB7FA}"/>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texto vertical 2">
            <a:extLst>
              <a:ext uri="{FF2B5EF4-FFF2-40B4-BE49-F238E27FC236}">
                <a16:creationId xmlns:a16="http://schemas.microsoft.com/office/drawing/2014/main" id="{81BBAF5C-FFD2-3CD7-A560-9DB5FE9261B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E26052F4-D55B-2837-0A91-6C2132BE61CE}"/>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5" name="Marcador de pie de página 4">
            <a:extLst>
              <a:ext uri="{FF2B5EF4-FFF2-40B4-BE49-F238E27FC236}">
                <a16:creationId xmlns:a16="http://schemas.microsoft.com/office/drawing/2014/main" id="{5D873B88-9049-578B-B8D7-E95D8C725F37}"/>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F19445C3-3B6C-87F0-0803-36C5D3883CE3}"/>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896608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7BE73E8-DCCB-9FAD-083B-C080DBCA1762}"/>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US"/>
          </a:p>
        </p:txBody>
      </p:sp>
      <p:sp>
        <p:nvSpPr>
          <p:cNvPr id="3" name="Marcador de texto vertical 2">
            <a:extLst>
              <a:ext uri="{FF2B5EF4-FFF2-40B4-BE49-F238E27FC236}">
                <a16:creationId xmlns:a16="http://schemas.microsoft.com/office/drawing/2014/main" id="{86C4187F-E4A8-0B6D-C282-D444A9A83D6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CA2CD4A2-5088-AD13-65DF-2F8E0D8E3EA3}"/>
              </a:ext>
            </a:extLst>
          </p:cNvPr>
          <p:cNvSpPr>
            <a:spLocks noGrp="1"/>
          </p:cNvSpPr>
          <p:nvPr>
            <p:ph type="dt" sz="half" idx="10"/>
          </p:nvPr>
        </p:nvSpPr>
        <p:spPr/>
        <p:txBody>
          <a:bodyPr/>
          <a:lstStyle/>
          <a:p>
            <a:fld id="{FF6A3BE6-F512-0549-9DE3-C35E0866F5EC}" type="datetimeFigureOut">
              <a:rPr lang="es-US" smtClean="0"/>
              <a:t>3/24/2025</a:t>
            </a:fld>
            <a:endParaRPr lang="es-US"/>
          </a:p>
        </p:txBody>
      </p:sp>
      <p:sp>
        <p:nvSpPr>
          <p:cNvPr id="5" name="Marcador de pie de página 4">
            <a:extLst>
              <a:ext uri="{FF2B5EF4-FFF2-40B4-BE49-F238E27FC236}">
                <a16:creationId xmlns:a16="http://schemas.microsoft.com/office/drawing/2014/main" id="{164DA1E1-0389-78BC-F8C6-685841D0D1B1}"/>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F7E211B5-218D-D84A-0EFB-BEA5768C35BF}"/>
              </a:ext>
            </a:extLst>
          </p:cNvPr>
          <p:cNvSpPr>
            <a:spLocks noGrp="1"/>
          </p:cNvSpPr>
          <p:nvPr>
            <p:ph type="sldNum" sz="quarter" idx="12"/>
          </p:nvPr>
        </p:nvSpPr>
        <p:spPr/>
        <p:txBody>
          <a:bodyPr/>
          <a:lstStyle/>
          <a:p>
            <a:fld id="{E79B0BD0-E827-7445-AD53-22344A2AB674}" type="slidenum">
              <a:rPr lang="es-US" smtClean="0"/>
              <a:t>‹#›</a:t>
            </a:fld>
            <a:endParaRPr lang="es-US"/>
          </a:p>
        </p:txBody>
      </p:sp>
    </p:spTree>
    <p:extLst>
      <p:ext uri="{BB962C8B-B14F-4D97-AF65-F5344CB8AC3E}">
        <p14:creationId xmlns:p14="http://schemas.microsoft.com/office/powerpoint/2010/main" val="4074469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CAD20-5CFD-2445-A987-AA5ED324F3A6}"/>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2" name="Picture 11">
            <a:extLst>
              <a:ext uri="{FF2B5EF4-FFF2-40B4-BE49-F238E27FC236}">
                <a16:creationId xmlns:a16="http://schemas.microsoft.com/office/drawing/2014/main" id="{3193DB25-6C27-E14D-A948-1BD518F0752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3" name="Title 1">
            <a:extLst>
              <a:ext uri="{FF2B5EF4-FFF2-40B4-BE49-F238E27FC236}">
                <a16:creationId xmlns:a16="http://schemas.microsoft.com/office/drawing/2014/main" id="{AC02D48C-0AF9-564E-8DD8-A13FFF68D54E}"/>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513D70AF-4CDA-5E4A-952D-C876423C0ED9}"/>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5A1B1FDA-696C-384E-9B38-39EBBBFE1612}"/>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C0DB2A15-80EF-4541-BDCA-B92B31EB56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B97628-81D6-D047-B30D-19893CDCEA41}"/>
              </a:ext>
            </a:extLst>
          </p:cNvPr>
          <p:cNvSpPr txBox="1"/>
          <p:nvPr userDrawn="1"/>
        </p:nvSpPr>
        <p:spPr>
          <a:xfrm>
            <a:off x="9156357" y="6301944"/>
            <a:ext cx="2197443" cy="307777"/>
          </a:xfrm>
          <a:prstGeom prst="rect">
            <a:avLst/>
          </a:prstGeom>
          <a:noFill/>
        </p:spPr>
        <p:txBody>
          <a:bodyPr wrap="square" rtlCol="0">
            <a:spAutoFit/>
          </a:bodyPr>
          <a:lstStyle/>
          <a:p>
            <a:pPr algn="r"/>
            <a:r>
              <a:rPr lang="en-US" sz="1400">
                <a:solidFill>
                  <a:schemeClr val="bg1"/>
                </a:solidFill>
              </a:rPr>
              <a:t>#</a:t>
            </a:r>
            <a:r>
              <a:rPr lang="en-US" sz="1400" err="1">
                <a:solidFill>
                  <a:schemeClr val="bg1"/>
                </a:solidFill>
              </a:rPr>
              <a:t>UniversalHealth</a:t>
            </a:r>
            <a:endParaRPr lang="en-US" sz="1400">
              <a:solidFill>
                <a:schemeClr val="bg1"/>
              </a:solidFill>
            </a:endParaRPr>
          </a:p>
        </p:txBody>
      </p:sp>
      <p:grpSp>
        <p:nvGrpSpPr>
          <p:cNvPr id="158" name="Group 3">
            <a:extLst>
              <a:ext uri="{FF2B5EF4-FFF2-40B4-BE49-F238E27FC236}">
                <a16:creationId xmlns:a16="http://schemas.microsoft.com/office/drawing/2014/main" id="{52F027D8-8EA6-5645-A310-1D2A2793D879}"/>
              </a:ext>
            </a:extLst>
          </p:cNvPr>
          <p:cNvGrpSpPr>
            <a:grpSpLocks/>
          </p:cNvGrpSpPr>
          <p:nvPr userDrawn="1"/>
        </p:nvGrpSpPr>
        <p:grpSpPr bwMode="auto">
          <a:xfrm>
            <a:off x="847085" y="6277551"/>
            <a:ext cx="3681413" cy="423863"/>
            <a:chOff x="2933700" y="4378325"/>
            <a:chExt cx="3681413" cy="423863"/>
          </a:xfrm>
          <a:solidFill>
            <a:schemeClr val="bg1"/>
          </a:solidFill>
        </p:grpSpPr>
        <p:sp>
          <p:nvSpPr>
            <p:cNvPr id="159" name="Freeform 140">
              <a:extLst>
                <a:ext uri="{FF2B5EF4-FFF2-40B4-BE49-F238E27FC236}">
                  <a16:creationId xmlns:a16="http://schemas.microsoft.com/office/drawing/2014/main" id="{6CF876B7-6605-1E47-B204-37495E27ED44}"/>
                </a:ext>
              </a:extLst>
            </p:cNvPr>
            <p:cNvSpPr>
              <a:spLocks noChangeArrowheads="1"/>
            </p:cNvSpPr>
            <p:nvPr/>
          </p:nvSpPr>
          <p:spPr bwMode="auto">
            <a:xfrm>
              <a:off x="4398963" y="4395788"/>
              <a:ext cx="336550" cy="336550"/>
            </a:xfrm>
            <a:custGeom>
              <a:avLst/>
              <a:gdLst>
                <a:gd name="T0" fmla="*/ 0 w 935"/>
                <a:gd name="T1" fmla="*/ 168095 h 933"/>
                <a:gd name="T2" fmla="*/ 167735 w 935"/>
                <a:gd name="T3" fmla="*/ 0 h 933"/>
                <a:gd name="T4" fmla="*/ 335470 w 935"/>
                <a:gd name="T5" fmla="*/ 168095 h 933"/>
                <a:gd name="T6" fmla="*/ 167735 w 935"/>
                <a:gd name="T7" fmla="*/ 336189 h 933"/>
                <a:gd name="T8" fmla="*/ 0 w 935"/>
                <a:gd name="T9" fmla="*/ 168095 h 933"/>
                <a:gd name="T10" fmla="*/ 7559 w 935"/>
                <a:gd name="T11" fmla="*/ 168095 h 933"/>
                <a:gd name="T12" fmla="*/ 167735 w 935"/>
                <a:gd name="T13" fmla="*/ 328614 h 933"/>
                <a:gd name="T14" fmla="*/ 327911 w 935"/>
                <a:gd name="T15" fmla="*/ 168095 h 933"/>
                <a:gd name="T16" fmla="*/ 167735 w 935"/>
                <a:gd name="T17" fmla="*/ 7575 h 933"/>
                <a:gd name="T18" fmla="*/ 7559 w 935"/>
                <a:gd name="T19" fmla="*/ 168095 h 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5" h="933">
                  <a:moveTo>
                    <a:pt x="0" y="466"/>
                  </a:moveTo>
                  <a:cubicBezTo>
                    <a:pt x="0" y="209"/>
                    <a:pt x="209" y="0"/>
                    <a:pt x="466" y="0"/>
                  </a:cubicBezTo>
                  <a:cubicBezTo>
                    <a:pt x="723" y="0"/>
                    <a:pt x="932" y="209"/>
                    <a:pt x="932" y="466"/>
                  </a:cubicBezTo>
                  <a:cubicBezTo>
                    <a:pt x="934" y="723"/>
                    <a:pt x="725" y="932"/>
                    <a:pt x="466" y="932"/>
                  </a:cubicBezTo>
                  <a:cubicBezTo>
                    <a:pt x="209" y="932"/>
                    <a:pt x="0" y="723"/>
                    <a:pt x="0" y="466"/>
                  </a:cubicBezTo>
                  <a:close/>
                  <a:moveTo>
                    <a:pt x="21" y="466"/>
                  </a:moveTo>
                  <a:cubicBezTo>
                    <a:pt x="21" y="713"/>
                    <a:pt x="219" y="911"/>
                    <a:pt x="466" y="911"/>
                  </a:cubicBezTo>
                  <a:cubicBezTo>
                    <a:pt x="712" y="911"/>
                    <a:pt x="911" y="713"/>
                    <a:pt x="911" y="466"/>
                  </a:cubicBezTo>
                  <a:cubicBezTo>
                    <a:pt x="913" y="220"/>
                    <a:pt x="712" y="21"/>
                    <a:pt x="466" y="21"/>
                  </a:cubicBezTo>
                  <a:cubicBezTo>
                    <a:pt x="219" y="21"/>
                    <a:pt x="21" y="220"/>
                    <a:pt x="21" y="46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0" name="Freeform 141">
              <a:extLst>
                <a:ext uri="{FF2B5EF4-FFF2-40B4-BE49-F238E27FC236}">
                  <a16:creationId xmlns:a16="http://schemas.microsoft.com/office/drawing/2014/main" id="{C7065711-52D7-9249-9888-E7A8EA668CBA}"/>
                </a:ext>
              </a:extLst>
            </p:cNvPr>
            <p:cNvSpPr>
              <a:spLocks noChangeArrowheads="1"/>
            </p:cNvSpPr>
            <p:nvPr/>
          </p:nvSpPr>
          <p:spPr bwMode="auto">
            <a:xfrm>
              <a:off x="4441825" y="4440238"/>
              <a:ext cx="250825" cy="244475"/>
            </a:xfrm>
            <a:custGeom>
              <a:avLst/>
              <a:gdLst>
                <a:gd name="T0" fmla="*/ 0 w 697"/>
                <a:gd name="T1" fmla="*/ 122057 h 679"/>
                <a:gd name="T2" fmla="*/ 124873 w 697"/>
                <a:gd name="T3" fmla="*/ 0 h 679"/>
                <a:gd name="T4" fmla="*/ 249745 w 697"/>
                <a:gd name="T5" fmla="*/ 122057 h 679"/>
                <a:gd name="T6" fmla="*/ 124873 w 697"/>
                <a:gd name="T7" fmla="*/ 244115 h 679"/>
                <a:gd name="T8" fmla="*/ 0 w 697"/>
                <a:gd name="T9" fmla="*/ 122057 h 679"/>
                <a:gd name="T10" fmla="*/ 8637 w 697"/>
                <a:gd name="T11" fmla="*/ 122778 h 679"/>
                <a:gd name="T12" fmla="*/ 124873 w 697"/>
                <a:gd name="T13" fmla="*/ 236194 h 679"/>
                <a:gd name="T14" fmla="*/ 241109 w 697"/>
                <a:gd name="T15" fmla="*/ 122778 h 679"/>
                <a:gd name="T16" fmla="*/ 124873 w 697"/>
                <a:gd name="T17" fmla="*/ 9361 h 679"/>
                <a:gd name="T18" fmla="*/ 8637 w 697"/>
                <a:gd name="T19" fmla="*/ 122778 h 6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97" h="679">
                  <a:moveTo>
                    <a:pt x="0" y="339"/>
                  </a:moveTo>
                  <a:cubicBezTo>
                    <a:pt x="0" y="153"/>
                    <a:pt x="156" y="0"/>
                    <a:pt x="347" y="0"/>
                  </a:cubicBezTo>
                  <a:cubicBezTo>
                    <a:pt x="537" y="0"/>
                    <a:pt x="694" y="151"/>
                    <a:pt x="694" y="339"/>
                  </a:cubicBezTo>
                  <a:cubicBezTo>
                    <a:pt x="696" y="527"/>
                    <a:pt x="540" y="678"/>
                    <a:pt x="347" y="678"/>
                  </a:cubicBezTo>
                  <a:cubicBezTo>
                    <a:pt x="156" y="678"/>
                    <a:pt x="0" y="527"/>
                    <a:pt x="0" y="339"/>
                  </a:cubicBezTo>
                  <a:close/>
                  <a:moveTo>
                    <a:pt x="24" y="341"/>
                  </a:moveTo>
                  <a:cubicBezTo>
                    <a:pt x="24" y="513"/>
                    <a:pt x="169" y="656"/>
                    <a:pt x="347" y="656"/>
                  </a:cubicBezTo>
                  <a:cubicBezTo>
                    <a:pt x="524" y="656"/>
                    <a:pt x="670" y="516"/>
                    <a:pt x="670" y="341"/>
                  </a:cubicBezTo>
                  <a:cubicBezTo>
                    <a:pt x="672" y="166"/>
                    <a:pt x="527" y="26"/>
                    <a:pt x="347" y="26"/>
                  </a:cubicBezTo>
                  <a:cubicBezTo>
                    <a:pt x="169" y="26"/>
                    <a:pt x="24" y="166"/>
                    <a:pt x="24" y="3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1" name="Freeform 142">
              <a:extLst>
                <a:ext uri="{FF2B5EF4-FFF2-40B4-BE49-F238E27FC236}">
                  <a16:creationId xmlns:a16="http://schemas.microsoft.com/office/drawing/2014/main" id="{1F8FECF2-2365-D54D-B504-6BDC629DEA8B}"/>
                </a:ext>
              </a:extLst>
            </p:cNvPr>
            <p:cNvSpPr>
              <a:spLocks noChangeArrowheads="1"/>
            </p:cNvSpPr>
            <p:nvPr/>
          </p:nvSpPr>
          <p:spPr bwMode="auto">
            <a:xfrm>
              <a:off x="4422775" y="4505325"/>
              <a:ext cx="20638" cy="20638"/>
            </a:xfrm>
            <a:custGeom>
              <a:avLst/>
              <a:gdLst>
                <a:gd name="T0" fmla="*/ 10144 w 59"/>
                <a:gd name="T1" fmla="*/ 0 h 56"/>
                <a:gd name="T2" fmla="*/ 12942 w 59"/>
                <a:gd name="T3" fmla="*/ 7739 h 56"/>
                <a:gd name="T4" fmla="*/ 20288 w 59"/>
                <a:gd name="T5" fmla="*/ 7739 h 56"/>
                <a:gd name="T6" fmla="*/ 14691 w 59"/>
                <a:gd name="T7" fmla="*/ 12530 h 56"/>
                <a:gd name="T8" fmla="*/ 16440 w 59"/>
                <a:gd name="T9" fmla="*/ 20269 h 56"/>
                <a:gd name="T10" fmla="*/ 10144 w 59"/>
                <a:gd name="T11" fmla="*/ 14373 h 56"/>
                <a:gd name="T12" fmla="*/ 3498 w 59"/>
                <a:gd name="T13" fmla="*/ 20269 h 56"/>
                <a:gd name="T14" fmla="*/ 6296 w 59"/>
                <a:gd name="T15" fmla="*/ 12530 h 56"/>
                <a:gd name="T16" fmla="*/ 0 w 59"/>
                <a:gd name="T17" fmla="*/ 7739 h 56"/>
                <a:gd name="T18" fmla="*/ 7346 w 59"/>
                <a:gd name="T19" fmla="*/ 7739 h 56"/>
                <a:gd name="T20" fmla="*/ 10144 w 59"/>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9" h="56">
                  <a:moveTo>
                    <a:pt x="29" y="0"/>
                  </a:moveTo>
                  <a:lnTo>
                    <a:pt x="37" y="21"/>
                  </a:lnTo>
                  <a:lnTo>
                    <a:pt x="58" y="21"/>
                  </a:lnTo>
                  <a:lnTo>
                    <a:pt x="42" y="34"/>
                  </a:lnTo>
                  <a:lnTo>
                    <a:pt x="47" y="55"/>
                  </a:lnTo>
                  <a:lnTo>
                    <a:pt x="29" y="39"/>
                  </a:lnTo>
                  <a:lnTo>
                    <a:pt x="10" y="55"/>
                  </a:lnTo>
                  <a:lnTo>
                    <a:pt x="18" y="34"/>
                  </a:lnTo>
                  <a:lnTo>
                    <a:pt x="0" y="21"/>
                  </a:lnTo>
                  <a:lnTo>
                    <a:pt x="21" y="21"/>
                  </a:lnTo>
                  <a:lnTo>
                    <a:pt x="29"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2" name="Freeform 143">
              <a:extLst>
                <a:ext uri="{FF2B5EF4-FFF2-40B4-BE49-F238E27FC236}">
                  <a16:creationId xmlns:a16="http://schemas.microsoft.com/office/drawing/2014/main" id="{04412F1C-DCA0-1140-962A-076BFEA8FCA4}"/>
                </a:ext>
              </a:extLst>
            </p:cNvPr>
            <p:cNvSpPr>
              <a:spLocks noChangeArrowheads="1"/>
            </p:cNvSpPr>
            <p:nvPr/>
          </p:nvSpPr>
          <p:spPr bwMode="auto">
            <a:xfrm>
              <a:off x="4421188" y="4502150"/>
              <a:ext cx="25400" cy="23813"/>
            </a:xfrm>
            <a:custGeom>
              <a:avLst/>
              <a:gdLst>
                <a:gd name="T0" fmla="*/ 20320 w 70"/>
                <a:gd name="T1" fmla="*/ 23447 h 65"/>
                <a:gd name="T2" fmla="*/ 12700 w 70"/>
                <a:gd name="T3" fmla="*/ 16486 h 65"/>
                <a:gd name="T4" fmla="*/ 5806 w 70"/>
                <a:gd name="T5" fmla="*/ 22348 h 65"/>
                <a:gd name="T6" fmla="*/ 4717 w 70"/>
                <a:gd name="T7" fmla="*/ 22348 h 65"/>
                <a:gd name="T8" fmla="*/ 7620 w 70"/>
                <a:gd name="T9" fmla="*/ 14654 h 65"/>
                <a:gd name="T10" fmla="*/ 0 w 70"/>
                <a:gd name="T11" fmla="*/ 9892 h 65"/>
                <a:gd name="T12" fmla="*/ 9797 w 70"/>
                <a:gd name="T13" fmla="*/ 9892 h 65"/>
                <a:gd name="T14" fmla="*/ 13426 w 70"/>
                <a:gd name="T15" fmla="*/ 0 h 65"/>
                <a:gd name="T16" fmla="*/ 16329 w 70"/>
                <a:gd name="T17" fmla="*/ 9892 h 65"/>
                <a:gd name="T18" fmla="*/ 25037 w 70"/>
                <a:gd name="T19" fmla="*/ 9892 h 65"/>
                <a:gd name="T20" fmla="*/ 18506 w 70"/>
                <a:gd name="T21" fmla="*/ 14654 h 65"/>
                <a:gd name="T22" fmla="*/ 20320 w 70"/>
                <a:gd name="T23" fmla="*/ 23447 h 65"/>
                <a:gd name="T24" fmla="*/ 2903 w 70"/>
                <a:gd name="T25" fmla="*/ 10991 h 65"/>
                <a:gd name="T26" fmla="*/ 8709 w 70"/>
                <a:gd name="T27" fmla="*/ 14654 h 65"/>
                <a:gd name="T28" fmla="*/ 6894 w 70"/>
                <a:gd name="T29" fmla="*/ 21615 h 65"/>
                <a:gd name="T30" fmla="*/ 12700 w 70"/>
                <a:gd name="T31" fmla="*/ 15753 h 65"/>
                <a:gd name="T32" fmla="*/ 18506 w 70"/>
                <a:gd name="T33" fmla="*/ 20516 h 65"/>
                <a:gd name="T34" fmla="*/ 16329 w 70"/>
                <a:gd name="T35" fmla="*/ 14654 h 65"/>
                <a:gd name="T36" fmla="*/ 21409 w 70"/>
                <a:gd name="T37" fmla="*/ 10991 h 65"/>
                <a:gd name="T38" fmla="*/ 14514 w 70"/>
                <a:gd name="T39" fmla="*/ 10991 h 65"/>
                <a:gd name="T40" fmla="*/ 12700 w 70"/>
                <a:gd name="T41" fmla="*/ 2931 h 65"/>
                <a:gd name="T42" fmla="*/ 9797 w 70"/>
                <a:gd name="T43" fmla="*/ 10991 h 65"/>
                <a:gd name="T44" fmla="*/ 2903 w 70"/>
                <a:gd name="T45" fmla="*/ 10991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0" h="65">
                  <a:moveTo>
                    <a:pt x="56" y="64"/>
                  </a:moveTo>
                  <a:lnTo>
                    <a:pt x="35" y="45"/>
                  </a:lnTo>
                  <a:lnTo>
                    <a:pt x="16" y="61"/>
                  </a:lnTo>
                  <a:lnTo>
                    <a:pt x="13" y="61"/>
                  </a:lnTo>
                  <a:lnTo>
                    <a:pt x="21" y="40"/>
                  </a:lnTo>
                  <a:lnTo>
                    <a:pt x="0" y="27"/>
                  </a:lnTo>
                  <a:lnTo>
                    <a:pt x="27" y="27"/>
                  </a:lnTo>
                  <a:lnTo>
                    <a:pt x="37" y="0"/>
                  </a:lnTo>
                  <a:lnTo>
                    <a:pt x="45" y="27"/>
                  </a:lnTo>
                  <a:lnTo>
                    <a:pt x="69" y="27"/>
                  </a:lnTo>
                  <a:lnTo>
                    <a:pt x="51" y="40"/>
                  </a:lnTo>
                  <a:lnTo>
                    <a:pt x="56" y="64"/>
                  </a:lnTo>
                  <a:close/>
                  <a:moveTo>
                    <a:pt x="8" y="30"/>
                  </a:moveTo>
                  <a:lnTo>
                    <a:pt x="24" y="40"/>
                  </a:lnTo>
                  <a:lnTo>
                    <a:pt x="19" y="59"/>
                  </a:lnTo>
                  <a:lnTo>
                    <a:pt x="35" y="43"/>
                  </a:lnTo>
                  <a:lnTo>
                    <a:pt x="51" y="56"/>
                  </a:lnTo>
                  <a:lnTo>
                    <a:pt x="45" y="40"/>
                  </a:lnTo>
                  <a:lnTo>
                    <a:pt x="59" y="30"/>
                  </a:lnTo>
                  <a:lnTo>
                    <a:pt x="40" y="30"/>
                  </a:lnTo>
                  <a:lnTo>
                    <a:pt x="35" y="8"/>
                  </a:lnTo>
                  <a:lnTo>
                    <a:pt x="27" y="30"/>
                  </a:lnTo>
                  <a:lnTo>
                    <a:pt x="8" y="3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 name="Freeform 144">
              <a:extLst>
                <a:ext uri="{FF2B5EF4-FFF2-40B4-BE49-F238E27FC236}">
                  <a16:creationId xmlns:a16="http://schemas.microsoft.com/office/drawing/2014/main" id="{B357125B-CFD4-B043-9CCC-D237623699CC}"/>
                </a:ext>
              </a:extLst>
            </p:cNvPr>
            <p:cNvSpPr>
              <a:spLocks noChangeArrowheads="1"/>
            </p:cNvSpPr>
            <p:nvPr/>
          </p:nvSpPr>
          <p:spPr bwMode="auto">
            <a:xfrm>
              <a:off x="4678363" y="4621213"/>
              <a:ext cx="22225" cy="20637"/>
            </a:xfrm>
            <a:custGeom>
              <a:avLst/>
              <a:gdLst>
                <a:gd name="T0" fmla="*/ 11471 w 62"/>
                <a:gd name="T1" fmla="*/ 0 h 56"/>
                <a:gd name="T2" fmla="*/ 13263 w 62"/>
                <a:gd name="T3" fmla="*/ 7739 h 56"/>
                <a:gd name="T4" fmla="*/ 21867 w 62"/>
                <a:gd name="T5" fmla="*/ 7739 h 56"/>
                <a:gd name="T6" fmla="*/ 16131 w 62"/>
                <a:gd name="T7" fmla="*/ 12530 h 56"/>
                <a:gd name="T8" fmla="*/ 18282 w 62"/>
                <a:gd name="T9" fmla="*/ 20268 h 56"/>
                <a:gd name="T10" fmla="*/ 11471 w 62"/>
                <a:gd name="T11" fmla="*/ 14741 h 56"/>
                <a:gd name="T12" fmla="*/ 4660 w 62"/>
                <a:gd name="T13" fmla="*/ 20268 h 56"/>
                <a:gd name="T14" fmla="*/ 6811 w 62"/>
                <a:gd name="T15" fmla="*/ 12530 h 56"/>
                <a:gd name="T16" fmla="*/ 0 w 62"/>
                <a:gd name="T17" fmla="*/ 7739 h 56"/>
                <a:gd name="T18" fmla="*/ 8603 w 62"/>
                <a:gd name="T19" fmla="*/ 7739 h 56"/>
                <a:gd name="T20" fmla="*/ 11471 w 62"/>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 h="56">
                  <a:moveTo>
                    <a:pt x="32" y="0"/>
                  </a:moveTo>
                  <a:lnTo>
                    <a:pt x="37" y="21"/>
                  </a:lnTo>
                  <a:lnTo>
                    <a:pt x="61" y="21"/>
                  </a:lnTo>
                  <a:lnTo>
                    <a:pt x="45" y="34"/>
                  </a:lnTo>
                  <a:lnTo>
                    <a:pt x="51" y="55"/>
                  </a:lnTo>
                  <a:lnTo>
                    <a:pt x="32" y="40"/>
                  </a:lnTo>
                  <a:lnTo>
                    <a:pt x="13" y="55"/>
                  </a:lnTo>
                  <a:lnTo>
                    <a:pt x="19" y="34"/>
                  </a:lnTo>
                  <a:lnTo>
                    <a:pt x="0" y="21"/>
                  </a:lnTo>
                  <a:lnTo>
                    <a:pt x="24" y="21"/>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4" name="Freeform 145">
              <a:extLst>
                <a:ext uri="{FF2B5EF4-FFF2-40B4-BE49-F238E27FC236}">
                  <a16:creationId xmlns:a16="http://schemas.microsoft.com/office/drawing/2014/main" id="{4B35393A-1BBA-E045-9AD0-6B0EA849C94F}"/>
                </a:ext>
              </a:extLst>
            </p:cNvPr>
            <p:cNvSpPr>
              <a:spLocks noChangeArrowheads="1"/>
            </p:cNvSpPr>
            <p:nvPr/>
          </p:nvSpPr>
          <p:spPr bwMode="auto">
            <a:xfrm>
              <a:off x="4678363" y="4619625"/>
              <a:ext cx="25400" cy="23813"/>
            </a:xfrm>
            <a:custGeom>
              <a:avLst/>
              <a:gdLst>
                <a:gd name="T0" fmla="*/ 20246 w 69"/>
                <a:gd name="T1" fmla="*/ 23447 h 65"/>
                <a:gd name="T2" fmla="*/ 12516 w 69"/>
                <a:gd name="T3" fmla="*/ 16852 h 65"/>
                <a:gd name="T4" fmla="*/ 5522 w 69"/>
                <a:gd name="T5" fmla="*/ 22348 h 65"/>
                <a:gd name="T6" fmla="*/ 4786 w 69"/>
                <a:gd name="T7" fmla="*/ 22348 h 65"/>
                <a:gd name="T8" fmla="*/ 7730 w 69"/>
                <a:gd name="T9" fmla="*/ 14654 h 65"/>
                <a:gd name="T10" fmla="*/ 0 w 69"/>
                <a:gd name="T11" fmla="*/ 9892 h 65"/>
                <a:gd name="T12" fmla="*/ 9571 w 69"/>
                <a:gd name="T13" fmla="*/ 9892 h 65"/>
                <a:gd name="T14" fmla="*/ 13620 w 69"/>
                <a:gd name="T15" fmla="*/ 0 h 65"/>
                <a:gd name="T16" fmla="*/ 16565 w 69"/>
                <a:gd name="T17" fmla="*/ 9892 h 65"/>
                <a:gd name="T18" fmla="*/ 25032 w 69"/>
                <a:gd name="T19" fmla="*/ 9892 h 65"/>
                <a:gd name="T20" fmla="*/ 18406 w 69"/>
                <a:gd name="T21" fmla="*/ 14654 h 65"/>
                <a:gd name="T22" fmla="*/ 20246 w 69"/>
                <a:gd name="T23" fmla="*/ 23447 h 65"/>
                <a:gd name="T24" fmla="*/ 2945 w 69"/>
                <a:gd name="T25" fmla="*/ 10991 h 65"/>
                <a:gd name="T26" fmla="*/ 8467 w 69"/>
                <a:gd name="T27" fmla="*/ 14654 h 65"/>
                <a:gd name="T28" fmla="*/ 6626 w 69"/>
                <a:gd name="T29" fmla="*/ 21615 h 65"/>
                <a:gd name="T30" fmla="*/ 12516 w 69"/>
                <a:gd name="T31" fmla="*/ 15753 h 65"/>
                <a:gd name="T32" fmla="*/ 18406 w 69"/>
                <a:gd name="T33" fmla="*/ 20516 h 65"/>
                <a:gd name="T34" fmla="*/ 16565 w 69"/>
                <a:gd name="T35" fmla="*/ 14654 h 65"/>
                <a:gd name="T36" fmla="*/ 21351 w 69"/>
                <a:gd name="T37" fmla="*/ 10991 h 65"/>
                <a:gd name="T38" fmla="*/ 14357 w 69"/>
                <a:gd name="T39" fmla="*/ 10991 h 65"/>
                <a:gd name="T40" fmla="*/ 12516 w 69"/>
                <a:gd name="T41" fmla="*/ 2931 h 65"/>
                <a:gd name="T42" fmla="*/ 9571 w 69"/>
                <a:gd name="T43" fmla="*/ 10991 h 65"/>
                <a:gd name="T44" fmla="*/ 2945 w 69"/>
                <a:gd name="T45" fmla="*/ 10991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 h="65">
                  <a:moveTo>
                    <a:pt x="55" y="64"/>
                  </a:moveTo>
                  <a:lnTo>
                    <a:pt x="34" y="46"/>
                  </a:lnTo>
                  <a:lnTo>
                    <a:pt x="15" y="61"/>
                  </a:lnTo>
                  <a:lnTo>
                    <a:pt x="13" y="61"/>
                  </a:lnTo>
                  <a:lnTo>
                    <a:pt x="21" y="40"/>
                  </a:lnTo>
                  <a:lnTo>
                    <a:pt x="0" y="27"/>
                  </a:lnTo>
                  <a:lnTo>
                    <a:pt x="26" y="27"/>
                  </a:lnTo>
                  <a:lnTo>
                    <a:pt x="37" y="0"/>
                  </a:lnTo>
                  <a:lnTo>
                    <a:pt x="45" y="27"/>
                  </a:lnTo>
                  <a:lnTo>
                    <a:pt x="68" y="27"/>
                  </a:lnTo>
                  <a:lnTo>
                    <a:pt x="50" y="40"/>
                  </a:lnTo>
                  <a:lnTo>
                    <a:pt x="55" y="64"/>
                  </a:lnTo>
                  <a:close/>
                  <a:moveTo>
                    <a:pt x="8" y="30"/>
                  </a:moveTo>
                  <a:lnTo>
                    <a:pt x="23" y="40"/>
                  </a:lnTo>
                  <a:lnTo>
                    <a:pt x="18" y="59"/>
                  </a:lnTo>
                  <a:lnTo>
                    <a:pt x="34" y="43"/>
                  </a:lnTo>
                  <a:lnTo>
                    <a:pt x="50" y="56"/>
                  </a:lnTo>
                  <a:lnTo>
                    <a:pt x="45" y="40"/>
                  </a:lnTo>
                  <a:lnTo>
                    <a:pt x="58" y="30"/>
                  </a:lnTo>
                  <a:lnTo>
                    <a:pt x="39" y="30"/>
                  </a:lnTo>
                  <a:lnTo>
                    <a:pt x="34" y="8"/>
                  </a:lnTo>
                  <a:lnTo>
                    <a:pt x="26" y="30"/>
                  </a:lnTo>
                  <a:lnTo>
                    <a:pt x="8" y="3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5" name="Freeform 146">
              <a:extLst>
                <a:ext uri="{FF2B5EF4-FFF2-40B4-BE49-F238E27FC236}">
                  <a16:creationId xmlns:a16="http://schemas.microsoft.com/office/drawing/2014/main" id="{9686530C-80F6-CA43-9C57-D35A45569144}"/>
                </a:ext>
              </a:extLst>
            </p:cNvPr>
            <p:cNvSpPr>
              <a:spLocks noChangeArrowheads="1"/>
            </p:cNvSpPr>
            <p:nvPr/>
          </p:nvSpPr>
          <p:spPr bwMode="auto">
            <a:xfrm>
              <a:off x="4432300" y="4619625"/>
              <a:ext cx="22225" cy="20638"/>
            </a:xfrm>
            <a:custGeom>
              <a:avLst/>
              <a:gdLst>
                <a:gd name="T0" fmla="*/ 11113 w 60"/>
                <a:gd name="T1" fmla="*/ 0 h 57"/>
                <a:gd name="T2" fmla="*/ 13705 w 60"/>
                <a:gd name="T3" fmla="*/ 7966 h 57"/>
                <a:gd name="T4" fmla="*/ 21855 w 60"/>
                <a:gd name="T5" fmla="*/ 7966 h 57"/>
                <a:gd name="T6" fmla="*/ 15928 w 60"/>
                <a:gd name="T7" fmla="*/ 12672 h 57"/>
                <a:gd name="T8" fmla="*/ 17780 w 60"/>
                <a:gd name="T9" fmla="*/ 20276 h 57"/>
                <a:gd name="T10" fmla="*/ 11113 w 60"/>
                <a:gd name="T11" fmla="*/ 14483 h 57"/>
                <a:gd name="T12" fmla="*/ 4075 w 60"/>
                <a:gd name="T13" fmla="*/ 20276 h 57"/>
                <a:gd name="T14" fmla="*/ 7038 w 60"/>
                <a:gd name="T15" fmla="*/ 12672 h 57"/>
                <a:gd name="T16" fmla="*/ 0 w 60"/>
                <a:gd name="T17" fmla="*/ 7966 h 57"/>
                <a:gd name="T18" fmla="*/ 8149 w 60"/>
                <a:gd name="T19" fmla="*/ 8690 h 57"/>
                <a:gd name="T20" fmla="*/ 11113 w 60"/>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7">
                  <a:moveTo>
                    <a:pt x="30" y="0"/>
                  </a:moveTo>
                  <a:lnTo>
                    <a:pt x="37" y="22"/>
                  </a:lnTo>
                  <a:lnTo>
                    <a:pt x="59" y="22"/>
                  </a:lnTo>
                  <a:lnTo>
                    <a:pt x="43" y="35"/>
                  </a:lnTo>
                  <a:lnTo>
                    <a:pt x="48" y="56"/>
                  </a:lnTo>
                  <a:lnTo>
                    <a:pt x="30" y="40"/>
                  </a:lnTo>
                  <a:lnTo>
                    <a:pt x="11" y="56"/>
                  </a:lnTo>
                  <a:lnTo>
                    <a:pt x="19" y="35"/>
                  </a:lnTo>
                  <a:lnTo>
                    <a:pt x="0" y="22"/>
                  </a:lnTo>
                  <a:lnTo>
                    <a:pt x="22" y="24"/>
                  </a:lnTo>
                  <a:lnTo>
                    <a:pt x="3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6" name="Freeform 147">
              <a:extLst>
                <a:ext uri="{FF2B5EF4-FFF2-40B4-BE49-F238E27FC236}">
                  <a16:creationId xmlns:a16="http://schemas.microsoft.com/office/drawing/2014/main" id="{60445567-8A82-144D-A494-4EF5135CB322}"/>
                </a:ext>
              </a:extLst>
            </p:cNvPr>
            <p:cNvSpPr>
              <a:spLocks noChangeArrowheads="1"/>
            </p:cNvSpPr>
            <p:nvPr/>
          </p:nvSpPr>
          <p:spPr bwMode="auto">
            <a:xfrm>
              <a:off x="4429125" y="4618038"/>
              <a:ext cx="25400" cy="23812"/>
            </a:xfrm>
            <a:custGeom>
              <a:avLst/>
              <a:gdLst>
                <a:gd name="T0" fmla="*/ 20320 w 70"/>
                <a:gd name="T1" fmla="*/ 23446 h 65"/>
                <a:gd name="T2" fmla="*/ 12700 w 70"/>
                <a:gd name="T3" fmla="*/ 16485 h 65"/>
                <a:gd name="T4" fmla="*/ 5806 w 70"/>
                <a:gd name="T5" fmla="*/ 22347 h 65"/>
                <a:gd name="T6" fmla="*/ 4717 w 70"/>
                <a:gd name="T7" fmla="*/ 22347 h 65"/>
                <a:gd name="T8" fmla="*/ 7620 w 70"/>
                <a:gd name="T9" fmla="*/ 14654 h 65"/>
                <a:gd name="T10" fmla="*/ 0 w 70"/>
                <a:gd name="T11" fmla="*/ 9891 h 65"/>
                <a:gd name="T12" fmla="*/ 9797 w 70"/>
                <a:gd name="T13" fmla="*/ 9891 h 65"/>
                <a:gd name="T14" fmla="*/ 13426 w 70"/>
                <a:gd name="T15" fmla="*/ 0 h 65"/>
                <a:gd name="T16" fmla="*/ 16329 w 70"/>
                <a:gd name="T17" fmla="*/ 9891 h 65"/>
                <a:gd name="T18" fmla="*/ 25037 w 70"/>
                <a:gd name="T19" fmla="*/ 9891 h 65"/>
                <a:gd name="T20" fmla="*/ 18143 w 70"/>
                <a:gd name="T21" fmla="*/ 14654 h 65"/>
                <a:gd name="T22" fmla="*/ 20320 w 70"/>
                <a:gd name="T23" fmla="*/ 23446 h 65"/>
                <a:gd name="T24" fmla="*/ 2903 w 70"/>
                <a:gd name="T25" fmla="*/ 10624 h 65"/>
                <a:gd name="T26" fmla="*/ 8709 w 70"/>
                <a:gd name="T27" fmla="*/ 14654 h 65"/>
                <a:gd name="T28" fmla="*/ 6894 w 70"/>
                <a:gd name="T29" fmla="*/ 21248 h 65"/>
                <a:gd name="T30" fmla="*/ 12700 w 70"/>
                <a:gd name="T31" fmla="*/ 15753 h 65"/>
                <a:gd name="T32" fmla="*/ 18143 w 70"/>
                <a:gd name="T33" fmla="*/ 20515 h 65"/>
                <a:gd name="T34" fmla="*/ 16329 w 70"/>
                <a:gd name="T35" fmla="*/ 14654 h 65"/>
                <a:gd name="T36" fmla="*/ 21046 w 70"/>
                <a:gd name="T37" fmla="*/ 10624 h 65"/>
                <a:gd name="T38" fmla="*/ 14514 w 70"/>
                <a:gd name="T39" fmla="*/ 10624 h 65"/>
                <a:gd name="T40" fmla="*/ 12700 w 70"/>
                <a:gd name="T41" fmla="*/ 2931 h 65"/>
                <a:gd name="T42" fmla="*/ 9797 w 70"/>
                <a:gd name="T43" fmla="*/ 10624 h 65"/>
                <a:gd name="T44" fmla="*/ 2903 w 70"/>
                <a:gd name="T45" fmla="*/ 10624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0" h="65">
                  <a:moveTo>
                    <a:pt x="56" y="64"/>
                  </a:moveTo>
                  <a:lnTo>
                    <a:pt x="35" y="45"/>
                  </a:lnTo>
                  <a:lnTo>
                    <a:pt x="16" y="61"/>
                  </a:lnTo>
                  <a:lnTo>
                    <a:pt x="13" y="61"/>
                  </a:lnTo>
                  <a:lnTo>
                    <a:pt x="21" y="40"/>
                  </a:lnTo>
                  <a:lnTo>
                    <a:pt x="0" y="27"/>
                  </a:lnTo>
                  <a:lnTo>
                    <a:pt x="27" y="27"/>
                  </a:lnTo>
                  <a:lnTo>
                    <a:pt x="37" y="0"/>
                  </a:lnTo>
                  <a:lnTo>
                    <a:pt x="45" y="27"/>
                  </a:lnTo>
                  <a:lnTo>
                    <a:pt x="69" y="27"/>
                  </a:lnTo>
                  <a:lnTo>
                    <a:pt x="50" y="40"/>
                  </a:lnTo>
                  <a:lnTo>
                    <a:pt x="56" y="64"/>
                  </a:lnTo>
                  <a:close/>
                  <a:moveTo>
                    <a:pt x="8" y="29"/>
                  </a:moveTo>
                  <a:lnTo>
                    <a:pt x="24" y="40"/>
                  </a:lnTo>
                  <a:lnTo>
                    <a:pt x="19" y="58"/>
                  </a:lnTo>
                  <a:lnTo>
                    <a:pt x="35" y="43"/>
                  </a:lnTo>
                  <a:lnTo>
                    <a:pt x="50" y="56"/>
                  </a:lnTo>
                  <a:lnTo>
                    <a:pt x="45" y="40"/>
                  </a:lnTo>
                  <a:lnTo>
                    <a:pt x="58" y="29"/>
                  </a:lnTo>
                  <a:lnTo>
                    <a:pt x="40" y="29"/>
                  </a:lnTo>
                  <a:lnTo>
                    <a:pt x="35" y="8"/>
                  </a:lnTo>
                  <a:lnTo>
                    <a:pt x="27" y="29"/>
                  </a:lnTo>
                  <a:lnTo>
                    <a:pt x="8" y="2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7" name="Freeform 148">
              <a:extLst>
                <a:ext uri="{FF2B5EF4-FFF2-40B4-BE49-F238E27FC236}">
                  <a16:creationId xmlns:a16="http://schemas.microsoft.com/office/drawing/2014/main" id="{89AAEA9E-0E2F-0B47-9274-C43E2F207215}"/>
                </a:ext>
              </a:extLst>
            </p:cNvPr>
            <p:cNvSpPr>
              <a:spLocks noChangeArrowheads="1"/>
            </p:cNvSpPr>
            <p:nvPr/>
          </p:nvSpPr>
          <p:spPr bwMode="auto">
            <a:xfrm>
              <a:off x="4689475" y="4498975"/>
              <a:ext cx="22225" cy="20638"/>
            </a:xfrm>
            <a:custGeom>
              <a:avLst/>
              <a:gdLst>
                <a:gd name="T0" fmla="*/ 10742 w 60"/>
                <a:gd name="T1" fmla="*/ 0 h 59"/>
                <a:gd name="T2" fmla="*/ 14817 w 60"/>
                <a:gd name="T3" fmla="*/ 8395 h 59"/>
                <a:gd name="T4" fmla="*/ 21855 w 60"/>
                <a:gd name="T5" fmla="*/ 8395 h 59"/>
                <a:gd name="T6" fmla="*/ 15928 w 60"/>
                <a:gd name="T7" fmla="*/ 12942 h 59"/>
                <a:gd name="T8" fmla="*/ 17780 w 60"/>
                <a:gd name="T9" fmla="*/ 19589 h 59"/>
                <a:gd name="T10" fmla="*/ 10742 w 60"/>
                <a:gd name="T11" fmla="*/ 13992 h 59"/>
                <a:gd name="T12" fmla="*/ 4075 w 60"/>
                <a:gd name="T13" fmla="*/ 20288 h 59"/>
                <a:gd name="T14" fmla="*/ 7038 w 60"/>
                <a:gd name="T15" fmla="*/ 12942 h 59"/>
                <a:gd name="T16" fmla="*/ 0 w 60"/>
                <a:gd name="T17" fmla="*/ 8395 h 59"/>
                <a:gd name="T18" fmla="*/ 8149 w 60"/>
                <a:gd name="T19" fmla="*/ 8395 h 59"/>
                <a:gd name="T20" fmla="*/ 10742 w 60"/>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9">
                  <a:moveTo>
                    <a:pt x="29" y="0"/>
                  </a:moveTo>
                  <a:lnTo>
                    <a:pt x="40" y="24"/>
                  </a:lnTo>
                  <a:lnTo>
                    <a:pt x="59" y="24"/>
                  </a:lnTo>
                  <a:lnTo>
                    <a:pt x="43" y="37"/>
                  </a:lnTo>
                  <a:lnTo>
                    <a:pt x="48" y="56"/>
                  </a:lnTo>
                  <a:lnTo>
                    <a:pt x="29" y="40"/>
                  </a:lnTo>
                  <a:lnTo>
                    <a:pt x="11" y="58"/>
                  </a:lnTo>
                  <a:lnTo>
                    <a:pt x="19" y="37"/>
                  </a:lnTo>
                  <a:lnTo>
                    <a:pt x="0" y="24"/>
                  </a:lnTo>
                  <a:lnTo>
                    <a:pt x="22" y="24"/>
                  </a:lnTo>
                  <a:lnTo>
                    <a:pt x="29"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8" name="Freeform 149">
              <a:extLst>
                <a:ext uri="{FF2B5EF4-FFF2-40B4-BE49-F238E27FC236}">
                  <a16:creationId xmlns:a16="http://schemas.microsoft.com/office/drawing/2014/main" id="{61B43964-69B3-9D47-A31A-C5EF09BAE305}"/>
                </a:ext>
              </a:extLst>
            </p:cNvPr>
            <p:cNvSpPr>
              <a:spLocks noChangeArrowheads="1"/>
            </p:cNvSpPr>
            <p:nvPr/>
          </p:nvSpPr>
          <p:spPr bwMode="auto">
            <a:xfrm>
              <a:off x="4687888" y="4498975"/>
              <a:ext cx="25400" cy="22225"/>
            </a:xfrm>
            <a:custGeom>
              <a:avLst/>
              <a:gdLst>
                <a:gd name="T0" fmla="*/ 20320 w 70"/>
                <a:gd name="T1" fmla="*/ 21867 h 62"/>
                <a:gd name="T2" fmla="*/ 12337 w 70"/>
                <a:gd name="T3" fmla="*/ 15414 h 62"/>
                <a:gd name="T4" fmla="*/ 5806 w 70"/>
                <a:gd name="T5" fmla="*/ 21867 h 62"/>
                <a:gd name="T6" fmla="*/ 4717 w 70"/>
                <a:gd name="T7" fmla="*/ 21867 h 62"/>
                <a:gd name="T8" fmla="*/ 7620 w 70"/>
                <a:gd name="T9" fmla="*/ 14339 h 62"/>
                <a:gd name="T10" fmla="*/ 0 w 70"/>
                <a:gd name="T11" fmla="*/ 9679 h 62"/>
                <a:gd name="T12" fmla="*/ 2903 w 70"/>
                <a:gd name="T13" fmla="*/ 9679 h 62"/>
                <a:gd name="T14" fmla="*/ 9071 w 70"/>
                <a:gd name="T15" fmla="*/ 9679 h 62"/>
                <a:gd name="T16" fmla="*/ 8709 w 70"/>
                <a:gd name="T17" fmla="*/ 10396 h 62"/>
                <a:gd name="T18" fmla="*/ 2903 w 70"/>
                <a:gd name="T19" fmla="*/ 9679 h 62"/>
                <a:gd name="T20" fmla="*/ 8709 w 70"/>
                <a:gd name="T21" fmla="*/ 13263 h 62"/>
                <a:gd name="T22" fmla="*/ 6894 w 70"/>
                <a:gd name="T23" fmla="*/ 20074 h 62"/>
                <a:gd name="T24" fmla="*/ 12337 w 70"/>
                <a:gd name="T25" fmla="*/ 14339 h 62"/>
                <a:gd name="T26" fmla="*/ 18143 w 70"/>
                <a:gd name="T27" fmla="*/ 20074 h 62"/>
                <a:gd name="T28" fmla="*/ 16329 w 70"/>
                <a:gd name="T29" fmla="*/ 14339 h 62"/>
                <a:gd name="T30" fmla="*/ 21046 w 70"/>
                <a:gd name="T31" fmla="*/ 10396 h 62"/>
                <a:gd name="T32" fmla="*/ 14514 w 70"/>
                <a:gd name="T33" fmla="*/ 10396 h 62"/>
                <a:gd name="T34" fmla="*/ 11974 w 70"/>
                <a:gd name="T35" fmla="*/ 3943 h 62"/>
                <a:gd name="T36" fmla="*/ 13426 w 70"/>
                <a:gd name="T37" fmla="*/ 0 h 62"/>
                <a:gd name="T38" fmla="*/ 16329 w 70"/>
                <a:gd name="T39" fmla="*/ 8603 h 62"/>
                <a:gd name="T40" fmla="*/ 25037 w 70"/>
                <a:gd name="T41" fmla="*/ 8603 h 62"/>
                <a:gd name="T42" fmla="*/ 18143 w 70"/>
                <a:gd name="T43" fmla="*/ 13263 h 62"/>
                <a:gd name="T44" fmla="*/ 20320 w 70"/>
                <a:gd name="T45" fmla="*/ 21867 h 62"/>
                <a:gd name="T46" fmla="*/ 9797 w 70"/>
                <a:gd name="T47" fmla="*/ 9679 h 62"/>
                <a:gd name="T48" fmla="*/ 11974 w 70"/>
                <a:gd name="T49" fmla="*/ 3943 h 62"/>
                <a:gd name="T50" fmla="*/ 11611 w 70"/>
                <a:gd name="T51" fmla="*/ 2868 h 62"/>
                <a:gd name="T52" fmla="*/ 9071 w 70"/>
                <a:gd name="T53" fmla="*/ 9679 h 62"/>
                <a:gd name="T54" fmla="*/ 9797 w 70"/>
                <a:gd name="T55" fmla="*/ 9679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0" h="62">
                  <a:moveTo>
                    <a:pt x="56" y="61"/>
                  </a:moveTo>
                  <a:lnTo>
                    <a:pt x="34" y="43"/>
                  </a:lnTo>
                  <a:lnTo>
                    <a:pt x="16" y="61"/>
                  </a:lnTo>
                  <a:lnTo>
                    <a:pt x="13" y="61"/>
                  </a:lnTo>
                  <a:lnTo>
                    <a:pt x="21" y="40"/>
                  </a:lnTo>
                  <a:lnTo>
                    <a:pt x="0" y="27"/>
                  </a:lnTo>
                  <a:lnTo>
                    <a:pt x="8" y="27"/>
                  </a:lnTo>
                  <a:lnTo>
                    <a:pt x="25" y="27"/>
                  </a:lnTo>
                  <a:lnTo>
                    <a:pt x="24" y="29"/>
                  </a:lnTo>
                  <a:lnTo>
                    <a:pt x="8" y="27"/>
                  </a:lnTo>
                  <a:lnTo>
                    <a:pt x="24" y="37"/>
                  </a:lnTo>
                  <a:lnTo>
                    <a:pt x="19" y="56"/>
                  </a:lnTo>
                  <a:lnTo>
                    <a:pt x="34" y="40"/>
                  </a:lnTo>
                  <a:lnTo>
                    <a:pt x="50" y="56"/>
                  </a:lnTo>
                  <a:lnTo>
                    <a:pt x="45" y="40"/>
                  </a:lnTo>
                  <a:lnTo>
                    <a:pt x="58" y="29"/>
                  </a:lnTo>
                  <a:lnTo>
                    <a:pt x="40" y="29"/>
                  </a:lnTo>
                  <a:lnTo>
                    <a:pt x="33" y="11"/>
                  </a:lnTo>
                  <a:lnTo>
                    <a:pt x="37" y="0"/>
                  </a:lnTo>
                  <a:lnTo>
                    <a:pt x="45" y="24"/>
                  </a:lnTo>
                  <a:lnTo>
                    <a:pt x="69" y="24"/>
                  </a:lnTo>
                  <a:lnTo>
                    <a:pt x="50" y="37"/>
                  </a:lnTo>
                  <a:lnTo>
                    <a:pt x="56" y="61"/>
                  </a:lnTo>
                  <a:close/>
                  <a:moveTo>
                    <a:pt x="27" y="27"/>
                  </a:moveTo>
                  <a:lnTo>
                    <a:pt x="33" y="11"/>
                  </a:lnTo>
                  <a:lnTo>
                    <a:pt x="32" y="8"/>
                  </a:lnTo>
                  <a:lnTo>
                    <a:pt x="25" y="27"/>
                  </a:lnTo>
                  <a:lnTo>
                    <a:pt x="27" y="2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9" name="Freeform 150">
              <a:extLst>
                <a:ext uri="{FF2B5EF4-FFF2-40B4-BE49-F238E27FC236}">
                  <a16:creationId xmlns:a16="http://schemas.microsoft.com/office/drawing/2014/main" id="{29009886-F6FE-8742-906A-6D7870B34D61}"/>
                </a:ext>
              </a:extLst>
            </p:cNvPr>
            <p:cNvSpPr>
              <a:spLocks noChangeArrowheads="1"/>
            </p:cNvSpPr>
            <p:nvPr/>
          </p:nvSpPr>
          <p:spPr bwMode="auto">
            <a:xfrm>
              <a:off x="4452938" y="4648200"/>
              <a:ext cx="31750" cy="31750"/>
            </a:xfrm>
            <a:custGeom>
              <a:avLst/>
              <a:gdLst>
                <a:gd name="T0" fmla="*/ 27469 w 89"/>
                <a:gd name="T1" fmla="*/ 10463 h 88"/>
                <a:gd name="T2" fmla="*/ 31393 w 89"/>
                <a:gd name="T3" fmla="*/ 13349 h 88"/>
                <a:gd name="T4" fmla="*/ 14270 w 89"/>
                <a:gd name="T5" fmla="*/ 31389 h 88"/>
                <a:gd name="T6" fmla="*/ 10346 w 89"/>
                <a:gd name="T7" fmla="*/ 27781 h 88"/>
                <a:gd name="T8" fmla="*/ 15340 w 89"/>
                <a:gd name="T9" fmla="*/ 8659 h 88"/>
                <a:gd name="T10" fmla="*/ 15340 w 89"/>
                <a:gd name="T11" fmla="*/ 8659 h 88"/>
                <a:gd name="T12" fmla="*/ 3924 w 89"/>
                <a:gd name="T13" fmla="*/ 20926 h 88"/>
                <a:gd name="T14" fmla="*/ 0 w 89"/>
                <a:gd name="T15" fmla="*/ 18040 h 88"/>
                <a:gd name="T16" fmla="*/ 17124 w 89"/>
                <a:gd name="T17" fmla="*/ 0 h 88"/>
                <a:gd name="T18" fmla="*/ 21048 w 89"/>
                <a:gd name="T19" fmla="*/ 3969 h 88"/>
                <a:gd name="T20" fmla="*/ 16053 w 89"/>
                <a:gd name="T21" fmla="*/ 22730 h 88"/>
                <a:gd name="T22" fmla="*/ 16053 w 89"/>
                <a:gd name="T23" fmla="*/ 22730 h 88"/>
                <a:gd name="T24" fmla="*/ 27469 w 89"/>
                <a:gd name="T25" fmla="*/ 10463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88">
                  <a:moveTo>
                    <a:pt x="77" y="29"/>
                  </a:moveTo>
                  <a:lnTo>
                    <a:pt x="88" y="37"/>
                  </a:lnTo>
                  <a:lnTo>
                    <a:pt x="40" y="87"/>
                  </a:lnTo>
                  <a:lnTo>
                    <a:pt x="29" y="77"/>
                  </a:lnTo>
                  <a:lnTo>
                    <a:pt x="43" y="24"/>
                  </a:lnTo>
                  <a:lnTo>
                    <a:pt x="11" y="58"/>
                  </a:lnTo>
                  <a:lnTo>
                    <a:pt x="0" y="50"/>
                  </a:lnTo>
                  <a:lnTo>
                    <a:pt x="48" y="0"/>
                  </a:lnTo>
                  <a:lnTo>
                    <a:pt x="59" y="11"/>
                  </a:lnTo>
                  <a:lnTo>
                    <a:pt x="45" y="63"/>
                  </a:lnTo>
                  <a:lnTo>
                    <a:pt x="77" y="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0" name="Freeform 151">
              <a:extLst>
                <a:ext uri="{FF2B5EF4-FFF2-40B4-BE49-F238E27FC236}">
                  <a16:creationId xmlns:a16="http://schemas.microsoft.com/office/drawing/2014/main" id="{2D946758-4D87-3949-A7B0-38D598AB9E66}"/>
                </a:ext>
              </a:extLst>
            </p:cNvPr>
            <p:cNvSpPr>
              <a:spLocks noChangeArrowheads="1"/>
            </p:cNvSpPr>
            <p:nvPr/>
          </p:nvSpPr>
          <p:spPr bwMode="auto">
            <a:xfrm>
              <a:off x="4567238" y="4410075"/>
              <a:ext cx="23812" cy="25400"/>
            </a:xfrm>
            <a:custGeom>
              <a:avLst/>
              <a:gdLst>
                <a:gd name="T0" fmla="*/ 5603 w 68"/>
                <a:gd name="T1" fmla="*/ 23283 h 72"/>
                <a:gd name="T2" fmla="*/ 0 w 68"/>
                <a:gd name="T3" fmla="*/ 22225 h 72"/>
                <a:gd name="T4" fmla="*/ 11206 w 68"/>
                <a:gd name="T5" fmla="*/ 0 h 72"/>
                <a:gd name="T6" fmla="*/ 16808 w 68"/>
                <a:gd name="T7" fmla="*/ 706 h 72"/>
                <a:gd name="T8" fmla="*/ 23462 w 68"/>
                <a:gd name="T9" fmla="*/ 25047 h 72"/>
                <a:gd name="T10" fmla="*/ 17859 w 68"/>
                <a:gd name="T11" fmla="*/ 23989 h 72"/>
                <a:gd name="T12" fmla="*/ 16808 w 68"/>
                <a:gd name="T13" fmla="*/ 19403 h 72"/>
                <a:gd name="T14" fmla="*/ 7704 w 68"/>
                <a:gd name="T15" fmla="*/ 18697 h 72"/>
                <a:gd name="T16" fmla="*/ 5603 w 68"/>
                <a:gd name="T17" fmla="*/ 23283 h 72"/>
                <a:gd name="T18" fmla="*/ 9455 w 68"/>
                <a:gd name="T19" fmla="*/ 14817 h 72"/>
                <a:gd name="T20" fmla="*/ 15758 w 68"/>
                <a:gd name="T21" fmla="*/ 15875 h 72"/>
                <a:gd name="T22" fmla="*/ 14007 w 68"/>
                <a:gd name="T23" fmla="*/ 6350 h 72"/>
                <a:gd name="T24" fmla="*/ 14007 w 68"/>
                <a:gd name="T25" fmla="*/ 6350 h 72"/>
                <a:gd name="T26" fmla="*/ 9455 w 68"/>
                <a:gd name="T27" fmla="*/ 1481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 h="72">
                  <a:moveTo>
                    <a:pt x="16" y="66"/>
                  </a:moveTo>
                  <a:lnTo>
                    <a:pt x="0" y="63"/>
                  </a:lnTo>
                  <a:lnTo>
                    <a:pt x="32" y="0"/>
                  </a:lnTo>
                  <a:lnTo>
                    <a:pt x="48" y="2"/>
                  </a:lnTo>
                  <a:lnTo>
                    <a:pt x="67" y="71"/>
                  </a:lnTo>
                  <a:lnTo>
                    <a:pt x="51" y="68"/>
                  </a:lnTo>
                  <a:lnTo>
                    <a:pt x="48" y="55"/>
                  </a:lnTo>
                  <a:lnTo>
                    <a:pt x="22" y="53"/>
                  </a:lnTo>
                  <a:lnTo>
                    <a:pt x="16" y="66"/>
                  </a:lnTo>
                  <a:close/>
                  <a:moveTo>
                    <a:pt x="27" y="42"/>
                  </a:moveTo>
                  <a:lnTo>
                    <a:pt x="45" y="45"/>
                  </a:lnTo>
                  <a:lnTo>
                    <a:pt x="40" y="18"/>
                  </a:lnTo>
                  <a:lnTo>
                    <a:pt x="27" y="4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 name="Freeform 152">
              <a:extLst>
                <a:ext uri="{FF2B5EF4-FFF2-40B4-BE49-F238E27FC236}">
                  <a16:creationId xmlns:a16="http://schemas.microsoft.com/office/drawing/2014/main" id="{D70A3930-1D08-334F-B716-09C990F7C730}"/>
                </a:ext>
              </a:extLst>
            </p:cNvPr>
            <p:cNvSpPr>
              <a:spLocks noChangeArrowheads="1"/>
            </p:cNvSpPr>
            <p:nvPr/>
          </p:nvSpPr>
          <p:spPr bwMode="auto">
            <a:xfrm>
              <a:off x="4600575" y="4414838"/>
              <a:ext cx="19050" cy="28575"/>
            </a:xfrm>
            <a:custGeom>
              <a:avLst/>
              <a:gdLst>
                <a:gd name="T0" fmla="*/ 5976 w 51"/>
                <a:gd name="T1" fmla="*/ 19645 h 80"/>
                <a:gd name="T2" fmla="*/ 18676 w 51"/>
                <a:gd name="T3" fmla="*/ 23574 h 80"/>
                <a:gd name="T4" fmla="*/ 16809 w 51"/>
                <a:gd name="T5" fmla="*/ 28218 h 80"/>
                <a:gd name="T6" fmla="*/ 0 w 51"/>
                <a:gd name="T7" fmla="*/ 22503 h 80"/>
                <a:gd name="T8" fmla="*/ 7844 w 51"/>
                <a:gd name="T9" fmla="*/ 0 h 80"/>
                <a:gd name="T10" fmla="*/ 12700 w 51"/>
                <a:gd name="T11" fmla="*/ 1786 h 80"/>
                <a:gd name="T12" fmla="*/ 5976 w 51"/>
                <a:gd name="T13" fmla="*/ 19645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80">
                  <a:moveTo>
                    <a:pt x="16" y="55"/>
                  </a:moveTo>
                  <a:lnTo>
                    <a:pt x="50" y="66"/>
                  </a:lnTo>
                  <a:lnTo>
                    <a:pt x="45" y="79"/>
                  </a:lnTo>
                  <a:lnTo>
                    <a:pt x="0" y="63"/>
                  </a:lnTo>
                  <a:lnTo>
                    <a:pt x="21" y="0"/>
                  </a:lnTo>
                  <a:lnTo>
                    <a:pt x="34" y="5"/>
                  </a:lnTo>
                  <a:lnTo>
                    <a:pt x="16" y="5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 name="Freeform 153">
              <a:extLst>
                <a:ext uri="{FF2B5EF4-FFF2-40B4-BE49-F238E27FC236}">
                  <a16:creationId xmlns:a16="http://schemas.microsoft.com/office/drawing/2014/main" id="{5589835D-E61B-1F49-94EA-A14E57983CD0}"/>
                </a:ext>
              </a:extLst>
            </p:cNvPr>
            <p:cNvSpPr>
              <a:spLocks noChangeArrowheads="1"/>
            </p:cNvSpPr>
            <p:nvPr/>
          </p:nvSpPr>
          <p:spPr bwMode="auto">
            <a:xfrm>
              <a:off x="4625975" y="4427538"/>
              <a:ext cx="26988" cy="30162"/>
            </a:xfrm>
            <a:custGeom>
              <a:avLst/>
              <a:gdLst>
                <a:gd name="T0" fmla="*/ 17525 w 77"/>
                <a:gd name="T1" fmla="*/ 23984 h 83"/>
                <a:gd name="T2" fmla="*/ 4556 w 77"/>
                <a:gd name="T3" fmla="*/ 25801 h 83"/>
                <a:gd name="T4" fmla="*/ 0 w 77"/>
                <a:gd name="T5" fmla="*/ 19260 h 83"/>
                <a:gd name="T6" fmla="*/ 1752 w 77"/>
                <a:gd name="T7" fmla="*/ 13446 h 83"/>
                <a:gd name="T8" fmla="*/ 10164 w 77"/>
                <a:gd name="T9" fmla="*/ 0 h 83"/>
                <a:gd name="T10" fmla="*/ 14721 w 77"/>
                <a:gd name="T11" fmla="*/ 2907 h 83"/>
                <a:gd name="T12" fmla="*/ 6309 w 77"/>
                <a:gd name="T13" fmla="*/ 16353 h 83"/>
                <a:gd name="T14" fmla="*/ 7360 w 77"/>
                <a:gd name="T15" fmla="*/ 22894 h 83"/>
                <a:gd name="T16" fmla="*/ 13669 w 77"/>
                <a:gd name="T17" fmla="*/ 21804 h 83"/>
                <a:gd name="T18" fmla="*/ 22081 w 77"/>
                <a:gd name="T19" fmla="*/ 8358 h 83"/>
                <a:gd name="T20" fmla="*/ 26638 w 77"/>
                <a:gd name="T21" fmla="*/ 11265 h 83"/>
                <a:gd name="T22" fmla="*/ 17525 w 77"/>
                <a:gd name="T23" fmla="*/ 23984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7" h="83">
                  <a:moveTo>
                    <a:pt x="50" y="66"/>
                  </a:moveTo>
                  <a:cubicBezTo>
                    <a:pt x="39" y="82"/>
                    <a:pt x="26" y="82"/>
                    <a:pt x="13" y="71"/>
                  </a:cubicBezTo>
                  <a:cubicBezTo>
                    <a:pt x="8" y="68"/>
                    <a:pt x="0" y="60"/>
                    <a:pt x="0" y="53"/>
                  </a:cubicBezTo>
                  <a:cubicBezTo>
                    <a:pt x="0" y="47"/>
                    <a:pt x="0" y="42"/>
                    <a:pt x="5" y="37"/>
                  </a:cubicBezTo>
                  <a:lnTo>
                    <a:pt x="29" y="0"/>
                  </a:lnTo>
                  <a:lnTo>
                    <a:pt x="42" y="8"/>
                  </a:lnTo>
                  <a:lnTo>
                    <a:pt x="18" y="45"/>
                  </a:lnTo>
                  <a:cubicBezTo>
                    <a:pt x="13" y="53"/>
                    <a:pt x="15" y="58"/>
                    <a:pt x="21" y="63"/>
                  </a:cubicBezTo>
                  <a:cubicBezTo>
                    <a:pt x="29" y="68"/>
                    <a:pt x="34" y="66"/>
                    <a:pt x="39" y="60"/>
                  </a:cubicBezTo>
                  <a:lnTo>
                    <a:pt x="63" y="23"/>
                  </a:lnTo>
                  <a:lnTo>
                    <a:pt x="76" y="31"/>
                  </a:lnTo>
                  <a:lnTo>
                    <a:pt x="50" y="6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3" name="Freeform 154">
              <a:extLst>
                <a:ext uri="{FF2B5EF4-FFF2-40B4-BE49-F238E27FC236}">
                  <a16:creationId xmlns:a16="http://schemas.microsoft.com/office/drawing/2014/main" id="{D7159A52-0C82-8E4B-A299-C77436CFA82E}"/>
                </a:ext>
              </a:extLst>
            </p:cNvPr>
            <p:cNvSpPr>
              <a:spLocks noChangeArrowheads="1"/>
            </p:cNvSpPr>
            <p:nvPr/>
          </p:nvSpPr>
          <p:spPr bwMode="auto">
            <a:xfrm>
              <a:off x="4651375" y="4443413"/>
              <a:ext cx="26988" cy="26987"/>
            </a:xfrm>
            <a:custGeom>
              <a:avLst/>
              <a:gdLst>
                <a:gd name="T0" fmla="*/ 4067 w 73"/>
                <a:gd name="T1" fmla="*/ 26627 h 75"/>
                <a:gd name="T2" fmla="*/ 0 w 73"/>
                <a:gd name="T3" fmla="*/ 23749 h 75"/>
                <a:gd name="T4" fmla="*/ 12570 w 73"/>
                <a:gd name="T5" fmla="*/ 8276 h 75"/>
                <a:gd name="T6" fmla="*/ 7024 w 73"/>
                <a:gd name="T7" fmla="*/ 3598 h 75"/>
                <a:gd name="T8" fmla="*/ 9982 w 73"/>
                <a:gd name="T9" fmla="*/ 0 h 75"/>
                <a:gd name="T10" fmla="*/ 26618 w 73"/>
                <a:gd name="T11" fmla="*/ 13314 h 75"/>
                <a:gd name="T12" fmla="*/ 23661 w 73"/>
                <a:gd name="T13" fmla="*/ 16192 h 75"/>
                <a:gd name="T14" fmla="*/ 17746 w 73"/>
                <a:gd name="T15" fmla="*/ 11155 h 75"/>
                <a:gd name="T16" fmla="*/ 4067 w 73"/>
                <a:gd name="T17" fmla="*/ 2662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75">
                  <a:moveTo>
                    <a:pt x="11" y="74"/>
                  </a:moveTo>
                  <a:lnTo>
                    <a:pt x="0" y="66"/>
                  </a:lnTo>
                  <a:lnTo>
                    <a:pt x="34" y="23"/>
                  </a:lnTo>
                  <a:lnTo>
                    <a:pt x="19" y="10"/>
                  </a:lnTo>
                  <a:lnTo>
                    <a:pt x="27" y="0"/>
                  </a:lnTo>
                  <a:lnTo>
                    <a:pt x="72" y="37"/>
                  </a:lnTo>
                  <a:lnTo>
                    <a:pt x="64" y="45"/>
                  </a:lnTo>
                  <a:lnTo>
                    <a:pt x="48" y="31"/>
                  </a:lnTo>
                  <a:lnTo>
                    <a:pt x="11" y="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 name="Freeform 155">
              <a:extLst>
                <a:ext uri="{FF2B5EF4-FFF2-40B4-BE49-F238E27FC236}">
                  <a16:creationId xmlns:a16="http://schemas.microsoft.com/office/drawing/2014/main" id="{A80D2508-DEBE-8B48-A523-FEA49F152188}"/>
                </a:ext>
              </a:extLst>
            </p:cNvPr>
            <p:cNvSpPr>
              <a:spLocks noChangeArrowheads="1"/>
            </p:cNvSpPr>
            <p:nvPr/>
          </p:nvSpPr>
          <p:spPr bwMode="auto">
            <a:xfrm>
              <a:off x="4540250" y="4410075"/>
              <a:ext cx="23813" cy="28575"/>
            </a:xfrm>
            <a:custGeom>
              <a:avLst/>
              <a:gdLst>
                <a:gd name="T0" fmla="*/ 5581 w 64"/>
                <a:gd name="T1" fmla="*/ 17859 h 80"/>
                <a:gd name="T2" fmla="*/ 11534 w 64"/>
                <a:gd name="T3" fmla="*/ 20717 h 80"/>
                <a:gd name="T4" fmla="*/ 16744 w 64"/>
                <a:gd name="T5" fmla="*/ 16788 h 80"/>
                <a:gd name="T6" fmla="*/ 11534 w 64"/>
                <a:gd name="T7" fmla="*/ 15002 h 80"/>
                <a:gd name="T8" fmla="*/ 8558 w 64"/>
                <a:gd name="T9" fmla="*/ 15002 h 80"/>
                <a:gd name="T10" fmla="*/ 0 w 64"/>
                <a:gd name="T11" fmla="*/ 9287 h 80"/>
                <a:gd name="T12" fmla="*/ 8558 w 64"/>
                <a:gd name="T13" fmla="*/ 714 h 80"/>
                <a:gd name="T14" fmla="*/ 19720 w 64"/>
                <a:gd name="T15" fmla="*/ 7501 h 80"/>
                <a:gd name="T16" fmla="*/ 14511 w 64"/>
                <a:gd name="T17" fmla="*/ 8215 h 80"/>
                <a:gd name="T18" fmla="*/ 8558 w 64"/>
                <a:gd name="T19" fmla="*/ 5358 h 80"/>
                <a:gd name="T20" fmla="*/ 4837 w 64"/>
                <a:gd name="T21" fmla="*/ 9287 h 80"/>
                <a:gd name="T22" fmla="*/ 7814 w 64"/>
                <a:gd name="T23" fmla="*/ 11073 h 80"/>
                <a:gd name="T24" fmla="*/ 14511 w 64"/>
                <a:gd name="T25" fmla="*/ 12144 h 80"/>
                <a:gd name="T26" fmla="*/ 22697 w 64"/>
                <a:gd name="T27" fmla="*/ 17859 h 80"/>
                <a:gd name="T28" fmla="*/ 13767 w 64"/>
                <a:gd name="T29" fmla="*/ 27146 h 80"/>
                <a:gd name="T30" fmla="*/ 1860 w 64"/>
                <a:gd name="T31" fmla="*/ 20717 h 80"/>
                <a:gd name="T32" fmla="*/ 5581 w 64"/>
                <a:gd name="T33" fmla="*/ 17859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80">
                  <a:moveTo>
                    <a:pt x="15" y="50"/>
                  </a:moveTo>
                  <a:cubicBezTo>
                    <a:pt x="15" y="53"/>
                    <a:pt x="18" y="60"/>
                    <a:pt x="31" y="58"/>
                  </a:cubicBezTo>
                  <a:cubicBezTo>
                    <a:pt x="39" y="58"/>
                    <a:pt x="45" y="55"/>
                    <a:pt x="45" y="47"/>
                  </a:cubicBezTo>
                  <a:cubicBezTo>
                    <a:pt x="45" y="42"/>
                    <a:pt x="39" y="42"/>
                    <a:pt x="31" y="42"/>
                  </a:cubicBezTo>
                  <a:lnTo>
                    <a:pt x="23" y="42"/>
                  </a:lnTo>
                  <a:cubicBezTo>
                    <a:pt x="13" y="42"/>
                    <a:pt x="2" y="39"/>
                    <a:pt x="0" y="26"/>
                  </a:cubicBezTo>
                  <a:cubicBezTo>
                    <a:pt x="0" y="18"/>
                    <a:pt x="0" y="5"/>
                    <a:pt x="23" y="2"/>
                  </a:cubicBezTo>
                  <a:cubicBezTo>
                    <a:pt x="45" y="0"/>
                    <a:pt x="53" y="13"/>
                    <a:pt x="53" y="21"/>
                  </a:cubicBezTo>
                  <a:lnTo>
                    <a:pt x="39" y="23"/>
                  </a:lnTo>
                  <a:cubicBezTo>
                    <a:pt x="39" y="21"/>
                    <a:pt x="37" y="13"/>
                    <a:pt x="23" y="15"/>
                  </a:cubicBezTo>
                  <a:cubicBezTo>
                    <a:pt x="18" y="15"/>
                    <a:pt x="13" y="18"/>
                    <a:pt x="13" y="26"/>
                  </a:cubicBezTo>
                  <a:cubicBezTo>
                    <a:pt x="13" y="31"/>
                    <a:pt x="18" y="31"/>
                    <a:pt x="21" y="31"/>
                  </a:cubicBezTo>
                  <a:lnTo>
                    <a:pt x="39" y="34"/>
                  </a:lnTo>
                  <a:cubicBezTo>
                    <a:pt x="50" y="34"/>
                    <a:pt x="58" y="37"/>
                    <a:pt x="61" y="50"/>
                  </a:cubicBezTo>
                  <a:cubicBezTo>
                    <a:pt x="63" y="71"/>
                    <a:pt x="42" y="74"/>
                    <a:pt x="37" y="76"/>
                  </a:cubicBezTo>
                  <a:cubicBezTo>
                    <a:pt x="13" y="79"/>
                    <a:pt x="5" y="66"/>
                    <a:pt x="5" y="58"/>
                  </a:cubicBezTo>
                  <a:lnTo>
                    <a:pt x="15" y="5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5" name="Freeform 156">
              <a:extLst>
                <a:ext uri="{FF2B5EF4-FFF2-40B4-BE49-F238E27FC236}">
                  <a16:creationId xmlns:a16="http://schemas.microsoft.com/office/drawing/2014/main" id="{30ACABFC-AF21-664F-924A-346EFE023CF1}"/>
                </a:ext>
              </a:extLst>
            </p:cNvPr>
            <p:cNvSpPr>
              <a:spLocks noChangeArrowheads="1"/>
            </p:cNvSpPr>
            <p:nvPr/>
          </p:nvSpPr>
          <p:spPr bwMode="auto">
            <a:xfrm>
              <a:off x="4479925" y="4425950"/>
              <a:ext cx="31750" cy="31750"/>
            </a:xfrm>
            <a:custGeom>
              <a:avLst/>
              <a:gdLst>
                <a:gd name="T0" fmla="*/ 25616 w 88"/>
                <a:gd name="T1" fmla="*/ 9599 h 86"/>
                <a:gd name="T2" fmla="*/ 20926 w 88"/>
                <a:gd name="T3" fmla="*/ 27320 h 86"/>
                <a:gd name="T4" fmla="*/ 4690 w 88"/>
                <a:gd name="T5" fmla="*/ 21413 h 86"/>
                <a:gd name="T6" fmla="*/ 9381 w 88"/>
                <a:gd name="T7" fmla="*/ 4061 h 86"/>
                <a:gd name="T8" fmla="*/ 25616 w 88"/>
                <a:gd name="T9" fmla="*/ 9599 h 86"/>
                <a:gd name="T10" fmla="*/ 22009 w 88"/>
                <a:gd name="T11" fmla="*/ 12552 h 86"/>
                <a:gd name="T12" fmla="*/ 12267 w 88"/>
                <a:gd name="T13" fmla="*/ 7753 h 86"/>
                <a:gd name="T14" fmla="*/ 10463 w 88"/>
                <a:gd name="T15" fmla="*/ 18459 h 86"/>
                <a:gd name="T16" fmla="*/ 19844 w 88"/>
                <a:gd name="T17" fmla="*/ 23259 h 86"/>
                <a:gd name="T18" fmla="*/ 22009 w 88"/>
                <a:gd name="T19" fmla="*/ 12552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86">
                  <a:moveTo>
                    <a:pt x="71" y="26"/>
                  </a:moveTo>
                  <a:cubicBezTo>
                    <a:pt x="87" y="56"/>
                    <a:pt x="66" y="69"/>
                    <a:pt x="58" y="74"/>
                  </a:cubicBezTo>
                  <a:cubicBezTo>
                    <a:pt x="50" y="79"/>
                    <a:pt x="26" y="85"/>
                    <a:pt x="13" y="58"/>
                  </a:cubicBezTo>
                  <a:cubicBezTo>
                    <a:pt x="0" y="29"/>
                    <a:pt x="18" y="13"/>
                    <a:pt x="26" y="11"/>
                  </a:cubicBezTo>
                  <a:cubicBezTo>
                    <a:pt x="34" y="5"/>
                    <a:pt x="58" y="0"/>
                    <a:pt x="71" y="26"/>
                  </a:cubicBezTo>
                  <a:close/>
                  <a:moveTo>
                    <a:pt x="61" y="34"/>
                  </a:moveTo>
                  <a:cubicBezTo>
                    <a:pt x="53" y="18"/>
                    <a:pt x="40" y="18"/>
                    <a:pt x="34" y="21"/>
                  </a:cubicBezTo>
                  <a:cubicBezTo>
                    <a:pt x="26" y="24"/>
                    <a:pt x="21" y="34"/>
                    <a:pt x="29" y="50"/>
                  </a:cubicBezTo>
                  <a:cubicBezTo>
                    <a:pt x="37" y="66"/>
                    <a:pt x="47" y="66"/>
                    <a:pt x="55" y="63"/>
                  </a:cubicBezTo>
                  <a:cubicBezTo>
                    <a:pt x="63" y="61"/>
                    <a:pt x="69" y="50"/>
                    <a:pt x="61" y="3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6" name="Freeform 157">
              <a:extLst>
                <a:ext uri="{FF2B5EF4-FFF2-40B4-BE49-F238E27FC236}">
                  <a16:creationId xmlns:a16="http://schemas.microsoft.com/office/drawing/2014/main" id="{D3D20304-EA95-1640-875B-7297BCF2AC62}"/>
                </a:ext>
              </a:extLst>
            </p:cNvPr>
            <p:cNvSpPr>
              <a:spLocks noChangeArrowheads="1"/>
            </p:cNvSpPr>
            <p:nvPr/>
          </p:nvSpPr>
          <p:spPr bwMode="auto">
            <a:xfrm>
              <a:off x="4452938" y="4446588"/>
              <a:ext cx="31750" cy="30162"/>
            </a:xfrm>
            <a:custGeom>
              <a:avLst/>
              <a:gdLst>
                <a:gd name="T0" fmla="*/ 0 w 89"/>
                <a:gd name="T1" fmla="*/ 13129 h 85"/>
                <a:gd name="T2" fmla="*/ 8562 w 89"/>
                <a:gd name="T3" fmla="*/ 4613 h 85"/>
                <a:gd name="T4" fmla="*/ 18907 w 89"/>
                <a:gd name="T5" fmla="*/ 3548 h 85"/>
                <a:gd name="T6" fmla="*/ 21048 w 89"/>
                <a:gd name="T7" fmla="*/ 10291 h 85"/>
                <a:gd name="T8" fmla="*/ 27469 w 89"/>
                <a:gd name="T9" fmla="*/ 12065 h 85"/>
                <a:gd name="T10" fmla="*/ 31393 w 89"/>
                <a:gd name="T11" fmla="*/ 14904 h 85"/>
                <a:gd name="T12" fmla="*/ 31393 w 89"/>
                <a:gd name="T13" fmla="*/ 14904 h 85"/>
                <a:gd name="T14" fmla="*/ 27469 w 89"/>
                <a:gd name="T15" fmla="*/ 18807 h 85"/>
                <a:gd name="T16" fmla="*/ 23545 w 89"/>
                <a:gd name="T17" fmla="*/ 15968 h 85"/>
                <a:gd name="T18" fmla="*/ 18194 w 89"/>
                <a:gd name="T19" fmla="*/ 15968 h 85"/>
                <a:gd name="T20" fmla="*/ 14270 w 89"/>
                <a:gd name="T21" fmla="*/ 19517 h 85"/>
                <a:gd name="T22" fmla="*/ 21048 w 89"/>
                <a:gd name="T23" fmla="*/ 26259 h 85"/>
                <a:gd name="T24" fmla="*/ 17124 w 89"/>
                <a:gd name="T25" fmla="*/ 29807 h 85"/>
                <a:gd name="T26" fmla="*/ 0 w 89"/>
                <a:gd name="T27" fmla="*/ 13129 h 85"/>
                <a:gd name="T28" fmla="*/ 15340 w 89"/>
                <a:gd name="T29" fmla="*/ 12065 h 85"/>
                <a:gd name="T30" fmla="*/ 15340 w 89"/>
                <a:gd name="T31" fmla="*/ 7452 h 85"/>
                <a:gd name="T32" fmla="*/ 10346 w 89"/>
                <a:gd name="T33" fmla="*/ 7452 h 85"/>
                <a:gd name="T34" fmla="*/ 5708 w 89"/>
                <a:gd name="T35" fmla="*/ 12065 h 85"/>
                <a:gd name="T36" fmla="*/ 10346 w 89"/>
                <a:gd name="T37" fmla="*/ 16678 h 85"/>
                <a:gd name="T38" fmla="*/ 15340 w 89"/>
                <a:gd name="T39" fmla="*/ 12065 h 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 h="85">
                  <a:moveTo>
                    <a:pt x="0" y="37"/>
                  </a:moveTo>
                  <a:lnTo>
                    <a:pt x="24" y="13"/>
                  </a:lnTo>
                  <a:cubicBezTo>
                    <a:pt x="37" y="0"/>
                    <a:pt x="48" y="7"/>
                    <a:pt x="53" y="10"/>
                  </a:cubicBezTo>
                  <a:cubicBezTo>
                    <a:pt x="59" y="15"/>
                    <a:pt x="61" y="23"/>
                    <a:pt x="59" y="29"/>
                  </a:cubicBezTo>
                  <a:cubicBezTo>
                    <a:pt x="64" y="26"/>
                    <a:pt x="69" y="26"/>
                    <a:pt x="77" y="34"/>
                  </a:cubicBezTo>
                  <a:cubicBezTo>
                    <a:pt x="85" y="42"/>
                    <a:pt x="85" y="42"/>
                    <a:pt x="88" y="42"/>
                  </a:cubicBezTo>
                  <a:lnTo>
                    <a:pt x="77" y="53"/>
                  </a:lnTo>
                  <a:cubicBezTo>
                    <a:pt x="74" y="50"/>
                    <a:pt x="72" y="50"/>
                    <a:pt x="66" y="45"/>
                  </a:cubicBezTo>
                  <a:cubicBezTo>
                    <a:pt x="59" y="39"/>
                    <a:pt x="56" y="37"/>
                    <a:pt x="51" y="45"/>
                  </a:cubicBezTo>
                  <a:lnTo>
                    <a:pt x="40" y="55"/>
                  </a:lnTo>
                  <a:lnTo>
                    <a:pt x="59" y="74"/>
                  </a:lnTo>
                  <a:lnTo>
                    <a:pt x="48" y="84"/>
                  </a:lnTo>
                  <a:lnTo>
                    <a:pt x="0" y="37"/>
                  </a:lnTo>
                  <a:close/>
                  <a:moveTo>
                    <a:pt x="43" y="34"/>
                  </a:moveTo>
                  <a:cubicBezTo>
                    <a:pt x="48" y="29"/>
                    <a:pt x="48" y="23"/>
                    <a:pt x="43" y="21"/>
                  </a:cubicBezTo>
                  <a:cubicBezTo>
                    <a:pt x="40" y="18"/>
                    <a:pt x="35" y="15"/>
                    <a:pt x="29" y="21"/>
                  </a:cubicBezTo>
                  <a:lnTo>
                    <a:pt x="16" y="34"/>
                  </a:lnTo>
                  <a:lnTo>
                    <a:pt x="29" y="47"/>
                  </a:lnTo>
                  <a:lnTo>
                    <a:pt x="43" y="3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7" name="Freeform 158">
              <a:extLst>
                <a:ext uri="{FF2B5EF4-FFF2-40B4-BE49-F238E27FC236}">
                  <a16:creationId xmlns:a16="http://schemas.microsoft.com/office/drawing/2014/main" id="{03AD827B-4F4B-6747-999F-50953F2F4252}"/>
                </a:ext>
              </a:extLst>
            </p:cNvPr>
            <p:cNvSpPr>
              <a:spLocks noChangeArrowheads="1"/>
            </p:cNvSpPr>
            <p:nvPr/>
          </p:nvSpPr>
          <p:spPr bwMode="auto">
            <a:xfrm>
              <a:off x="4621213" y="4670425"/>
              <a:ext cx="30162" cy="31750"/>
            </a:xfrm>
            <a:custGeom>
              <a:avLst/>
              <a:gdLst>
                <a:gd name="T0" fmla="*/ 13446 w 83"/>
                <a:gd name="T1" fmla="*/ 2886 h 88"/>
                <a:gd name="T2" fmla="*/ 18170 w 83"/>
                <a:gd name="T3" fmla="*/ 0 h 88"/>
                <a:gd name="T4" fmla="*/ 29799 w 83"/>
                <a:gd name="T5" fmla="*/ 20926 h 88"/>
                <a:gd name="T6" fmla="*/ 25074 w 83"/>
                <a:gd name="T7" fmla="*/ 23813 h 88"/>
                <a:gd name="T8" fmla="*/ 7631 w 83"/>
                <a:gd name="T9" fmla="*/ 13349 h 88"/>
                <a:gd name="T10" fmla="*/ 7631 w 83"/>
                <a:gd name="T11" fmla="*/ 13349 h 88"/>
                <a:gd name="T12" fmla="*/ 16353 w 83"/>
                <a:gd name="T13" fmla="*/ 28503 h 88"/>
                <a:gd name="T14" fmla="*/ 12356 w 83"/>
                <a:gd name="T15" fmla="*/ 31389 h 88"/>
                <a:gd name="T16" fmla="*/ 0 w 83"/>
                <a:gd name="T17" fmla="*/ 9381 h 88"/>
                <a:gd name="T18" fmla="*/ 4724 w 83"/>
                <a:gd name="T19" fmla="*/ 7577 h 88"/>
                <a:gd name="T20" fmla="*/ 22167 w 83"/>
                <a:gd name="T21" fmla="*/ 17318 h 88"/>
                <a:gd name="T22" fmla="*/ 22167 w 83"/>
                <a:gd name="T23" fmla="*/ 17318 h 88"/>
                <a:gd name="T24" fmla="*/ 13446 w 83"/>
                <a:gd name="T25" fmla="*/ 2886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88">
                  <a:moveTo>
                    <a:pt x="37" y="8"/>
                  </a:moveTo>
                  <a:lnTo>
                    <a:pt x="50" y="0"/>
                  </a:lnTo>
                  <a:lnTo>
                    <a:pt x="82" y="58"/>
                  </a:lnTo>
                  <a:lnTo>
                    <a:pt x="69" y="66"/>
                  </a:lnTo>
                  <a:lnTo>
                    <a:pt x="21" y="37"/>
                  </a:lnTo>
                  <a:lnTo>
                    <a:pt x="45" y="79"/>
                  </a:lnTo>
                  <a:lnTo>
                    <a:pt x="34" y="87"/>
                  </a:lnTo>
                  <a:lnTo>
                    <a:pt x="0" y="26"/>
                  </a:lnTo>
                  <a:lnTo>
                    <a:pt x="13" y="21"/>
                  </a:lnTo>
                  <a:lnTo>
                    <a:pt x="61" y="48"/>
                  </a:lnTo>
                  <a:lnTo>
                    <a:pt x="37"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8" name="Freeform 159">
              <a:extLst>
                <a:ext uri="{FF2B5EF4-FFF2-40B4-BE49-F238E27FC236}">
                  <a16:creationId xmlns:a16="http://schemas.microsoft.com/office/drawing/2014/main" id="{3870933B-CB72-A140-80AD-276BB456A837}"/>
                </a:ext>
              </a:extLst>
            </p:cNvPr>
            <p:cNvSpPr>
              <a:spLocks noChangeArrowheads="1"/>
            </p:cNvSpPr>
            <p:nvPr/>
          </p:nvSpPr>
          <p:spPr bwMode="auto">
            <a:xfrm>
              <a:off x="4643438" y="4654550"/>
              <a:ext cx="31750" cy="31750"/>
            </a:xfrm>
            <a:custGeom>
              <a:avLst/>
              <a:gdLst>
                <a:gd name="T0" fmla="*/ 0 w 86"/>
                <a:gd name="T1" fmla="*/ 11814 h 86"/>
                <a:gd name="T2" fmla="*/ 8860 w 86"/>
                <a:gd name="T3" fmla="*/ 5169 h 86"/>
                <a:gd name="T4" fmla="*/ 24366 w 86"/>
                <a:gd name="T5" fmla="*/ 8122 h 86"/>
                <a:gd name="T6" fmla="*/ 24366 w 86"/>
                <a:gd name="T7" fmla="*/ 24735 h 86"/>
                <a:gd name="T8" fmla="*/ 15875 w 86"/>
                <a:gd name="T9" fmla="*/ 31381 h 86"/>
                <a:gd name="T10" fmla="*/ 0 w 86"/>
                <a:gd name="T11" fmla="*/ 11814 h 86"/>
                <a:gd name="T12" fmla="*/ 16613 w 86"/>
                <a:gd name="T13" fmla="*/ 24735 h 86"/>
                <a:gd name="T14" fmla="*/ 20674 w 86"/>
                <a:gd name="T15" fmla="*/ 21782 h 86"/>
                <a:gd name="T16" fmla="*/ 19567 w 86"/>
                <a:gd name="T17" fmla="*/ 11814 h 86"/>
                <a:gd name="T18" fmla="*/ 9968 w 86"/>
                <a:gd name="T19" fmla="*/ 8860 h 86"/>
                <a:gd name="T20" fmla="*/ 5907 w 86"/>
                <a:gd name="T21" fmla="*/ 11814 h 86"/>
                <a:gd name="T22" fmla="*/ 16613 w 86"/>
                <a:gd name="T23" fmla="*/ 24735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86">
                  <a:moveTo>
                    <a:pt x="0" y="32"/>
                  </a:moveTo>
                  <a:lnTo>
                    <a:pt x="24" y="14"/>
                  </a:lnTo>
                  <a:cubicBezTo>
                    <a:pt x="43" y="0"/>
                    <a:pt x="58" y="11"/>
                    <a:pt x="66" y="22"/>
                  </a:cubicBezTo>
                  <a:cubicBezTo>
                    <a:pt x="74" y="32"/>
                    <a:pt x="85" y="53"/>
                    <a:pt x="66" y="67"/>
                  </a:cubicBezTo>
                  <a:lnTo>
                    <a:pt x="43" y="85"/>
                  </a:lnTo>
                  <a:lnTo>
                    <a:pt x="0" y="32"/>
                  </a:lnTo>
                  <a:close/>
                  <a:moveTo>
                    <a:pt x="45" y="67"/>
                  </a:moveTo>
                  <a:lnTo>
                    <a:pt x="56" y="59"/>
                  </a:lnTo>
                  <a:cubicBezTo>
                    <a:pt x="64" y="51"/>
                    <a:pt x="61" y="40"/>
                    <a:pt x="53" y="32"/>
                  </a:cubicBezTo>
                  <a:cubicBezTo>
                    <a:pt x="40" y="16"/>
                    <a:pt x="32" y="22"/>
                    <a:pt x="27" y="24"/>
                  </a:cubicBezTo>
                  <a:lnTo>
                    <a:pt x="16" y="32"/>
                  </a:lnTo>
                  <a:lnTo>
                    <a:pt x="45" y="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9" name="Freeform 160">
              <a:extLst>
                <a:ext uri="{FF2B5EF4-FFF2-40B4-BE49-F238E27FC236}">
                  <a16:creationId xmlns:a16="http://schemas.microsoft.com/office/drawing/2014/main" id="{C6D9A80B-8DCA-C246-B832-03CCBD2F787D}"/>
                </a:ext>
              </a:extLst>
            </p:cNvPr>
            <p:cNvSpPr>
              <a:spLocks noChangeArrowheads="1"/>
            </p:cNvSpPr>
            <p:nvPr/>
          </p:nvSpPr>
          <p:spPr bwMode="auto">
            <a:xfrm>
              <a:off x="4662488" y="4646613"/>
              <a:ext cx="22225" cy="20637"/>
            </a:xfrm>
            <a:custGeom>
              <a:avLst/>
              <a:gdLst>
                <a:gd name="T0" fmla="*/ 21867 w 62"/>
                <a:gd name="T1" fmla="*/ 16583 h 56"/>
                <a:gd name="T2" fmla="*/ 18282 w 62"/>
                <a:gd name="T3" fmla="*/ 20268 h 56"/>
                <a:gd name="T4" fmla="*/ 0 w 62"/>
                <a:gd name="T5" fmla="*/ 3685 h 56"/>
                <a:gd name="T6" fmla="*/ 2868 w 62"/>
                <a:gd name="T7" fmla="*/ 0 h 56"/>
                <a:gd name="T8" fmla="*/ 21867 w 62"/>
                <a:gd name="T9" fmla="*/ 16583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56">
                  <a:moveTo>
                    <a:pt x="61" y="45"/>
                  </a:moveTo>
                  <a:lnTo>
                    <a:pt x="51" y="55"/>
                  </a:lnTo>
                  <a:lnTo>
                    <a:pt x="0" y="10"/>
                  </a:lnTo>
                  <a:lnTo>
                    <a:pt x="8" y="0"/>
                  </a:lnTo>
                  <a:lnTo>
                    <a:pt x="61" y="4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0" name="Freeform 161">
              <a:extLst>
                <a:ext uri="{FF2B5EF4-FFF2-40B4-BE49-F238E27FC236}">
                  <a16:creationId xmlns:a16="http://schemas.microsoft.com/office/drawing/2014/main" id="{BF2F1BAC-21C6-E247-A100-C295ACFF4C18}"/>
                </a:ext>
              </a:extLst>
            </p:cNvPr>
            <p:cNvSpPr>
              <a:spLocks noChangeArrowheads="1"/>
            </p:cNvSpPr>
            <p:nvPr/>
          </p:nvSpPr>
          <p:spPr bwMode="auto">
            <a:xfrm>
              <a:off x="4665663" y="4465638"/>
              <a:ext cx="31750" cy="30162"/>
            </a:xfrm>
            <a:custGeom>
              <a:avLst/>
              <a:gdLst>
                <a:gd name="T0" fmla="*/ 27320 w 86"/>
                <a:gd name="T1" fmla="*/ 17080 h 83"/>
                <a:gd name="T2" fmla="*/ 19567 w 86"/>
                <a:gd name="T3" fmla="*/ 6541 h 83"/>
                <a:gd name="T4" fmla="*/ 15875 w 86"/>
                <a:gd name="T5" fmla="*/ 9448 h 83"/>
                <a:gd name="T6" fmla="*/ 22520 w 86"/>
                <a:gd name="T7" fmla="*/ 18897 h 83"/>
                <a:gd name="T8" fmla="*/ 19567 w 86"/>
                <a:gd name="T9" fmla="*/ 21804 h 83"/>
                <a:gd name="T10" fmla="*/ 11814 w 86"/>
                <a:gd name="T11" fmla="*/ 12356 h 83"/>
                <a:gd name="T12" fmla="*/ 7015 w 86"/>
                <a:gd name="T13" fmla="*/ 16353 h 83"/>
                <a:gd name="T14" fmla="*/ 14767 w 86"/>
                <a:gd name="T15" fmla="*/ 26891 h 83"/>
                <a:gd name="T16" fmla="*/ 11814 w 86"/>
                <a:gd name="T17" fmla="*/ 29799 h 83"/>
                <a:gd name="T18" fmla="*/ 0 w 86"/>
                <a:gd name="T19" fmla="*/ 15263 h 83"/>
                <a:gd name="T20" fmla="*/ 19567 w 86"/>
                <a:gd name="T21" fmla="*/ 0 h 83"/>
                <a:gd name="T22" fmla="*/ 31381 w 86"/>
                <a:gd name="T23" fmla="*/ 14173 h 83"/>
                <a:gd name="T24" fmla="*/ 27320 w 86"/>
                <a:gd name="T25" fmla="*/ 17080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83">
                  <a:moveTo>
                    <a:pt x="74" y="47"/>
                  </a:moveTo>
                  <a:lnTo>
                    <a:pt x="53" y="18"/>
                  </a:lnTo>
                  <a:lnTo>
                    <a:pt x="43" y="26"/>
                  </a:lnTo>
                  <a:lnTo>
                    <a:pt x="61" y="52"/>
                  </a:lnTo>
                  <a:lnTo>
                    <a:pt x="53" y="60"/>
                  </a:lnTo>
                  <a:lnTo>
                    <a:pt x="32" y="34"/>
                  </a:lnTo>
                  <a:lnTo>
                    <a:pt x="19" y="45"/>
                  </a:lnTo>
                  <a:lnTo>
                    <a:pt x="40" y="74"/>
                  </a:lnTo>
                  <a:lnTo>
                    <a:pt x="32" y="82"/>
                  </a:lnTo>
                  <a:lnTo>
                    <a:pt x="0" y="42"/>
                  </a:lnTo>
                  <a:lnTo>
                    <a:pt x="53" y="0"/>
                  </a:lnTo>
                  <a:lnTo>
                    <a:pt x="85" y="39"/>
                  </a:lnTo>
                  <a:lnTo>
                    <a:pt x="74" y="4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1" name="Freeform 162">
              <a:extLst>
                <a:ext uri="{FF2B5EF4-FFF2-40B4-BE49-F238E27FC236}">
                  <a16:creationId xmlns:a16="http://schemas.microsoft.com/office/drawing/2014/main" id="{518C9C5F-56A8-7541-ABA4-DB28B3F1B327}"/>
                </a:ext>
              </a:extLst>
            </p:cNvPr>
            <p:cNvSpPr>
              <a:spLocks noChangeArrowheads="1"/>
            </p:cNvSpPr>
            <p:nvPr/>
          </p:nvSpPr>
          <p:spPr bwMode="auto">
            <a:xfrm>
              <a:off x="4475163" y="4665663"/>
              <a:ext cx="33337" cy="33337"/>
            </a:xfrm>
            <a:custGeom>
              <a:avLst/>
              <a:gdLst>
                <a:gd name="T0" fmla="*/ 26010 w 91"/>
                <a:gd name="T1" fmla="*/ 23079 h 91"/>
                <a:gd name="T2" fmla="*/ 8426 w 91"/>
                <a:gd name="T3" fmla="*/ 27109 h 91"/>
                <a:gd name="T4" fmla="*/ 6594 w 91"/>
                <a:gd name="T5" fmla="*/ 9525 h 91"/>
                <a:gd name="T6" fmla="*/ 24178 w 91"/>
                <a:gd name="T7" fmla="*/ 5495 h 91"/>
                <a:gd name="T8" fmla="*/ 26010 w 91"/>
                <a:gd name="T9" fmla="*/ 23079 h 91"/>
                <a:gd name="T10" fmla="*/ 21980 w 91"/>
                <a:gd name="T11" fmla="*/ 20149 h 91"/>
                <a:gd name="T12" fmla="*/ 21248 w 91"/>
                <a:gd name="T13" fmla="*/ 9525 h 91"/>
                <a:gd name="T14" fmla="*/ 10624 w 91"/>
                <a:gd name="T15" fmla="*/ 12456 h 91"/>
                <a:gd name="T16" fmla="*/ 11357 w 91"/>
                <a:gd name="T17" fmla="*/ 23079 h 91"/>
                <a:gd name="T18" fmla="*/ 21980 w 91"/>
                <a:gd name="T19" fmla="*/ 20149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 h="91">
                  <a:moveTo>
                    <a:pt x="71" y="63"/>
                  </a:moveTo>
                  <a:cubicBezTo>
                    <a:pt x="53" y="90"/>
                    <a:pt x="31" y="79"/>
                    <a:pt x="23" y="74"/>
                  </a:cubicBezTo>
                  <a:cubicBezTo>
                    <a:pt x="15" y="68"/>
                    <a:pt x="0" y="53"/>
                    <a:pt x="18" y="26"/>
                  </a:cubicBezTo>
                  <a:cubicBezTo>
                    <a:pt x="34" y="0"/>
                    <a:pt x="58" y="10"/>
                    <a:pt x="66" y="15"/>
                  </a:cubicBezTo>
                  <a:cubicBezTo>
                    <a:pt x="74" y="21"/>
                    <a:pt x="90" y="37"/>
                    <a:pt x="71" y="63"/>
                  </a:cubicBezTo>
                  <a:close/>
                  <a:moveTo>
                    <a:pt x="60" y="55"/>
                  </a:moveTo>
                  <a:cubicBezTo>
                    <a:pt x="70" y="39"/>
                    <a:pt x="66" y="29"/>
                    <a:pt x="58" y="26"/>
                  </a:cubicBezTo>
                  <a:cubicBezTo>
                    <a:pt x="53" y="21"/>
                    <a:pt x="39" y="18"/>
                    <a:pt x="29" y="34"/>
                  </a:cubicBezTo>
                  <a:cubicBezTo>
                    <a:pt x="18" y="50"/>
                    <a:pt x="23" y="61"/>
                    <a:pt x="31" y="63"/>
                  </a:cubicBezTo>
                  <a:cubicBezTo>
                    <a:pt x="37" y="68"/>
                    <a:pt x="49" y="71"/>
                    <a:pt x="60" y="5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2" name="Freeform 163">
              <a:extLst>
                <a:ext uri="{FF2B5EF4-FFF2-40B4-BE49-F238E27FC236}">
                  <a16:creationId xmlns:a16="http://schemas.microsoft.com/office/drawing/2014/main" id="{449BF14D-B43C-4948-B449-E8D0F55FF559}"/>
                </a:ext>
              </a:extLst>
            </p:cNvPr>
            <p:cNvSpPr>
              <a:spLocks noChangeArrowheads="1"/>
            </p:cNvSpPr>
            <p:nvPr/>
          </p:nvSpPr>
          <p:spPr bwMode="auto">
            <a:xfrm>
              <a:off x="4508500" y="4678363"/>
              <a:ext cx="20638" cy="26987"/>
            </a:xfrm>
            <a:custGeom>
              <a:avLst/>
              <a:gdLst>
                <a:gd name="T0" fmla="*/ 15741 w 59"/>
                <a:gd name="T1" fmla="*/ 5757 h 75"/>
                <a:gd name="T2" fmla="*/ 20288 w 59"/>
                <a:gd name="T3" fmla="*/ 7556 h 75"/>
                <a:gd name="T4" fmla="*/ 4547 w 59"/>
                <a:gd name="T5" fmla="*/ 26627 h 75"/>
                <a:gd name="T6" fmla="*/ 0 w 59"/>
                <a:gd name="T7" fmla="*/ 25548 h 75"/>
                <a:gd name="T8" fmla="*/ 1049 w 59"/>
                <a:gd name="T9" fmla="*/ 0 h 75"/>
                <a:gd name="T10" fmla="*/ 6646 w 59"/>
                <a:gd name="T11" fmla="*/ 1799 h 75"/>
                <a:gd name="T12" fmla="*/ 4547 w 59"/>
                <a:gd name="T13" fmla="*/ 20870 h 75"/>
                <a:gd name="T14" fmla="*/ 4547 w 59"/>
                <a:gd name="T15" fmla="*/ 20870 h 75"/>
                <a:gd name="T16" fmla="*/ 15741 w 59"/>
                <a:gd name="T17" fmla="*/ 5757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75">
                  <a:moveTo>
                    <a:pt x="45" y="16"/>
                  </a:moveTo>
                  <a:lnTo>
                    <a:pt x="58" y="21"/>
                  </a:lnTo>
                  <a:lnTo>
                    <a:pt x="13" y="74"/>
                  </a:lnTo>
                  <a:lnTo>
                    <a:pt x="0" y="71"/>
                  </a:lnTo>
                  <a:lnTo>
                    <a:pt x="3" y="0"/>
                  </a:lnTo>
                  <a:lnTo>
                    <a:pt x="19" y="5"/>
                  </a:lnTo>
                  <a:lnTo>
                    <a:pt x="13" y="58"/>
                  </a:lnTo>
                  <a:lnTo>
                    <a:pt x="45"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3" name="Freeform 164">
              <a:extLst>
                <a:ext uri="{FF2B5EF4-FFF2-40B4-BE49-F238E27FC236}">
                  <a16:creationId xmlns:a16="http://schemas.microsoft.com/office/drawing/2014/main" id="{0194DD10-8E48-7F4E-AD74-8013C038DE43}"/>
                </a:ext>
              </a:extLst>
            </p:cNvPr>
            <p:cNvSpPr>
              <a:spLocks noChangeArrowheads="1"/>
            </p:cNvSpPr>
            <p:nvPr/>
          </p:nvSpPr>
          <p:spPr bwMode="auto">
            <a:xfrm>
              <a:off x="4527550" y="4687888"/>
              <a:ext cx="11113" cy="25400"/>
            </a:xfrm>
            <a:custGeom>
              <a:avLst/>
              <a:gdLst>
                <a:gd name="T0" fmla="*/ 4378 w 33"/>
                <a:gd name="T1" fmla="*/ 25032 h 69"/>
                <a:gd name="T2" fmla="*/ 0 w 33"/>
                <a:gd name="T3" fmla="*/ 23191 h 69"/>
                <a:gd name="T4" fmla="*/ 5388 w 33"/>
                <a:gd name="T5" fmla="*/ 0 h 69"/>
                <a:gd name="T6" fmla="*/ 10776 w 33"/>
                <a:gd name="T7" fmla="*/ 736 h 69"/>
                <a:gd name="T8" fmla="*/ 4378 w 33"/>
                <a:gd name="T9" fmla="*/ 25032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69">
                  <a:moveTo>
                    <a:pt x="13" y="68"/>
                  </a:moveTo>
                  <a:lnTo>
                    <a:pt x="0" y="63"/>
                  </a:lnTo>
                  <a:lnTo>
                    <a:pt x="16" y="0"/>
                  </a:lnTo>
                  <a:lnTo>
                    <a:pt x="32" y="2"/>
                  </a:lnTo>
                  <a:lnTo>
                    <a:pt x="13" y="6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4" name="Freeform 165">
              <a:extLst>
                <a:ext uri="{FF2B5EF4-FFF2-40B4-BE49-F238E27FC236}">
                  <a16:creationId xmlns:a16="http://schemas.microsoft.com/office/drawing/2014/main" id="{63579DB3-DB4D-3C47-8851-57387BFABB98}"/>
                </a:ext>
              </a:extLst>
            </p:cNvPr>
            <p:cNvSpPr>
              <a:spLocks noChangeArrowheads="1"/>
            </p:cNvSpPr>
            <p:nvPr/>
          </p:nvSpPr>
          <p:spPr bwMode="auto">
            <a:xfrm>
              <a:off x="4565650" y="4689475"/>
              <a:ext cx="26988" cy="25400"/>
            </a:xfrm>
            <a:custGeom>
              <a:avLst/>
              <a:gdLst>
                <a:gd name="T0" fmla="*/ 26618 w 73"/>
                <a:gd name="T1" fmla="*/ 24342 h 72"/>
                <a:gd name="T2" fmla="*/ 21443 w 73"/>
                <a:gd name="T3" fmla="*/ 24342 h 72"/>
                <a:gd name="T4" fmla="*/ 20703 w 73"/>
                <a:gd name="T5" fmla="*/ 4586 h 72"/>
                <a:gd name="T6" fmla="*/ 20703 w 73"/>
                <a:gd name="T7" fmla="*/ 4586 h 72"/>
                <a:gd name="T8" fmla="*/ 16636 w 73"/>
                <a:gd name="T9" fmla="*/ 24342 h 72"/>
                <a:gd name="T10" fmla="*/ 11830 w 73"/>
                <a:gd name="T11" fmla="*/ 25047 h 72"/>
                <a:gd name="T12" fmla="*/ 5915 w 73"/>
                <a:gd name="T13" fmla="*/ 5644 h 72"/>
                <a:gd name="T14" fmla="*/ 5915 w 73"/>
                <a:gd name="T15" fmla="*/ 5644 h 72"/>
                <a:gd name="T16" fmla="*/ 7024 w 73"/>
                <a:gd name="T17" fmla="*/ 25047 h 72"/>
                <a:gd name="T18" fmla="*/ 1848 w 73"/>
                <a:gd name="T19" fmla="*/ 25047 h 72"/>
                <a:gd name="T20" fmla="*/ 0 w 73"/>
                <a:gd name="T21" fmla="*/ 1764 h 72"/>
                <a:gd name="T22" fmla="*/ 7764 w 73"/>
                <a:gd name="T23" fmla="*/ 706 h 72"/>
                <a:gd name="T24" fmla="*/ 13679 w 73"/>
                <a:gd name="T25" fmla="*/ 19403 h 72"/>
                <a:gd name="T26" fmla="*/ 14788 w 73"/>
                <a:gd name="T27" fmla="*/ 19403 h 72"/>
                <a:gd name="T28" fmla="*/ 17746 w 73"/>
                <a:gd name="T29" fmla="*/ 706 h 72"/>
                <a:gd name="T30" fmla="*/ 25509 w 73"/>
                <a:gd name="T31" fmla="*/ 0 h 72"/>
                <a:gd name="T32" fmla="*/ 26618 w 73"/>
                <a:gd name="T33" fmla="*/ 2434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72">
                  <a:moveTo>
                    <a:pt x="72" y="69"/>
                  </a:moveTo>
                  <a:lnTo>
                    <a:pt x="58" y="69"/>
                  </a:lnTo>
                  <a:lnTo>
                    <a:pt x="56" y="13"/>
                  </a:lnTo>
                  <a:lnTo>
                    <a:pt x="45" y="69"/>
                  </a:lnTo>
                  <a:lnTo>
                    <a:pt x="32" y="71"/>
                  </a:lnTo>
                  <a:lnTo>
                    <a:pt x="16" y="16"/>
                  </a:lnTo>
                  <a:lnTo>
                    <a:pt x="19" y="71"/>
                  </a:lnTo>
                  <a:lnTo>
                    <a:pt x="5" y="71"/>
                  </a:lnTo>
                  <a:lnTo>
                    <a:pt x="0" y="5"/>
                  </a:lnTo>
                  <a:lnTo>
                    <a:pt x="21" y="2"/>
                  </a:lnTo>
                  <a:lnTo>
                    <a:pt x="37" y="55"/>
                  </a:lnTo>
                  <a:lnTo>
                    <a:pt x="40" y="55"/>
                  </a:lnTo>
                  <a:lnTo>
                    <a:pt x="48" y="2"/>
                  </a:lnTo>
                  <a:lnTo>
                    <a:pt x="69" y="0"/>
                  </a:lnTo>
                  <a:lnTo>
                    <a:pt x="72" y="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5" name="Freeform 166">
              <a:extLst>
                <a:ext uri="{FF2B5EF4-FFF2-40B4-BE49-F238E27FC236}">
                  <a16:creationId xmlns:a16="http://schemas.microsoft.com/office/drawing/2014/main" id="{06A4B998-8201-6141-BEAC-6DD8CADB2CD2}"/>
                </a:ext>
              </a:extLst>
            </p:cNvPr>
            <p:cNvSpPr>
              <a:spLocks noChangeArrowheads="1"/>
            </p:cNvSpPr>
            <p:nvPr/>
          </p:nvSpPr>
          <p:spPr bwMode="auto">
            <a:xfrm>
              <a:off x="4595813" y="4684713"/>
              <a:ext cx="26987" cy="26987"/>
            </a:xfrm>
            <a:custGeom>
              <a:avLst/>
              <a:gdLst>
                <a:gd name="T0" fmla="*/ 24769 w 73"/>
                <a:gd name="T1" fmla="*/ 14033 h 75"/>
                <a:gd name="T2" fmla="*/ 16636 w 73"/>
                <a:gd name="T3" fmla="*/ 25548 h 75"/>
                <a:gd name="T4" fmla="*/ 8133 w 73"/>
                <a:gd name="T5" fmla="*/ 24468 h 75"/>
                <a:gd name="T6" fmla="*/ 4067 w 73"/>
                <a:gd name="T7" fmla="*/ 19071 h 75"/>
                <a:gd name="T8" fmla="*/ 0 w 73"/>
                <a:gd name="T9" fmla="*/ 3598 h 75"/>
                <a:gd name="T10" fmla="*/ 5176 w 73"/>
                <a:gd name="T11" fmla="*/ 2879 h 75"/>
                <a:gd name="T12" fmla="*/ 8872 w 73"/>
                <a:gd name="T13" fmla="*/ 17991 h 75"/>
                <a:gd name="T14" fmla="*/ 14787 w 73"/>
                <a:gd name="T15" fmla="*/ 21590 h 75"/>
                <a:gd name="T16" fmla="*/ 18854 w 73"/>
                <a:gd name="T17" fmla="*/ 16192 h 75"/>
                <a:gd name="T18" fmla="*/ 14787 w 73"/>
                <a:gd name="T19" fmla="*/ 720 h 75"/>
                <a:gd name="T20" fmla="*/ 19593 w 73"/>
                <a:gd name="T21" fmla="*/ 0 h 75"/>
                <a:gd name="T22" fmla="*/ 24769 w 73"/>
                <a:gd name="T23" fmla="*/ 14033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75">
                  <a:moveTo>
                    <a:pt x="67" y="39"/>
                  </a:moveTo>
                  <a:cubicBezTo>
                    <a:pt x="72" y="58"/>
                    <a:pt x="61" y="66"/>
                    <a:pt x="45" y="71"/>
                  </a:cubicBezTo>
                  <a:cubicBezTo>
                    <a:pt x="40" y="74"/>
                    <a:pt x="30" y="74"/>
                    <a:pt x="22" y="68"/>
                  </a:cubicBezTo>
                  <a:cubicBezTo>
                    <a:pt x="16" y="66"/>
                    <a:pt x="14" y="60"/>
                    <a:pt x="11" y="53"/>
                  </a:cubicBezTo>
                  <a:lnTo>
                    <a:pt x="0" y="10"/>
                  </a:lnTo>
                  <a:lnTo>
                    <a:pt x="14" y="8"/>
                  </a:lnTo>
                  <a:lnTo>
                    <a:pt x="24" y="50"/>
                  </a:lnTo>
                  <a:cubicBezTo>
                    <a:pt x="27" y="58"/>
                    <a:pt x="32" y="60"/>
                    <a:pt x="40" y="60"/>
                  </a:cubicBezTo>
                  <a:cubicBezTo>
                    <a:pt x="51" y="58"/>
                    <a:pt x="53" y="53"/>
                    <a:pt x="51" y="45"/>
                  </a:cubicBezTo>
                  <a:lnTo>
                    <a:pt x="40" y="2"/>
                  </a:lnTo>
                  <a:lnTo>
                    <a:pt x="53" y="0"/>
                  </a:lnTo>
                  <a:lnTo>
                    <a:pt x="67" y="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6" name="Freeform 167">
              <a:extLst>
                <a:ext uri="{FF2B5EF4-FFF2-40B4-BE49-F238E27FC236}">
                  <a16:creationId xmlns:a16="http://schemas.microsoft.com/office/drawing/2014/main" id="{2BAD35E3-C42B-5949-9BE3-5E94782C5973}"/>
                </a:ext>
              </a:extLst>
            </p:cNvPr>
            <p:cNvSpPr>
              <a:spLocks noChangeArrowheads="1"/>
            </p:cNvSpPr>
            <p:nvPr/>
          </p:nvSpPr>
          <p:spPr bwMode="auto">
            <a:xfrm>
              <a:off x="4432300" y="4470400"/>
              <a:ext cx="23813" cy="28575"/>
            </a:xfrm>
            <a:custGeom>
              <a:avLst/>
              <a:gdLst>
                <a:gd name="T0" fmla="*/ 23447 w 65"/>
                <a:gd name="T1" fmla="*/ 24545 h 78"/>
                <a:gd name="T2" fmla="*/ 20516 w 65"/>
                <a:gd name="T3" fmla="*/ 28209 h 78"/>
                <a:gd name="T4" fmla="*/ 0 w 65"/>
                <a:gd name="T5" fmla="*/ 14654 h 78"/>
                <a:gd name="T6" fmla="*/ 6961 w 65"/>
                <a:gd name="T7" fmla="*/ 5129 h 78"/>
                <a:gd name="T8" fmla="*/ 17585 w 65"/>
                <a:gd name="T9" fmla="*/ 2931 h 78"/>
                <a:gd name="T10" fmla="*/ 19417 w 65"/>
                <a:gd name="T11" fmla="*/ 13555 h 78"/>
                <a:gd name="T12" fmla="*/ 16486 w 65"/>
                <a:gd name="T13" fmla="*/ 18684 h 78"/>
                <a:gd name="T14" fmla="*/ 23447 w 65"/>
                <a:gd name="T15" fmla="*/ 24545 h 78"/>
                <a:gd name="T16" fmla="*/ 15387 w 65"/>
                <a:gd name="T17" fmla="*/ 12822 h 78"/>
                <a:gd name="T18" fmla="*/ 14654 w 65"/>
                <a:gd name="T19" fmla="*/ 6961 h 78"/>
                <a:gd name="T20" fmla="*/ 8792 w 65"/>
                <a:gd name="T21" fmla="*/ 8792 h 78"/>
                <a:gd name="T22" fmla="*/ 6961 w 65"/>
                <a:gd name="T23" fmla="*/ 12822 h 78"/>
                <a:gd name="T24" fmla="*/ 12456 w 65"/>
                <a:gd name="T25" fmla="*/ 16486 h 78"/>
                <a:gd name="T26" fmla="*/ 15387 w 65"/>
                <a:gd name="T27" fmla="*/ 12822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5" h="78">
                  <a:moveTo>
                    <a:pt x="64" y="67"/>
                  </a:moveTo>
                  <a:lnTo>
                    <a:pt x="56" y="77"/>
                  </a:lnTo>
                  <a:lnTo>
                    <a:pt x="0" y="40"/>
                  </a:lnTo>
                  <a:lnTo>
                    <a:pt x="19" y="14"/>
                  </a:lnTo>
                  <a:cubicBezTo>
                    <a:pt x="27" y="3"/>
                    <a:pt x="37" y="0"/>
                    <a:pt x="48" y="8"/>
                  </a:cubicBezTo>
                  <a:cubicBezTo>
                    <a:pt x="53" y="11"/>
                    <a:pt x="64" y="24"/>
                    <a:pt x="53" y="37"/>
                  </a:cubicBezTo>
                  <a:lnTo>
                    <a:pt x="45" y="51"/>
                  </a:lnTo>
                  <a:lnTo>
                    <a:pt x="64" y="67"/>
                  </a:lnTo>
                  <a:close/>
                  <a:moveTo>
                    <a:pt x="42" y="35"/>
                  </a:moveTo>
                  <a:cubicBezTo>
                    <a:pt x="48" y="27"/>
                    <a:pt x="42" y="22"/>
                    <a:pt x="40" y="19"/>
                  </a:cubicBezTo>
                  <a:cubicBezTo>
                    <a:pt x="34" y="16"/>
                    <a:pt x="29" y="16"/>
                    <a:pt x="24" y="24"/>
                  </a:cubicBezTo>
                  <a:lnTo>
                    <a:pt x="19" y="35"/>
                  </a:lnTo>
                  <a:lnTo>
                    <a:pt x="34" y="45"/>
                  </a:lnTo>
                  <a:lnTo>
                    <a:pt x="42" y="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7" name="Freeform 168">
              <a:extLst>
                <a:ext uri="{FF2B5EF4-FFF2-40B4-BE49-F238E27FC236}">
                  <a16:creationId xmlns:a16="http://schemas.microsoft.com/office/drawing/2014/main" id="{B4B96B7D-CD07-E342-8C65-51E4D9B17404}"/>
                </a:ext>
              </a:extLst>
            </p:cNvPr>
            <p:cNvSpPr>
              <a:spLocks noChangeArrowheads="1"/>
            </p:cNvSpPr>
            <p:nvPr/>
          </p:nvSpPr>
          <p:spPr bwMode="auto">
            <a:xfrm>
              <a:off x="4584700" y="4656138"/>
              <a:ext cx="9525" cy="6350"/>
            </a:xfrm>
            <a:custGeom>
              <a:avLst/>
              <a:gdLst>
                <a:gd name="T0" fmla="*/ 1905 w 25"/>
                <a:gd name="T1" fmla="*/ 6016 h 19"/>
                <a:gd name="T2" fmla="*/ 0 w 25"/>
                <a:gd name="T3" fmla="*/ 6016 h 19"/>
                <a:gd name="T4" fmla="*/ 7239 w 25"/>
                <a:gd name="T5" fmla="*/ 1671 h 19"/>
                <a:gd name="T6" fmla="*/ 1905 w 25"/>
                <a:gd name="T7" fmla="*/ 601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9">
                  <a:moveTo>
                    <a:pt x="5" y="18"/>
                  </a:moveTo>
                  <a:lnTo>
                    <a:pt x="0" y="18"/>
                  </a:lnTo>
                  <a:cubicBezTo>
                    <a:pt x="3" y="10"/>
                    <a:pt x="11" y="0"/>
                    <a:pt x="19" y="5"/>
                  </a:cubicBezTo>
                  <a:cubicBezTo>
                    <a:pt x="24" y="16"/>
                    <a:pt x="11" y="13"/>
                    <a:pt x="5" y="1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8" name="Freeform 169">
              <a:extLst>
                <a:ext uri="{FF2B5EF4-FFF2-40B4-BE49-F238E27FC236}">
                  <a16:creationId xmlns:a16="http://schemas.microsoft.com/office/drawing/2014/main" id="{CEB4A5E5-9D50-3F4E-92FF-23336835DBFD}"/>
                </a:ext>
              </a:extLst>
            </p:cNvPr>
            <p:cNvSpPr>
              <a:spLocks noChangeArrowheads="1"/>
            </p:cNvSpPr>
            <p:nvPr/>
          </p:nvSpPr>
          <p:spPr bwMode="auto">
            <a:xfrm>
              <a:off x="4557713" y="4581525"/>
              <a:ext cx="6350" cy="4763"/>
            </a:xfrm>
            <a:custGeom>
              <a:avLst/>
              <a:gdLst>
                <a:gd name="T0" fmla="*/ 6016 w 19"/>
                <a:gd name="T1" fmla="*/ 4366 h 12"/>
                <a:gd name="T2" fmla="*/ 0 w 19"/>
                <a:gd name="T3" fmla="*/ 4366 h 12"/>
                <a:gd name="T4" fmla="*/ 6016 w 19"/>
                <a:gd name="T5" fmla="*/ 2382 h 12"/>
                <a:gd name="T6" fmla="*/ 6016 w 19"/>
                <a:gd name="T7" fmla="*/ 436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8" y="11"/>
                  </a:moveTo>
                  <a:lnTo>
                    <a:pt x="0" y="11"/>
                  </a:lnTo>
                  <a:cubicBezTo>
                    <a:pt x="0" y="0"/>
                    <a:pt x="16" y="0"/>
                    <a:pt x="18" y="6"/>
                  </a:cubicBezTo>
                  <a:lnTo>
                    <a:pt x="18" y="1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 name="Freeform 170">
              <a:extLst>
                <a:ext uri="{FF2B5EF4-FFF2-40B4-BE49-F238E27FC236}">
                  <a16:creationId xmlns:a16="http://schemas.microsoft.com/office/drawing/2014/main" id="{2F67C27A-8207-D14E-AFA4-54B678101398}"/>
                </a:ext>
              </a:extLst>
            </p:cNvPr>
            <p:cNvSpPr>
              <a:spLocks noChangeArrowheads="1"/>
            </p:cNvSpPr>
            <p:nvPr/>
          </p:nvSpPr>
          <p:spPr bwMode="auto">
            <a:xfrm>
              <a:off x="4575175" y="4537075"/>
              <a:ext cx="15875" cy="6350"/>
            </a:xfrm>
            <a:custGeom>
              <a:avLst/>
              <a:gdLst>
                <a:gd name="T0" fmla="*/ 0 w 44"/>
                <a:gd name="T1" fmla="*/ 5976 h 17"/>
                <a:gd name="T2" fmla="*/ 2886 w 44"/>
                <a:gd name="T3" fmla="*/ 1868 h 17"/>
                <a:gd name="T4" fmla="*/ 11545 w 44"/>
                <a:gd name="T5" fmla="*/ 1121 h 17"/>
                <a:gd name="T6" fmla="*/ 15514 w 44"/>
                <a:gd name="T7" fmla="*/ 0 h 17"/>
                <a:gd name="T8" fmla="*/ 13349 w 44"/>
                <a:gd name="T9" fmla="*/ 4109 h 17"/>
                <a:gd name="T10" fmla="*/ 8659 w 44"/>
                <a:gd name="T11" fmla="*/ 5976 h 17"/>
                <a:gd name="T12" fmla="*/ 9741 w 44"/>
                <a:gd name="T13" fmla="*/ 4109 h 17"/>
                <a:gd name="T14" fmla="*/ 3969 w 44"/>
                <a:gd name="T15" fmla="*/ 4109 h 17"/>
                <a:gd name="T16" fmla="*/ 2165 w 44"/>
                <a:gd name="T17" fmla="*/ 5976 h 17"/>
                <a:gd name="T18" fmla="*/ 0 w 44"/>
                <a:gd name="T19" fmla="*/ 597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17">
                  <a:moveTo>
                    <a:pt x="0" y="16"/>
                  </a:moveTo>
                  <a:lnTo>
                    <a:pt x="8" y="5"/>
                  </a:lnTo>
                  <a:lnTo>
                    <a:pt x="32" y="3"/>
                  </a:lnTo>
                  <a:lnTo>
                    <a:pt x="43" y="0"/>
                  </a:lnTo>
                  <a:lnTo>
                    <a:pt x="37" y="11"/>
                  </a:lnTo>
                  <a:lnTo>
                    <a:pt x="24" y="16"/>
                  </a:lnTo>
                  <a:lnTo>
                    <a:pt x="27" y="11"/>
                  </a:lnTo>
                  <a:lnTo>
                    <a:pt x="11" y="11"/>
                  </a:lnTo>
                  <a:lnTo>
                    <a:pt x="6" y="16"/>
                  </a:lnTo>
                  <a:lnTo>
                    <a:pt x="0"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0" name="Freeform 171">
              <a:extLst>
                <a:ext uri="{FF2B5EF4-FFF2-40B4-BE49-F238E27FC236}">
                  <a16:creationId xmlns:a16="http://schemas.microsoft.com/office/drawing/2014/main" id="{694E4625-4C4A-554F-B797-5A7B65F8274C}"/>
                </a:ext>
              </a:extLst>
            </p:cNvPr>
            <p:cNvSpPr>
              <a:spLocks noChangeArrowheads="1"/>
            </p:cNvSpPr>
            <p:nvPr/>
          </p:nvSpPr>
          <p:spPr bwMode="auto">
            <a:xfrm>
              <a:off x="4591050" y="4537075"/>
              <a:ext cx="11113" cy="7938"/>
            </a:xfrm>
            <a:custGeom>
              <a:avLst/>
              <a:gdLst>
                <a:gd name="T0" fmla="*/ 4816 w 30"/>
                <a:gd name="T1" fmla="*/ 1191 h 20"/>
                <a:gd name="T2" fmla="*/ 7779 w 30"/>
                <a:gd name="T3" fmla="*/ 0 h 20"/>
                <a:gd name="T4" fmla="*/ 10743 w 30"/>
                <a:gd name="T5" fmla="*/ 1985 h 20"/>
                <a:gd name="T6" fmla="*/ 8520 w 30"/>
                <a:gd name="T7" fmla="*/ 4366 h 20"/>
                <a:gd name="T8" fmla="*/ 5557 w 30"/>
                <a:gd name="T9" fmla="*/ 5160 h 20"/>
                <a:gd name="T10" fmla="*/ 4816 w 30"/>
                <a:gd name="T11" fmla="*/ 7541 h 20"/>
                <a:gd name="T12" fmla="*/ 2963 w 30"/>
                <a:gd name="T13" fmla="*/ 5160 h 20"/>
                <a:gd name="T14" fmla="*/ 0 w 30"/>
                <a:gd name="T15" fmla="*/ 6350 h 20"/>
                <a:gd name="T16" fmla="*/ 0 w 30"/>
                <a:gd name="T17" fmla="*/ 4366 h 20"/>
                <a:gd name="T18" fmla="*/ 1852 w 30"/>
                <a:gd name="T19" fmla="*/ 4366 h 20"/>
                <a:gd name="T20" fmla="*/ 741 w 30"/>
                <a:gd name="T21" fmla="*/ 1985 h 20"/>
                <a:gd name="T22" fmla="*/ 1852 w 30"/>
                <a:gd name="T23" fmla="*/ 1191 h 20"/>
                <a:gd name="T24" fmla="*/ 4816 w 30"/>
                <a:gd name="T25" fmla="*/ 1191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0">
                  <a:moveTo>
                    <a:pt x="13" y="3"/>
                  </a:moveTo>
                  <a:lnTo>
                    <a:pt x="21" y="0"/>
                  </a:lnTo>
                  <a:lnTo>
                    <a:pt x="29" y="5"/>
                  </a:lnTo>
                  <a:lnTo>
                    <a:pt x="23" y="11"/>
                  </a:lnTo>
                  <a:lnTo>
                    <a:pt x="15" y="13"/>
                  </a:lnTo>
                  <a:lnTo>
                    <a:pt x="13" y="19"/>
                  </a:lnTo>
                  <a:lnTo>
                    <a:pt x="8" y="13"/>
                  </a:lnTo>
                  <a:lnTo>
                    <a:pt x="0" y="16"/>
                  </a:lnTo>
                  <a:lnTo>
                    <a:pt x="0" y="11"/>
                  </a:lnTo>
                  <a:lnTo>
                    <a:pt x="5" y="11"/>
                  </a:lnTo>
                  <a:lnTo>
                    <a:pt x="2" y="5"/>
                  </a:lnTo>
                  <a:lnTo>
                    <a:pt x="5" y="3"/>
                  </a:lnTo>
                  <a:lnTo>
                    <a:pt x="13"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1" name="Freeform 172">
              <a:extLst>
                <a:ext uri="{FF2B5EF4-FFF2-40B4-BE49-F238E27FC236}">
                  <a16:creationId xmlns:a16="http://schemas.microsoft.com/office/drawing/2014/main" id="{74C223FB-3AE3-0E41-88FA-1CB016CFD779}"/>
                </a:ext>
              </a:extLst>
            </p:cNvPr>
            <p:cNvSpPr>
              <a:spLocks noChangeArrowheads="1"/>
            </p:cNvSpPr>
            <p:nvPr/>
          </p:nvSpPr>
          <p:spPr bwMode="auto">
            <a:xfrm>
              <a:off x="4603750" y="4538663"/>
              <a:ext cx="6350" cy="3175"/>
            </a:xfrm>
            <a:custGeom>
              <a:avLst/>
              <a:gdLst>
                <a:gd name="T0" fmla="*/ 1121 w 17"/>
                <a:gd name="T1" fmla="*/ 1058 h 9"/>
                <a:gd name="T2" fmla="*/ 2988 w 17"/>
                <a:gd name="T3" fmla="*/ 0 h 9"/>
                <a:gd name="T4" fmla="*/ 5976 w 17"/>
                <a:gd name="T5" fmla="*/ 0 h 9"/>
                <a:gd name="T6" fmla="*/ 4856 w 17"/>
                <a:gd name="T7" fmla="*/ 1764 h 9"/>
                <a:gd name="T8" fmla="*/ 0 w 17"/>
                <a:gd name="T9" fmla="*/ 2822 h 9"/>
                <a:gd name="T10" fmla="*/ 1121 w 17"/>
                <a:gd name="T11" fmla="*/ 1058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9">
                  <a:moveTo>
                    <a:pt x="3" y="3"/>
                  </a:moveTo>
                  <a:lnTo>
                    <a:pt x="8" y="0"/>
                  </a:lnTo>
                  <a:lnTo>
                    <a:pt x="16" y="0"/>
                  </a:lnTo>
                  <a:lnTo>
                    <a:pt x="13" y="5"/>
                  </a:lnTo>
                  <a:lnTo>
                    <a:pt x="0" y="8"/>
                  </a:lnTo>
                  <a:lnTo>
                    <a:pt x="3"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2" name="Freeform 173">
              <a:extLst>
                <a:ext uri="{FF2B5EF4-FFF2-40B4-BE49-F238E27FC236}">
                  <a16:creationId xmlns:a16="http://schemas.microsoft.com/office/drawing/2014/main" id="{59609A0D-284D-FD44-B422-C75E922941B1}"/>
                </a:ext>
              </a:extLst>
            </p:cNvPr>
            <p:cNvSpPr>
              <a:spLocks noChangeArrowheads="1"/>
            </p:cNvSpPr>
            <p:nvPr/>
          </p:nvSpPr>
          <p:spPr bwMode="auto">
            <a:xfrm>
              <a:off x="4579938" y="4543425"/>
              <a:ext cx="3175" cy="3175"/>
            </a:xfrm>
            <a:custGeom>
              <a:avLst/>
              <a:gdLst>
                <a:gd name="T0" fmla="*/ 0 w 11"/>
                <a:gd name="T1" fmla="*/ 0 h 7"/>
                <a:gd name="T2" fmla="*/ 2886 w 11"/>
                <a:gd name="T3" fmla="*/ 0 h 7"/>
                <a:gd name="T4" fmla="*/ 2309 w 11"/>
                <a:gd name="T5" fmla="*/ 2721 h 7"/>
                <a:gd name="T6" fmla="*/ 0 w 11"/>
                <a:gd name="T7" fmla="*/ 2721 h 7"/>
                <a:gd name="T8" fmla="*/ 0 w 11"/>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0" y="0"/>
                  </a:moveTo>
                  <a:lnTo>
                    <a:pt x="10" y="0"/>
                  </a:lnTo>
                  <a:lnTo>
                    <a:pt x="8" y="6"/>
                  </a:lnTo>
                  <a:lnTo>
                    <a:pt x="0" y="6"/>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3" name="Freeform 174">
              <a:extLst>
                <a:ext uri="{FF2B5EF4-FFF2-40B4-BE49-F238E27FC236}">
                  <a16:creationId xmlns:a16="http://schemas.microsoft.com/office/drawing/2014/main" id="{6158096A-DC26-F141-B887-7CB4B4572166}"/>
                </a:ext>
              </a:extLst>
            </p:cNvPr>
            <p:cNvSpPr>
              <a:spLocks noChangeArrowheads="1"/>
            </p:cNvSpPr>
            <p:nvPr/>
          </p:nvSpPr>
          <p:spPr bwMode="auto">
            <a:xfrm>
              <a:off x="4603750" y="4541838"/>
              <a:ext cx="3175" cy="3175"/>
            </a:xfrm>
            <a:custGeom>
              <a:avLst/>
              <a:gdLst>
                <a:gd name="T0" fmla="*/ 0 w 9"/>
                <a:gd name="T1" fmla="*/ 1764 h 9"/>
                <a:gd name="T2" fmla="*/ 1764 w 9"/>
                <a:gd name="T3" fmla="*/ 0 h 9"/>
                <a:gd name="T4" fmla="*/ 2822 w 9"/>
                <a:gd name="T5" fmla="*/ 1058 h 9"/>
                <a:gd name="T6" fmla="*/ 1764 w 9"/>
                <a:gd name="T7" fmla="*/ 2822 h 9"/>
                <a:gd name="T8" fmla="*/ 0 w 9"/>
                <a:gd name="T9" fmla="*/ 1764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0" y="5"/>
                  </a:moveTo>
                  <a:lnTo>
                    <a:pt x="5" y="0"/>
                  </a:lnTo>
                  <a:lnTo>
                    <a:pt x="8" y="3"/>
                  </a:lnTo>
                  <a:lnTo>
                    <a:pt x="5" y="8"/>
                  </a:ln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4" name="Freeform 175">
              <a:extLst>
                <a:ext uri="{FF2B5EF4-FFF2-40B4-BE49-F238E27FC236}">
                  <a16:creationId xmlns:a16="http://schemas.microsoft.com/office/drawing/2014/main" id="{8DAA6006-2ACC-684F-8C3C-442EA285ADF2}"/>
                </a:ext>
              </a:extLst>
            </p:cNvPr>
            <p:cNvSpPr>
              <a:spLocks noChangeArrowheads="1"/>
            </p:cNvSpPr>
            <p:nvPr/>
          </p:nvSpPr>
          <p:spPr bwMode="auto">
            <a:xfrm>
              <a:off x="4602163" y="4545013"/>
              <a:ext cx="3175" cy="4762"/>
            </a:xfrm>
            <a:custGeom>
              <a:avLst/>
              <a:gdLst>
                <a:gd name="T0" fmla="*/ 0 w 9"/>
                <a:gd name="T1" fmla="*/ 1984 h 12"/>
                <a:gd name="T2" fmla="*/ 1764 w 9"/>
                <a:gd name="T3" fmla="*/ 4365 h 12"/>
                <a:gd name="T4" fmla="*/ 2822 w 9"/>
                <a:gd name="T5" fmla="*/ 4365 h 12"/>
                <a:gd name="T6" fmla="*/ 1764 w 9"/>
                <a:gd name="T7" fmla="*/ 0 h 12"/>
                <a:gd name="T8" fmla="*/ 0 w 9"/>
                <a:gd name="T9" fmla="*/ 198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2">
                  <a:moveTo>
                    <a:pt x="0" y="5"/>
                  </a:moveTo>
                  <a:lnTo>
                    <a:pt x="5" y="11"/>
                  </a:lnTo>
                  <a:lnTo>
                    <a:pt x="8" y="11"/>
                  </a:lnTo>
                  <a:lnTo>
                    <a:pt x="5" y="0"/>
                  </a:ln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5" name="Freeform 176">
              <a:extLst>
                <a:ext uri="{FF2B5EF4-FFF2-40B4-BE49-F238E27FC236}">
                  <a16:creationId xmlns:a16="http://schemas.microsoft.com/office/drawing/2014/main" id="{6EC12017-C3C3-D845-A4AB-C90C243572CE}"/>
                </a:ext>
              </a:extLst>
            </p:cNvPr>
            <p:cNvSpPr>
              <a:spLocks noChangeArrowheads="1"/>
            </p:cNvSpPr>
            <p:nvPr/>
          </p:nvSpPr>
          <p:spPr bwMode="auto">
            <a:xfrm>
              <a:off x="4605338" y="4545013"/>
              <a:ext cx="3175" cy="4762"/>
            </a:xfrm>
            <a:custGeom>
              <a:avLst/>
              <a:gdLst>
                <a:gd name="T0" fmla="*/ 2117 w 9"/>
                <a:gd name="T1" fmla="*/ 4365 h 12"/>
                <a:gd name="T2" fmla="*/ 2822 w 9"/>
                <a:gd name="T3" fmla="*/ 1984 h 12"/>
                <a:gd name="T4" fmla="*/ 0 w 9"/>
                <a:gd name="T5" fmla="*/ 0 h 12"/>
                <a:gd name="T6" fmla="*/ 2117 w 9"/>
                <a:gd name="T7" fmla="*/ 436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2">
                  <a:moveTo>
                    <a:pt x="6" y="11"/>
                  </a:moveTo>
                  <a:lnTo>
                    <a:pt x="8" y="5"/>
                  </a:lnTo>
                  <a:lnTo>
                    <a:pt x="0" y="0"/>
                  </a:lnTo>
                  <a:lnTo>
                    <a:pt x="6" y="1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6" name="Freeform 177">
              <a:extLst>
                <a:ext uri="{FF2B5EF4-FFF2-40B4-BE49-F238E27FC236}">
                  <a16:creationId xmlns:a16="http://schemas.microsoft.com/office/drawing/2014/main" id="{C8D840AB-4D87-B147-851D-243522AB7BB7}"/>
                </a:ext>
              </a:extLst>
            </p:cNvPr>
            <p:cNvSpPr>
              <a:spLocks noChangeArrowheads="1"/>
            </p:cNvSpPr>
            <p:nvPr/>
          </p:nvSpPr>
          <p:spPr bwMode="auto">
            <a:xfrm>
              <a:off x="4610100" y="4546600"/>
              <a:ext cx="1588" cy="6350"/>
            </a:xfrm>
            <a:custGeom>
              <a:avLst/>
              <a:gdLst>
                <a:gd name="T0" fmla="*/ 529 w 6"/>
                <a:gd name="T1" fmla="*/ 0 h 17"/>
                <a:gd name="T2" fmla="*/ 1323 w 6"/>
                <a:gd name="T3" fmla="*/ 1121 h 17"/>
                <a:gd name="T4" fmla="*/ 1323 w 6"/>
                <a:gd name="T5" fmla="*/ 5976 h 17"/>
                <a:gd name="T6" fmla="*/ 0 w 6"/>
                <a:gd name="T7" fmla="*/ 1121 h 17"/>
                <a:gd name="T8" fmla="*/ 529 w 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7">
                  <a:moveTo>
                    <a:pt x="2" y="0"/>
                  </a:moveTo>
                  <a:lnTo>
                    <a:pt x="5" y="3"/>
                  </a:lnTo>
                  <a:lnTo>
                    <a:pt x="5" y="16"/>
                  </a:lnTo>
                  <a:lnTo>
                    <a:pt x="0" y="3"/>
                  </a:lnTo>
                  <a:lnTo>
                    <a:pt x="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7" name="Freeform 178">
              <a:extLst>
                <a:ext uri="{FF2B5EF4-FFF2-40B4-BE49-F238E27FC236}">
                  <a16:creationId xmlns:a16="http://schemas.microsoft.com/office/drawing/2014/main" id="{9C6A4746-D72E-B040-9F37-21A27F68B7FD}"/>
                </a:ext>
              </a:extLst>
            </p:cNvPr>
            <p:cNvSpPr>
              <a:spLocks noChangeArrowheads="1"/>
            </p:cNvSpPr>
            <p:nvPr/>
          </p:nvSpPr>
          <p:spPr bwMode="auto">
            <a:xfrm>
              <a:off x="4483100" y="4456113"/>
              <a:ext cx="171450" cy="211137"/>
            </a:xfrm>
            <a:custGeom>
              <a:avLst/>
              <a:gdLst>
                <a:gd name="T0" fmla="*/ 71829 w 475"/>
                <a:gd name="T1" fmla="*/ 6485 h 586"/>
                <a:gd name="T2" fmla="*/ 73633 w 475"/>
                <a:gd name="T3" fmla="*/ 14052 h 586"/>
                <a:gd name="T4" fmla="*/ 78687 w 475"/>
                <a:gd name="T5" fmla="*/ 25581 h 586"/>
                <a:gd name="T6" fmla="*/ 74716 w 475"/>
                <a:gd name="T7" fmla="*/ 22699 h 586"/>
                <a:gd name="T8" fmla="*/ 76521 w 475"/>
                <a:gd name="T9" fmla="*/ 24861 h 586"/>
                <a:gd name="T10" fmla="*/ 71829 w 475"/>
                <a:gd name="T11" fmla="*/ 31346 h 586"/>
                <a:gd name="T12" fmla="*/ 76521 w 475"/>
                <a:gd name="T13" fmla="*/ 34229 h 586"/>
                <a:gd name="T14" fmla="*/ 84101 w 475"/>
                <a:gd name="T15" fmla="*/ 32427 h 586"/>
                <a:gd name="T16" fmla="*/ 86266 w 475"/>
                <a:gd name="T17" fmla="*/ 19817 h 586"/>
                <a:gd name="T18" fmla="*/ 86266 w 475"/>
                <a:gd name="T19" fmla="*/ 19817 h 586"/>
                <a:gd name="T20" fmla="*/ 85184 w 475"/>
                <a:gd name="T21" fmla="*/ 15133 h 586"/>
                <a:gd name="T22" fmla="*/ 84462 w 475"/>
                <a:gd name="T23" fmla="*/ 23780 h 586"/>
                <a:gd name="T24" fmla="*/ 111894 w 475"/>
                <a:gd name="T25" fmla="*/ 101965 h 586"/>
                <a:gd name="T26" fmla="*/ 122361 w 475"/>
                <a:gd name="T27" fmla="*/ 106649 h 586"/>
                <a:gd name="T28" fmla="*/ 128136 w 475"/>
                <a:gd name="T29" fmla="*/ 106649 h 586"/>
                <a:gd name="T30" fmla="*/ 142574 w 475"/>
                <a:gd name="T31" fmla="*/ 122142 h 586"/>
                <a:gd name="T32" fmla="*/ 150154 w 475"/>
                <a:gd name="T33" fmla="*/ 157452 h 586"/>
                <a:gd name="T34" fmla="*/ 121639 w 475"/>
                <a:gd name="T35" fmla="*/ 180151 h 586"/>
                <a:gd name="T36" fmla="*/ 93846 w 475"/>
                <a:gd name="T37" fmla="*/ 206093 h 586"/>
                <a:gd name="T38" fmla="*/ 86266 w 475"/>
                <a:gd name="T39" fmla="*/ 201049 h 586"/>
                <a:gd name="T40" fmla="*/ 92763 w 475"/>
                <a:gd name="T41" fmla="*/ 123944 h 586"/>
                <a:gd name="T42" fmla="*/ 96734 w 475"/>
                <a:gd name="T43" fmla="*/ 108811 h 586"/>
                <a:gd name="T44" fmla="*/ 85184 w 475"/>
                <a:gd name="T45" fmla="*/ 105929 h 586"/>
                <a:gd name="T46" fmla="*/ 59556 w 475"/>
                <a:gd name="T47" fmla="*/ 93318 h 586"/>
                <a:gd name="T48" fmla="*/ 48006 w 475"/>
                <a:gd name="T49" fmla="*/ 85752 h 586"/>
                <a:gd name="T50" fmla="*/ 37539 w 475"/>
                <a:gd name="T51" fmla="*/ 53325 h 586"/>
                <a:gd name="T52" fmla="*/ 0 w 475"/>
                <a:gd name="T53" fmla="*/ 47560 h 586"/>
                <a:gd name="T54" fmla="*/ 7941 w 475"/>
                <a:gd name="T55" fmla="*/ 37111 h 586"/>
                <a:gd name="T56" fmla="*/ 7941 w 475"/>
                <a:gd name="T57" fmla="*/ 33148 h 586"/>
                <a:gd name="T58" fmla="*/ 7941 w 475"/>
                <a:gd name="T59" fmla="*/ 28464 h 586"/>
                <a:gd name="T60" fmla="*/ 55586 w 475"/>
                <a:gd name="T61" fmla="*/ 15133 h 586"/>
                <a:gd name="T62" fmla="*/ 59556 w 475"/>
                <a:gd name="T63" fmla="*/ 7566 h 586"/>
                <a:gd name="T64" fmla="*/ 73633 w 475"/>
                <a:gd name="T65" fmla="*/ 721 h 586"/>
                <a:gd name="T66" fmla="*/ 78687 w 475"/>
                <a:gd name="T67" fmla="*/ 3603 h 586"/>
                <a:gd name="T68" fmla="*/ 82296 w 475"/>
                <a:gd name="T69" fmla="*/ 3603 h 586"/>
                <a:gd name="T70" fmla="*/ 102509 w 475"/>
                <a:gd name="T71" fmla="*/ 19817 h 586"/>
                <a:gd name="T72" fmla="*/ 104314 w 475"/>
                <a:gd name="T73" fmla="*/ 28464 h 586"/>
                <a:gd name="T74" fmla="*/ 122361 w 475"/>
                <a:gd name="T75" fmla="*/ 41795 h 586"/>
                <a:gd name="T76" fmla="*/ 95651 w 475"/>
                <a:gd name="T77" fmla="*/ 78906 h 586"/>
                <a:gd name="T78" fmla="*/ 89876 w 475"/>
                <a:gd name="T79" fmla="*/ 74222 h 586"/>
                <a:gd name="T80" fmla="*/ 74716 w 475"/>
                <a:gd name="T81" fmla="*/ 90436 h 586"/>
                <a:gd name="T82" fmla="*/ 82296 w 475"/>
                <a:gd name="T83" fmla="*/ 83950 h 586"/>
                <a:gd name="T84" fmla="*/ 92042 w 475"/>
                <a:gd name="T85" fmla="*/ 97282 h 586"/>
                <a:gd name="T86" fmla="*/ 93846 w 475"/>
                <a:gd name="T87" fmla="*/ 104848 h 586"/>
                <a:gd name="T88" fmla="*/ 99621 w 475"/>
                <a:gd name="T89" fmla="*/ 104848 h 586"/>
                <a:gd name="T90" fmla="*/ 111894 w 475"/>
                <a:gd name="T91" fmla="*/ 101965 h 5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75" h="586">
                  <a:moveTo>
                    <a:pt x="204" y="39"/>
                  </a:moveTo>
                  <a:cubicBezTo>
                    <a:pt x="207" y="37"/>
                    <a:pt x="204" y="21"/>
                    <a:pt x="199" y="18"/>
                  </a:cubicBezTo>
                  <a:cubicBezTo>
                    <a:pt x="194" y="29"/>
                    <a:pt x="212" y="31"/>
                    <a:pt x="199" y="39"/>
                  </a:cubicBezTo>
                  <a:lnTo>
                    <a:pt x="204" y="39"/>
                  </a:lnTo>
                  <a:close/>
                  <a:moveTo>
                    <a:pt x="234" y="66"/>
                  </a:moveTo>
                  <a:cubicBezTo>
                    <a:pt x="233" y="69"/>
                    <a:pt x="229" y="71"/>
                    <a:pt x="218" y="71"/>
                  </a:cubicBezTo>
                  <a:cubicBezTo>
                    <a:pt x="215" y="69"/>
                    <a:pt x="212" y="66"/>
                    <a:pt x="212" y="63"/>
                  </a:cubicBezTo>
                  <a:lnTo>
                    <a:pt x="207" y="63"/>
                  </a:lnTo>
                  <a:lnTo>
                    <a:pt x="207" y="69"/>
                  </a:lnTo>
                  <a:lnTo>
                    <a:pt x="212" y="69"/>
                  </a:lnTo>
                  <a:cubicBezTo>
                    <a:pt x="210" y="71"/>
                    <a:pt x="207" y="74"/>
                    <a:pt x="204" y="74"/>
                  </a:cubicBezTo>
                  <a:cubicBezTo>
                    <a:pt x="204" y="79"/>
                    <a:pt x="204" y="84"/>
                    <a:pt x="199" y="87"/>
                  </a:cubicBezTo>
                  <a:lnTo>
                    <a:pt x="207" y="87"/>
                  </a:lnTo>
                  <a:cubicBezTo>
                    <a:pt x="210" y="90"/>
                    <a:pt x="212" y="92"/>
                    <a:pt x="212" y="95"/>
                  </a:cubicBezTo>
                  <a:cubicBezTo>
                    <a:pt x="217" y="98"/>
                    <a:pt x="227" y="93"/>
                    <a:pt x="230" y="99"/>
                  </a:cubicBezTo>
                  <a:cubicBezTo>
                    <a:pt x="229" y="95"/>
                    <a:pt x="233" y="92"/>
                    <a:pt x="233" y="90"/>
                  </a:cubicBezTo>
                  <a:cubicBezTo>
                    <a:pt x="233" y="84"/>
                    <a:pt x="232" y="75"/>
                    <a:pt x="234" y="66"/>
                  </a:cubicBezTo>
                  <a:close/>
                  <a:moveTo>
                    <a:pt x="239" y="55"/>
                  </a:moveTo>
                  <a:lnTo>
                    <a:pt x="244" y="50"/>
                  </a:lnTo>
                  <a:cubicBezTo>
                    <a:pt x="241" y="50"/>
                    <a:pt x="241" y="53"/>
                    <a:pt x="239" y="55"/>
                  </a:cubicBezTo>
                  <a:lnTo>
                    <a:pt x="231" y="47"/>
                  </a:lnTo>
                  <a:lnTo>
                    <a:pt x="236" y="42"/>
                  </a:lnTo>
                  <a:cubicBezTo>
                    <a:pt x="231" y="45"/>
                    <a:pt x="228" y="37"/>
                    <a:pt x="223" y="34"/>
                  </a:cubicBezTo>
                  <a:cubicBezTo>
                    <a:pt x="219" y="45"/>
                    <a:pt x="235" y="58"/>
                    <a:pt x="234" y="66"/>
                  </a:cubicBezTo>
                  <a:cubicBezTo>
                    <a:pt x="235" y="62"/>
                    <a:pt x="236" y="58"/>
                    <a:pt x="239" y="55"/>
                  </a:cubicBezTo>
                  <a:close/>
                  <a:moveTo>
                    <a:pt x="310" y="283"/>
                  </a:moveTo>
                  <a:cubicBezTo>
                    <a:pt x="310" y="288"/>
                    <a:pt x="313" y="288"/>
                    <a:pt x="315" y="291"/>
                  </a:cubicBezTo>
                  <a:cubicBezTo>
                    <a:pt x="326" y="280"/>
                    <a:pt x="331" y="288"/>
                    <a:pt x="339" y="296"/>
                  </a:cubicBezTo>
                  <a:cubicBezTo>
                    <a:pt x="342" y="299"/>
                    <a:pt x="347" y="302"/>
                    <a:pt x="353" y="302"/>
                  </a:cubicBezTo>
                  <a:cubicBezTo>
                    <a:pt x="353" y="299"/>
                    <a:pt x="353" y="299"/>
                    <a:pt x="355" y="296"/>
                  </a:cubicBezTo>
                  <a:lnTo>
                    <a:pt x="360" y="296"/>
                  </a:lnTo>
                  <a:cubicBezTo>
                    <a:pt x="366" y="312"/>
                    <a:pt x="392" y="323"/>
                    <a:pt x="395" y="339"/>
                  </a:cubicBezTo>
                  <a:cubicBezTo>
                    <a:pt x="411" y="347"/>
                    <a:pt x="432" y="339"/>
                    <a:pt x="443" y="355"/>
                  </a:cubicBezTo>
                  <a:cubicBezTo>
                    <a:pt x="474" y="389"/>
                    <a:pt x="406" y="402"/>
                    <a:pt x="416" y="437"/>
                  </a:cubicBezTo>
                  <a:cubicBezTo>
                    <a:pt x="411" y="460"/>
                    <a:pt x="392" y="463"/>
                    <a:pt x="371" y="466"/>
                  </a:cubicBezTo>
                  <a:cubicBezTo>
                    <a:pt x="363" y="484"/>
                    <a:pt x="350" y="490"/>
                    <a:pt x="337" y="500"/>
                  </a:cubicBezTo>
                  <a:cubicBezTo>
                    <a:pt x="315" y="500"/>
                    <a:pt x="313" y="516"/>
                    <a:pt x="292" y="521"/>
                  </a:cubicBezTo>
                  <a:cubicBezTo>
                    <a:pt x="284" y="543"/>
                    <a:pt x="265" y="550"/>
                    <a:pt x="260" y="572"/>
                  </a:cubicBezTo>
                  <a:cubicBezTo>
                    <a:pt x="263" y="580"/>
                    <a:pt x="276" y="574"/>
                    <a:pt x="273" y="585"/>
                  </a:cubicBezTo>
                  <a:cubicBezTo>
                    <a:pt x="257" y="585"/>
                    <a:pt x="239" y="577"/>
                    <a:pt x="239" y="558"/>
                  </a:cubicBezTo>
                  <a:cubicBezTo>
                    <a:pt x="244" y="511"/>
                    <a:pt x="278" y="474"/>
                    <a:pt x="284" y="426"/>
                  </a:cubicBezTo>
                  <a:cubicBezTo>
                    <a:pt x="260" y="407"/>
                    <a:pt x="257" y="376"/>
                    <a:pt x="257" y="344"/>
                  </a:cubicBezTo>
                  <a:cubicBezTo>
                    <a:pt x="273" y="336"/>
                    <a:pt x="268" y="320"/>
                    <a:pt x="276" y="309"/>
                  </a:cubicBezTo>
                  <a:lnTo>
                    <a:pt x="268" y="302"/>
                  </a:lnTo>
                  <a:cubicBezTo>
                    <a:pt x="260" y="315"/>
                    <a:pt x="252" y="296"/>
                    <a:pt x="241" y="302"/>
                  </a:cubicBezTo>
                  <a:cubicBezTo>
                    <a:pt x="241" y="299"/>
                    <a:pt x="239" y="296"/>
                    <a:pt x="236" y="294"/>
                  </a:cubicBezTo>
                  <a:cubicBezTo>
                    <a:pt x="231" y="288"/>
                    <a:pt x="223" y="283"/>
                    <a:pt x="218" y="275"/>
                  </a:cubicBezTo>
                  <a:cubicBezTo>
                    <a:pt x="199" y="270"/>
                    <a:pt x="180" y="270"/>
                    <a:pt x="165" y="259"/>
                  </a:cubicBezTo>
                  <a:cubicBezTo>
                    <a:pt x="146" y="257"/>
                    <a:pt x="157" y="235"/>
                    <a:pt x="138" y="230"/>
                  </a:cubicBezTo>
                  <a:cubicBezTo>
                    <a:pt x="135" y="233"/>
                    <a:pt x="133" y="235"/>
                    <a:pt x="133" y="238"/>
                  </a:cubicBezTo>
                  <a:cubicBezTo>
                    <a:pt x="104" y="230"/>
                    <a:pt x="117" y="201"/>
                    <a:pt x="104" y="182"/>
                  </a:cubicBezTo>
                  <a:cubicBezTo>
                    <a:pt x="106" y="169"/>
                    <a:pt x="106" y="159"/>
                    <a:pt x="104" y="148"/>
                  </a:cubicBezTo>
                  <a:cubicBezTo>
                    <a:pt x="101" y="140"/>
                    <a:pt x="98" y="135"/>
                    <a:pt x="93" y="127"/>
                  </a:cubicBezTo>
                  <a:cubicBezTo>
                    <a:pt x="67" y="95"/>
                    <a:pt x="35" y="148"/>
                    <a:pt x="0" y="132"/>
                  </a:cubicBezTo>
                  <a:cubicBezTo>
                    <a:pt x="14" y="132"/>
                    <a:pt x="22" y="124"/>
                    <a:pt x="30" y="116"/>
                  </a:cubicBezTo>
                  <a:cubicBezTo>
                    <a:pt x="27" y="111"/>
                    <a:pt x="19" y="108"/>
                    <a:pt x="22" y="103"/>
                  </a:cubicBezTo>
                  <a:lnTo>
                    <a:pt x="27" y="98"/>
                  </a:lnTo>
                  <a:lnTo>
                    <a:pt x="22" y="92"/>
                  </a:lnTo>
                  <a:lnTo>
                    <a:pt x="27" y="87"/>
                  </a:lnTo>
                  <a:cubicBezTo>
                    <a:pt x="24" y="84"/>
                    <a:pt x="22" y="82"/>
                    <a:pt x="22" y="79"/>
                  </a:cubicBezTo>
                  <a:cubicBezTo>
                    <a:pt x="37" y="66"/>
                    <a:pt x="61" y="47"/>
                    <a:pt x="88" y="50"/>
                  </a:cubicBezTo>
                  <a:cubicBezTo>
                    <a:pt x="109" y="42"/>
                    <a:pt x="135" y="66"/>
                    <a:pt x="154" y="42"/>
                  </a:cubicBezTo>
                  <a:cubicBezTo>
                    <a:pt x="146" y="42"/>
                    <a:pt x="135" y="29"/>
                    <a:pt x="146" y="21"/>
                  </a:cubicBezTo>
                  <a:cubicBezTo>
                    <a:pt x="151" y="21"/>
                    <a:pt x="159" y="10"/>
                    <a:pt x="165" y="21"/>
                  </a:cubicBezTo>
                  <a:cubicBezTo>
                    <a:pt x="170" y="18"/>
                    <a:pt x="170" y="13"/>
                    <a:pt x="170" y="8"/>
                  </a:cubicBezTo>
                  <a:cubicBezTo>
                    <a:pt x="183" y="0"/>
                    <a:pt x="199" y="24"/>
                    <a:pt x="204" y="2"/>
                  </a:cubicBezTo>
                  <a:lnTo>
                    <a:pt x="212" y="2"/>
                  </a:lnTo>
                  <a:cubicBezTo>
                    <a:pt x="212" y="8"/>
                    <a:pt x="215" y="8"/>
                    <a:pt x="218" y="10"/>
                  </a:cubicBezTo>
                  <a:lnTo>
                    <a:pt x="223" y="5"/>
                  </a:lnTo>
                  <a:lnTo>
                    <a:pt x="228" y="10"/>
                  </a:lnTo>
                  <a:cubicBezTo>
                    <a:pt x="239" y="0"/>
                    <a:pt x="247" y="24"/>
                    <a:pt x="263" y="16"/>
                  </a:cubicBezTo>
                  <a:cubicBezTo>
                    <a:pt x="273" y="24"/>
                    <a:pt x="281" y="39"/>
                    <a:pt x="284" y="55"/>
                  </a:cubicBezTo>
                  <a:cubicBezTo>
                    <a:pt x="278" y="55"/>
                    <a:pt x="273" y="55"/>
                    <a:pt x="270" y="61"/>
                  </a:cubicBezTo>
                  <a:lnTo>
                    <a:pt x="289" y="79"/>
                  </a:lnTo>
                  <a:cubicBezTo>
                    <a:pt x="294" y="76"/>
                    <a:pt x="294" y="71"/>
                    <a:pt x="294" y="66"/>
                  </a:cubicBezTo>
                  <a:cubicBezTo>
                    <a:pt x="315" y="76"/>
                    <a:pt x="329" y="98"/>
                    <a:pt x="339" y="116"/>
                  </a:cubicBezTo>
                  <a:cubicBezTo>
                    <a:pt x="315" y="119"/>
                    <a:pt x="297" y="129"/>
                    <a:pt x="284" y="151"/>
                  </a:cubicBezTo>
                  <a:cubicBezTo>
                    <a:pt x="297" y="185"/>
                    <a:pt x="239" y="185"/>
                    <a:pt x="265" y="219"/>
                  </a:cubicBezTo>
                  <a:lnTo>
                    <a:pt x="257" y="227"/>
                  </a:lnTo>
                  <a:cubicBezTo>
                    <a:pt x="257" y="219"/>
                    <a:pt x="255" y="212"/>
                    <a:pt x="249" y="206"/>
                  </a:cubicBezTo>
                  <a:cubicBezTo>
                    <a:pt x="225" y="219"/>
                    <a:pt x="186" y="193"/>
                    <a:pt x="194" y="235"/>
                  </a:cubicBezTo>
                  <a:cubicBezTo>
                    <a:pt x="199" y="241"/>
                    <a:pt x="199" y="249"/>
                    <a:pt x="207" y="251"/>
                  </a:cubicBezTo>
                  <a:cubicBezTo>
                    <a:pt x="218" y="257"/>
                    <a:pt x="223" y="243"/>
                    <a:pt x="228" y="238"/>
                  </a:cubicBezTo>
                  <a:lnTo>
                    <a:pt x="228" y="233"/>
                  </a:lnTo>
                  <a:lnTo>
                    <a:pt x="247" y="233"/>
                  </a:lnTo>
                  <a:cubicBezTo>
                    <a:pt x="255" y="249"/>
                    <a:pt x="228" y="267"/>
                    <a:pt x="255" y="270"/>
                  </a:cubicBezTo>
                  <a:cubicBezTo>
                    <a:pt x="255" y="275"/>
                    <a:pt x="255" y="280"/>
                    <a:pt x="249" y="283"/>
                  </a:cubicBezTo>
                  <a:cubicBezTo>
                    <a:pt x="252" y="288"/>
                    <a:pt x="255" y="291"/>
                    <a:pt x="260" y="291"/>
                  </a:cubicBezTo>
                  <a:lnTo>
                    <a:pt x="270" y="291"/>
                  </a:lnTo>
                  <a:lnTo>
                    <a:pt x="276" y="291"/>
                  </a:lnTo>
                  <a:cubicBezTo>
                    <a:pt x="278" y="291"/>
                    <a:pt x="281" y="291"/>
                    <a:pt x="283" y="295"/>
                  </a:cubicBezTo>
                  <a:cubicBezTo>
                    <a:pt x="292" y="290"/>
                    <a:pt x="298" y="285"/>
                    <a:pt x="310" y="28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8" name="Freeform 179">
              <a:extLst>
                <a:ext uri="{FF2B5EF4-FFF2-40B4-BE49-F238E27FC236}">
                  <a16:creationId xmlns:a16="http://schemas.microsoft.com/office/drawing/2014/main" id="{1ED1B13E-F6C2-3E48-9D03-609700228C8D}"/>
                </a:ext>
              </a:extLst>
            </p:cNvPr>
            <p:cNvSpPr>
              <a:spLocks noChangeArrowheads="1"/>
            </p:cNvSpPr>
            <p:nvPr/>
          </p:nvSpPr>
          <p:spPr bwMode="auto">
            <a:xfrm>
              <a:off x="4699000" y="4532313"/>
              <a:ext cx="14288" cy="15875"/>
            </a:xfrm>
            <a:custGeom>
              <a:avLst/>
              <a:gdLst>
                <a:gd name="T0" fmla="*/ 1099 w 39"/>
                <a:gd name="T1" fmla="*/ 0 h 46"/>
                <a:gd name="T2" fmla="*/ 6961 w 39"/>
                <a:gd name="T3" fmla="*/ 0 h 46"/>
                <a:gd name="T4" fmla="*/ 11723 w 39"/>
                <a:gd name="T5" fmla="*/ 690 h 46"/>
                <a:gd name="T6" fmla="*/ 13922 w 39"/>
                <a:gd name="T7" fmla="*/ 4486 h 46"/>
                <a:gd name="T8" fmla="*/ 11723 w 39"/>
                <a:gd name="T9" fmla="*/ 7938 h 46"/>
                <a:gd name="T10" fmla="*/ 5862 w 39"/>
                <a:gd name="T11" fmla="*/ 10008 h 46"/>
                <a:gd name="T12" fmla="*/ 5129 w 39"/>
                <a:gd name="T13" fmla="*/ 10008 h 46"/>
                <a:gd name="T14" fmla="*/ 5129 w 39"/>
                <a:gd name="T15" fmla="*/ 15530 h 46"/>
                <a:gd name="T16" fmla="*/ 0 w 39"/>
                <a:gd name="T17" fmla="*/ 15530 h 46"/>
                <a:gd name="T18" fmla="*/ 0 w 39"/>
                <a:gd name="T19" fmla="*/ 0 h 46"/>
                <a:gd name="T20" fmla="*/ 1099 w 39"/>
                <a:gd name="T21" fmla="*/ 0 h 46"/>
                <a:gd name="T22" fmla="*/ 5129 w 39"/>
                <a:gd name="T23" fmla="*/ 6212 h 46"/>
                <a:gd name="T24" fmla="*/ 5862 w 39"/>
                <a:gd name="T25" fmla="*/ 6212 h 46"/>
                <a:gd name="T26" fmla="*/ 8793 w 39"/>
                <a:gd name="T27" fmla="*/ 4486 h 46"/>
                <a:gd name="T28" fmla="*/ 5862 w 39"/>
                <a:gd name="T29" fmla="*/ 2416 h 46"/>
                <a:gd name="T30" fmla="*/ 5129 w 39"/>
                <a:gd name="T31" fmla="*/ 2416 h 46"/>
                <a:gd name="T32" fmla="*/ 5129 w 39"/>
                <a:gd name="T33" fmla="*/ 6212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46">
                  <a:moveTo>
                    <a:pt x="3" y="0"/>
                  </a:moveTo>
                  <a:cubicBezTo>
                    <a:pt x="6" y="0"/>
                    <a:pt x="11" y="0"/>
                    <a:pt x="19" y="0"/>
                  </a:cubicBezTo>
                  <a:cubicBezTo>
                    <a:pt x="24" y="0"/>
                    <a:pt x="29" y="0"/>
                    <a:pt x="32" y="2"/>
                  </a:cubicBezTo>
                  <a:cubicBezTo>
                    <a:pt x="34" y="5"/>
                    <a:pt x="38" y="8"/>
                    <a:pt x="38" y="13"/>
                  </a:cubicBezTo>
                  <a:cubicBezTo>
                    <a:pt x="38" y="19"/>
                    <a:pt x="34" y="21"/>
                    <a:pt x="32" y="23"/>
                  </a:cubicBezTo>
                  <a:cubicBezTo>
                    <a:pt x="29" y="26"/>
                    <a:pt x="24" y="29"/>
                    <a:pt x="16" y="29"/>
                  </a:cubicBezTo>
                  <a:lnTo>
                    <a:pt x="14" y="29"/>
                  </a:lnTo>
                  <a:lnTo>
                    <a:pt x="14" y="45"/>
                  </a:lnTo>
                  <a:lnTo>
                    <a:pt x="0" y="45"/>
                  </a:lnTo>
                  <a:lnTo>
                    <a:pt x="0" y="0"/>
                  </a:lnTo>
                  <a:lnTo>
                    <a:pt x="3" y="0"/>
                  </a:lnTo>
                  <a:close/>
                  <a:moveTo>
                    <a:pt x="14" y="18"/>
                  </a:moveTo>
                  <a:lnTo>
                    <a:pt x="16" y="18"/>
                  </a:lnTo>
                  <a:cubicBezTo>
                    <a:pt x="22" y="18"/>
                    <a:pt x="24" y="15"/>
                    <a:pt x="24" y="13"/>
                  </a:cubicBezTo>
                  <a:cubicBezTo>
                    <a:pt x="24" y="10"/>
                    <a:pt x="22" y="7"/>
                    <a:pt x="16" y="7"/>
                  </a:cubicBezTo>
                  <a:cubicBezTo>
                    <a:pt x="14" y="7"/>
                    <a:pt x="14" y="7"/>
                    <a:pt x="14" y="7"/>
                  </a:cubicBezTo>
                  <a:lnTo>
                    <a:pt x="14" y="1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9" name="Freeform 180">
              <a:extLst>
                <a:ext uri="{FF2B5EF4-FFF2-40B4-BE49-F238E27FC236}">
                  <a16:creationId xmlns:a16="http://schemas.microsoft.com/office/drawing/2014/main" id="{6C272236-F6ED-D640-8EF2-98EED10ED1CF}"/>
                </a:ext>
              </a:extLst>
            </p:cNvPr>
            <p:cNvSpPr>
              <a:spLocks noChangeArrowheads="1"/>
            </p:cNvSpPr>
            <p:nvPr/>
          </p:nvSpPr>
          <p:spPr bwMode="auto">
            <a:xfrm>
              <a:off x="4702175" y="4554538"/>
              <a:ext cx="15875" cy="15875"/>
            </a:xfrm>
            <a:custGeom>
              <a:avLst/>
              <a:gdLst>
                <a:gd name="T0" fmla="*/ 5907 w 43"/>
                <a:gd name="T1" fmla="*/ 12079 h 46"/>
                <a:gd name="T2" fmla="*/ 4799 w 43"/>
                <a:gd name="T3" fmla="*/ 15530 h 46"/>
                <a:gd name="T4" fmla="*/ 0 w 43"/>
                <a:gd name="T5" fmla="*/ 15530 h 46"/>
                <a:gd name="T6" fmla="*/ 4799 w 43"/>
                <a:gd name="T7" fmla="*/ 0 h 46"/>
                <a:gd name="T8" fmla="*/ 10706 w 43"/>
                <a:gd name="T9" fmla="*/ 0 h 46"/>
                <a:gd name="T10" fmla="*/ 15506 w 43"/>
                <a:gd name="T11" fmla="*/ 15530 h 46"/>
                <a:gd name="T12" fmla="*/ 10706 w 43"/>
                <a:gd name="T13" fmla="*/ 15530 h 46"/>
                <a:gd name="T14" fmla="*/ 9599 w 43"/>
                <a:gd name="T15" fmla="*/ 12079 h 46"/>
                <a:gd name="T16" fmla="*/ 5907 w 43"/>
                <a:gd name="T17" fmla="*/ 12079 h 46"/>
                <a:gd name="T18" fmla="*/ 9599 w 43"/>
                <a:gd name="T19" fmla="*/ 9318 h 46"/>
                <a:gd name="T20" fmla="*/ 8860 w 43"/>
                <a:gd name="T21" fmla="*/ 6557 h 46"/>
                <a:gd name="T22" fmla="*/ 7753 w 43"/>
                <a:gd name="T23" fmla="*/ 3796 h 46"/>
                <a:gd name="T24" fmla="*/ 7753 w 43"/>
                <a:gd name="T25" fmla="*/ 3796 h 46"/>
                <a:gd name="T26" fmla="*/ 6645 w 43"/>
                <a:gd name="T27" fmla="*/ 6557 h 46"/>
                <a:gd name="T28" fmla="*/ 5907 w 43"/>
                <a:gd name="T29" fmla="*/ 9318 h 46"/>
                <a:gd name="T30" fmla="*/ 9599 w 43"/>
                <a:gd name="T31" fmla="*/ 9318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 h="46">
                  <a:moveTo>
                    <a:pt x="16" y="35"/>
                  </a:moveTo>
                  <a:lnTo>
                    <a:pt x="13" y="45"/>
                  </a:lnTo>
                  <a:lnTo>
                    <a:pt x="0" y="45"/>
                  </a:lnTo>
                  <a:lnTo>
                    <a:pt x="13" y="0"/>
                  </a:lnTo>
                  <a:lnTo>
                    <a:pt x="29" y="0"/>
                  </a:lnTo>
                  <a:lnTo>
                    <a:pt x="42" y="45"/>
                  </a:lnTo>
                  <a:lnTo>
                    <a:pt x="29" y="45"/>
                  </a:lnTo>
                  <a:lnTo>
                    <a:pt x="26" y="35"/>
                  </a:lnTo>
                  <a:lnTo>
                    <a:pt x="16" y="35"/>
                  </a:lnTo>
                  <a:close/>
                  <a:moveTo>
                    <a:pt x="26" y="27"/>
                  </a:moveTo>
                  <a:lnTo>
                    <a:pt x="24" y="19"/>
                  </a:lnTo>
                  <a:cubicBezTo>
                    <a:pt x="24" y="16"/>
                    <a:pt x="21" y="14"/>
                    <a:pt x="21" y="11"/>
                  </a:cubicBezTo>
                  <a:cubicBezTo>
                    <a:pt x="21" y="14"/>
                    <a:pt x="21" y="16"/>
                    <a:pt x="18" y="19"/>
                  </a:cubicBezTo>
                  <a:lnTo>
                    <a:pt x="16" y="27"/>
                  </a:lnTo>
                  <a:lnTo>
                    <a:pt x="26" y="2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0" name="Freeform 181">
              <a:extLst>
                <a:ext uri="{FF2B5EF4-FFF2-40B4-BE49-F238E27FC236}">
                  <a16:creationId xmlns:a16="http://schemas.microsoft.com/office/drawing/2014/main" id="{F1170438-4BC7-7C4A-B3F1-C3E5628D1805}"/>
                </a:ext>
              </a:extLst>
            </p:cNvPr>
            <p:cNvSpPr>
              <a:spLocks noChangeArrowheads="1"/>
            </p:cNvSpPr>
            <p:nvPr/>
          </p:nvSpPr>
          <p:spPr bwMode="auto">
            <a:xfrm>
              <a:off x="4699000" y="4578350"/>
              <a:ext cx="14288" cy="15875"/>
            </a:xfrm>
            <a:custGeom>
              <a:avLst/>
              <a:gdLst>
                <a:gd name="T0" fmla="*/ 3833 w 41"/>
                <a:gd name="T1" fmla="*/ 0 h 46"/>
                <a:gd name="T2" fmla="*/ 3833 w 41"/>
                <a:gd name="T3" fmla="*/ 5522 h 46"/>
                <a:gd name="T4" fmla="*/ 9409 w 41"/>
                <a:gd name="T5" fmla="*/ 5522 h 46"/>
                <a:gd name="T6" fmla="*/ 9409 w 41"/>
                <a:gd name="T7" fmla="*/ 0 h 46"/>
                <a:gd name="T8" fmla="*/ 13940 w 41"/>
                <a:gd name="T9" fmla="*/ 0 h 46"/>
                <a:gd name="T10" fmla="*/ 13940 w 41"/>
                <a:gd name="T11" fmla="*/ 15530 h 46"/>
                <a:gd name="T12" fmla="*/ 9409 w 41"/>
                <a:gd name="T13" fmla="*/ 15530 h 46"/>
                <a:gd name="T14" fmla="*/ 9409 w 41"/>
                <a:gd name="T15" fmla="*/ 8973 h 46"/>
                <a:gd name="T16" fmla="*/ 3833 w 41"/>
                <a:gd name="T17" fmla="*/ 8973 h 46"/>
                <a:gd name="T18" fmla="*/ 3833 w 41"/>
                <a:gd name="T19" fmla="*/ 15530 h 46"/>
                <a:gd name="T20" fmla="*/ 0 w 41"/>
                <a:gd name="T21" fmla="*/ 15530 h 46"/>
                <a:gd name="T22" fmla="*/ 0 w 41"/>
                <a:gd name="T23" fmla="*/ 0 h 46"/>
                <a:gd name="T24" fmla="*/ 3833 w 41"/>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46">
                  <a:moveTo>
                    <a:pt x="11" y="0"/>
                  </a:moveTo>
                  <a:lnTo>
                    <a:pt x="11" y="16"/>
                  </a:lnTo>
                  <a:lnTo>
                    <a:pt x="27" y="16"/>
                  </a:lnTo>
                  <a:lnTo>
                    <a:pt x="27" y="0"/>
                  </a:lnTo>
                  <a:lnTo>
                    <a:pt x="40" y="0"/>
                  </a:lnTo>
                  <a:lnTo>
                    <a:pt x="40" y="45"/>
                  </a:lnTo>
                  <a:lnTo>
                    <a:pt x="27" y="45"/>
                  </a:lnTo>
                  <a:lnTo>
                    <a:pt x="27" y="26"/>
                  </a:lnTo>
                  <a:lnTo>
                    <a:pt x="11" y="26"/>
                  </a:lnTo>
                  <a:lnTo>
                    <a:pt x="11" y="45"/>
                  </a:lnTo>
                  <a:lnTo>
                    <a:pt x="0" y="45"/>
                  </a:lnTo>
                  <a:lnTo>
                    <a:pt x="0" y="0"/>
                  </a:lnTo>
                  <a:lnTo>
                    <a:pt x="1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1" name="Freeform 182">
              <a:extLst>
                <a:ext uri="{FF2B5EF4-FFF2-40B4-BE49-F238E27FC236}">
                  <a16:creationId xmlns:a16="http://schemas.microsoft.com/office/drawing/2014/main" id="{EECC503E-8953-4C4C-8059-9533E92EC8A2}"/>
                </a:ext>
              </a:extLst>
            </p:cNvPr>
            <p:cNvSpPr>
              <a:spLocks noChangeArrowheads="1"/>
            </p:cNvSpPr>
            <p:nvPr/>
          </p:nvSpPr>
          <p:spPr bwMode="auto">
            <a:xfrm>
              <a:off x="4692650" y="4600575"/>
              <a:ext cx="15875" cy="17463"/>
            </a:xfrm>
            <a:custGeom>
              <a:avLst/>
              <a:gdLst>
                <a:gd name="T0" fmla="*/ 7247 w 46"/>
                <a:gd name="T1" fmla="*/ 17099 h 48"/>
                <a:gd name="T2" fmla="*/ 0 w 46"/>
                <a:gd name="T3" fmla="*/ 8368 h 48"/>
                <a:gd name="T4" fmla="*/ 7247 w 46"/>
                <a:gd name="T5" fmla="*/ 0 h 48"/>
                <a:gd name="T6" fmla="*/ 15530 w 46"/>
                <a:gd name="T7" fmla="*/ 8368 h 48"/>
                <a:gd name="T8" fmla="*/ 7247 w 46"/>
                <a:gd name="T9" fmla="*/ 17099 h 48"/>
                <a:gd name="T10" fmla="*/ 8973 w 46"/>
                <a:gd name="T11" fmla="*/ 13461 h 48"/>
                <a:gd name="T12" fmla="*/ 11734 w 46"/>
                <a:gd name="T13" fmla="*/ 8368 h 48"/>
                <a:gd name="T14" fmla="*/ 8283 w 46"/>
                <a:gd name="T15" fmla="*/ 3638 h 48"/>
                <a:gd name="T16" fmla="*/ 5522 w 46"/>
                <a:gd name="T17" fmla="*/ 8368 h 48"/>
                <a:gd name="T18" fmla="*/ 8973 w 46"/>
                <a:gd name="T19" fmla="*/ 13461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48">
                  <a:moveTo>
                    <a:pt x="21" y="47"/>
                  </a:moveTo>
                  <a:cubicBezTo>
                    <a:pt x="8" y="47"/>
                    <a:pt x="0" y="37"/>
                    <a:pt x="0" y="23"/>
                  </a:cubicBezTo>
                  <a:cubicBezTo>
                    <a:pt x="0" y="10"/>
                    <a:pt x="8" y="0"/>
                    <a:pt x="21" y="0"/>
                  </a:cubicBezTo>
                  <a:cubicBezTo>
                    <a:pt x="40" y="0"/>
                    <a:pt x="45" y="10"/>
                    <a:pt x="45" y="23"/>
                  </a:cubicBezTo>
                  <a:cubicBezTo>
                    <a:pt x="45" y="37"/>
                    <a:pt x="37" y="47"/>
                    <a:pt x="21" y="47"/>
                  </a:cubicBezTo>
                  <a:close/>
                  <a:moveTo>
                    <a:pt x="26" y="37"/>
                  </a:moveTo>
                  <a:cubicBezTo>
                    <a:pt x="32" y="37"/>
                    <a:pt x="34" y="31"/>
                    <a:pt x="34" y="23"/>
                  </a:cubicBezTo>
                  <a:cubicBezTo>
                    <a:pt x="34" y="15"/>
                    <a:pt x="32" y="10"/>
                    <a:pt x="24" y="10"/>
                  </a:cubicBezTo>
                  <a:cubicBezTo>
                    <a:pt x="18" y="10"/>
                    <a:pt x="16" y="15"/>
                    <a:pt x="16" y="23"/>
                  </a:cubicBezTo>
                  <a:cubicBezTo>
                    <a:pt x="16" y="31"/>
                    <a:pt x="18" y="37"/>
                    <a:pt x="26"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2" name="Freeform 183">
              <a:extLst>
                <a:ext uri="{FF2B5EF4-FFF2-40B4-BE49-F238E27FC236}">
                  <a16:creationId xmlns:a16="http://schemas.microsoft.com/office/drawing/2014/main" id="{E0E86ED4-E33A-DA43-8CD3-BC7405967945}"/>
                </a:ext>
              </a:extLst>
            </p:cNvPr>
            <p:cNvSpPr>
              <a:spLocks noChangeArrowheads="1"/>
            </p:cNvSpPr>
            <p:nvPr/>
          </p:nvSpPr>
          <p:spPr bwMode="auto">
            <a:xfrm>
              <a:off x="4419600" y="4540250"/>
              <a:ext cx="15875" cy="17463"/>
            </a:xfrm>
            <a:custGeom>
              <a:avLst/>
              <a:gdLst>
                <a:gd name="T0" fmla="*/ 7247 w 46"/>
                <a:gd name="T1" fmla="*/ 17099 h 48"/>
                <a:gd name="T2" fmla="*/ 0 w 46"/>
                <a:gd name="T3" fmla="*/ 8732 h 48"/>
                <a:gd name="T4" fmla="*/ 7247 w 46"/>
                <a:gd name="T5" fmla="*/ 0 h 48"/>
                <a:gd name="T6" fmla="*/ 15530 w 46"/>
                <a:gd name="T7" fmla="*/ 8732 h 48"/>
                <a:gd name="T8" fmla="*/ 7247 w 46"/>
                <a:gd name="T9" fmla="*/ 17099 h 48"/>
                <a:gd name="T10" fmla="*/ 8283 w 46"/>
                <a:gd name="T11" fmla="*/ 13461 h 48"/>
                <a:gd name="T12" fmla="*/ 11043 w 46"/>
                <a:gd name="T13" fmla="*/ 8732 h 48"/>
                <a:gd name="T14" fmla="*/ 7247 w 46"/>
                <a:gd name="T15" fmla="*/ 3638 h 48"/>
                <a:gd name="T16" fmla="*/ 4486 w 46"/>
                <a:gd name="T17" fmla="*/ 8732 h 48"/>
                <a:gd name="T18" fmla="*/ 8283 w 46"/>
                <a:gd name="T19" fmla="*/ 13461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48">
                  <a:moveTo>
                    <a:pt x="21" y="47"/>
                  </a:moveTo>
                  <a:cubicBezTo>
                    <a:pt x="8" y="47"/>
                    <a:pt x="0" y="38"/>
                    <a:pt x="0" y="24"/>
                  </a:cubicBezTo>
                  <a:cubicBezTo>
                    <a:pt x="0" y="11"/>
                    <a:pt x="8" y="0"/>
                    <a:pt x="21" y="0"/>
                  </a:cubicBezTo>
                  <a:cubicBezTo>
                    <a:pt x="37" y="0"/>
                    <a:pt x="45" y="11"/>
                    <a:pt x="45" y="24"/>
                  </a:cubicBezTo>
                  <a:cubicBezTo>
                    <a:pt x="45" y="38"/>
                    <a:pt x="37" y="47"/>
                    <a:pt x="21" y="47"/>
                  </a:cubicBezTo>
                  <a:close/>
                  <a:moveTo>
                    <a:pt x="24" y="37"/>
                  </a:moveTo>
                  <a:cubicBezTo>
                    <a:pt x="29" y="37"/>
                    <a:pt x="32" y="32"/>
                    <a:pt x="32" y="24"/>
                  </a:cubicBezTo>
                  <a:cubicBezTo>
                    <a:pt x="32" y="17"/>
                    <a:pt x="29" y="10"/>
                    <a:pt x="21" y="10"/>
                  </a:cubicBezTo>
                  <a:cubicBezTo>
                    <a:pt x="16" y="10"/>
                    <a:pt x="13" y="17"/>
                    <a:pt x="13" y="24"/>
                  </a:cubicBezTo>
                  <a:cubicBezTo>
                    <a:pt x="13" y="32"/>
                    <a:pt x="16" y="37"/>
                    <a:pt x="24"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3" name="Freeform 184">
              <a:extLst>
                <a:ext uri="{FF2B5EF4-FFF2-40B4-BE49-F238E27FC236}">
                  <a16:creationId xmlns:a16="http://schemas.microsoft.com/office/drawing/2014/main" id="{CB1439AA-BE76-D341-B79E-18C6A8E2DB81}"/>
                </a:ext>
              </a:extLst>
            </p:cNvPr>
            <p:cNvSpPr>
              <a:spLocks noChangeArrowheads="1"/>
            </p:cNvSpPr>
            <p:nvPr/>
          </p:nvSpPr>
          <p:spPr bwMode="auto">
            <a:xfrm>
              <a:off x="4418013" y="4567238"/>
              <a:ext cx="14287" cy="15875"/>
            </a:xfrm>
            <a:custGeom>
              <a:avLst/>
              <a:gdLst>
                <a:gd name="T0" fmla="*/ 1128 w 38"/>
                <a:gd name="T1" fmla="*/ 0 h 46"/>
                <a:gd name="T2" fmla="*/ 7144 w 38"/>
                <a:gd name="T3" fmla="*/ 0 h 46"/>
                <a:gd name="T4" fmla="*/ 12031 w 38"/>
                <a:gd name="T5" fmla="*/ 690 h 46"/>
                <a:gd name="T6" fmla="*/ 13911 w 38"/>
                <a:gd name="T7" fmla="*/ 4486 h 46"/>
                <a:gd name="T8" fmla="*/ 12031 w 38"/>
                <a:gd name="T9" fmla="*/ 8283 h 46"/>
                <a:gd name="T10" fmla="*/ 6016 w 38"/>
                <a:gd name="T11" fmla="*/ 10008 h 46"/>
                <a:gd name="T12" fmla="*/ 5264 w 38"/>
                <a:gd name="T13" fmla="*/ 10008 h 46"/>
                <a:gd name="T14" fmla="*/ 5264 w 38"/>
                <a:gd name="T15" fmla="*/ 15530 h 46"/>
                <a:gd name="T16" fmla="*/ 0 w 38"/>
                <a:gd name="T17" fmla="*/ 15530 h 46"/>
                <a:gd name="T18" fmla="*/ 0 w 38"/>
                <a:gd name="T19" fmla="*/ 0 h 46"/>
                <a:gd name="T20" fmla="*/ 1128 w 38"/>
                <a:gd name="T21" fmla="*/ 0 h 46"/>
                <a:gd name="T22" fmla="*/ 5264 w 38"/>
                <a:gd name="T23" fmla="*/ 7247 h 46"/>
                <a:gd name="T24" fmla="*/ 6016 w 38"/>
                <a:gd name="T25" fmla="*/ 7247 h 46"/>
                <a:gd name="T26" fmla="*/ 9023 w 38"/>
                <a:gd name="T27" fmla="*/ 5522 h 46"/>
                <a:gd name="T28" fmla="*/ 6016 w 38"/>
                <a:gd name="T29" fmla="*/ 3451 h 46"/>
                <a:gd name="T30" fmla="*/ 5264 w 38"/>
                <a:gd name="T31" fmla="*/ 3451 h 46"/>
                <a:gd name="T32" fmla="*/ 5264 w 38"/>
                <a:gd name="T33" fmla="*/ 72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46">
                  <a:moveTo>
                    <a:pt x="3" y="0"/>
                  </a:moveTo>
                  <a:cubicBezTo>
                    <a:pt x="6" y="0"/>
                    <a:pt x="11" y="0"/>
                    <a:pt x="19" y="0"/>
                  </a:cubicBezTo>
                  <a:cubicBezTo>
                    <a:pt x="24" y="0"/>
                    <a:pt x="29" y="0"/>
                    <a:pt x="32" y="2"/>
                  </a:cubicBezTo>
                  <a:cubicBezTo>
                    <a:pt x="35" y="5"/>
                    <a:pt x="37" y="8"/>
                    <a:pt x="37" y="13"/>
                  </a:cubicBezTo>
                  <a:cubicBezTo>
                    <a:pt x="37" y="18"/>
                    <a:pt x="35" y="21"/>
                    <a:pt x="32" y="24"/>
                  </a:cubicBezTo>
                  <a:cubicBezTo>
                    <a:pt x="29" y="26"/>
                    <a:pt x="24" y="29"/>
                    <a:pt x="16" y="29"/>
                  </a:cubicBezTo>
                  <a:lnTo>
                    <a:pt x="14" y="29"/>
                  </a:lnTo>
                  <a:lnTo>
                    <a:pt x="14" y="45"/>
                  </a:lnTo>
                  <a:lnTo>
                    <a:pt x="0" y="45"/>
                  </a:lnTo>
                  <a:lnTo>
                    <a:pt x="0" y="0"/>
                  </a:lnTo>
                  <a:lnTo>
                    <a:pt x="3" y="0"/>
                  </a:lnTo>
                  <a:close/>
                  <a:moveTo>
                    <a:pt x="14" y="21"/>
                  </a:moveTo>
                  <a:lnTo>
                    <a:pt x="16" y="21"/>
                  </a:lnTo>
                  <a:cubicBezTo>
                    <a:pt x="21" y="21"/>
                    <a:pt x="24" y="18"/>
                    <a:pt x="24" y="16"/>
                  </a:cubicBezTo>
                  <a:cubicBezTo>
                    <a:pt x="24" y="13"/>
                    <a:pt x="21" y="10"/>
                    <a:pt x="16" y="10"/>
                  </a:cubicBezTo>
                  <a:cubicBezTo>
                    <a:pt x="14" y="10"/>
                    <a:pt x="14" y="10"/>
                    <a:pt x="14" y="10"/>
                  </a:cubicBezTo>
                  <a:lnTo>
                    <a:pt x="14" y="2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4" name="Freeform 185">
              <a:extLst>
                <a:ext uri="{FF2B5EF4-FFF2-40B4-BE49-F238E27FC236}">
                  <a16:creationId xmlns:a16="http://schemas.microsoft.com/office/drawing/2014/main" id="{F8B51AC9-DC29-E540-9A1A-490AF476D833}"/>
                </a:ext>
              </a:extLst>
            </p:cNvPr>
            <p:cNvSpPr>
              <a:spLocks noChangeArrowheads="1"/>
            </p:cNvSpPr>
            <p:nvPr/>
          </p:nvSpPr>
          <p:spPr bwMode="auto">
            <a:xfrm>
              <a:off x="4424363" y="4589463"/>
              <a:ext cx="11112" cy="15875"/>
            </a:xfrm>
            <a:custGeom>
              <a:avLst/>
              <a:gdLst>
                <a:gd name="T0" fmla="*/ 1684 w 33"/>
                <a:gd name="T1" fmla="*/ 11043 h 46"/>
                <a:gd name="T2" fmla="*/ 5388 w 33"/>
                <a:gd name="T3" fmla="*/ 12079 h 46"/>
                <a:gd name="T4" fmla="*/ 7071 w 33"/>
                <a:gd name="T5" fmla="*/ 11043 h 46"/>
                <a:gd name="T6" fmla="*/ 4377 w 33"/>
                <a:gd name="T7" fmla="*/ 9318 h 46"/>
                <a:gd name="T8" fmla="*/ 0 w 33"/>
                <a:gd name="T9" fmla="*/ 4832 h 46"/>
                <a:gd name="T10" fmla="*/ 6398 w 33"/>
                <a:gd name="T11" fmla="*/ 0 h 46"/>
                <a:gd name="T12" fmla="*/ 10775 w 33"/>
                <a:gd name="T13" fmla="*/ 1035 h 46"/>
                <a:gd name="T14" fmla="*/ 9765 w 33"/>
                <a:gd name="T15" fmla="*/ 4832 h 46"/>
                <a:gd name="T16" fmla="*/ 6398 w 33"/>
                <a:gd name="T17" fmla="*/ 3796 h 46"/>
                <a:gd name="T18" fmla="*/ 4377 w 33"/>
                <a:gd name="T19" fmla="*/ 4832 h 46"/>
                <a:gd name="T20" fmla="*/ 7071 w 33"/>
                <a:gd name="T21" fmla="*/ 6557 h 46"/>
                <a:gd name="T22" fmla="*/ 10775 w 33"/>
                <a:gd name="T23" fmla="*/ 11043 h 46"/>
                <a:gd name="T24" fmla="*/ 4377 w 33"/>
                <a:gd name="T25" fmla="*/ 15530 h 46"/>
                <a:gd name="T26" fmla="*/ 0 w 33"/>
                <a:gd name="T27" fmla="*/ 14840 h 46"/>
                <a:gd name="T28" fmla="*/ 1684 w 33"/>
                <a:gd name="T29" fmla="*/ 11043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46">
                  <a:moveTo>
                    <a:pt x="5" y="32"/>
                  </a:moveTo>
                  <a:cubicBezTo>
                    <a:pt x="8" y="35"/>
                    <a:pt x="13" y="35"/>
                    <a:pt x="16" y="35"/>
                  </a:cubicBezTo>
                  <a:cubicBezTo>
                    <a:pt x="21" y="35"/>
                    <a:pt x="21" y="32"/>
                    <a:pt x="21" y="32"/>
                  </a:cubicBezTo>
                  <a:cubicBezTo>
                    <a:pt x="21" y="30"/>
                    <a:pt x="19" y="30"/>
                    <a:pt x="13" y="27"/>
                  </a:cubicBezTo>
                  <a:cubicBezTo>
                    <a:pt x="5" y="24"/>
                    <a:pt x="0" y="19"/>
                    <a:pt x="0" y="14"/>
                  </a:cubicBezTo>
                  <a:cubicBezTo>
                    <a:pt x="0" y="6"/>
                    <a:pt x="8" y="0"/>
                    <a:pt x="19" y="0"/>
                  </a:cubicBezTo>
                  <a:cubicBezTo>
                    <a:pt x="24" y="0"/>
                    <a:pt x="27" y="0"/>
                    <a:pt x="32" y="3"/>
                  </a:cubicBezTo>
                  <a:lnTo>
                    <a:pt x="29" y="14"/>
                  </a:lnTo>
                  <a:cubicBezTo>
                    <a:pt x="27" y="14"/>
                    <a:pt x="24" y="11"/>
                    <a:pt x="19" y="11"/>
                  </a:cubicBezTo>
                  <a:cubicBezTo>
                    <a:pt x="16" y="11"/>
                    <a:pt x="13" y="14"/>
                    <a:pt x="13" y="14"/>
                  </a:cubicBezTo>
                  <a:cubicBezTo>
                    <a:pt x="13" y="16"/>
                    <a:pt x="16" y="16"/>
                    <a:pt x="21" y="19"/>
                  </a:cubicBezTo>
                  <a:cubicBezTo>
                    <a:pt x="29" y="22"/>
                    <a:pt x="32" y="27"/>
                    <a:pt x="32" y="32"/>
                  </a:cubicBezTo>
                  <a:cubicBezTo>
                    <a:pt x="32" y="40"/>
                    <a:pt x="27" y="45"/>
                    <a:pt x="13" y="45"/>
                  </a:cubicBezTo>
                  <a:cubicBezTo>
                    <a:pt x="8" y="45"/>
                    <a:pt x="3" y="43"/>
                    <a:pt x="0" y="43"/>
                  </a:cubicBezTo>
                  <a:lnTo>
                    <a:pt x="5"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5" name="Freeform 186">
              <a:extLst>
                <a:ext uri="{FF2B5EF4-FFF2-40B4-BE49-F238E27FC236}">
                  <a16:creationId xmlns:a16="http://schemas.microsoft.com/office/drawing/2014/main" id="{55517D1F-9C0C-034D-9D25-3B74F8F51C8D}"/>
                </a:ext>
              </a:extLst>
            </p:cNvPr>
            <p:cNvSpPr>
              <a:spLocks noChangeArrowheads="1"/>
            </p:cNvSpPr>
            <p:nvPr/>
          </p:nvSpPr>
          <p:spPr bwMode="auto">
            <a:xfrm>
              <a:off x="4759325" y="4416425"/>
              <a:ext cx="61913" cy="85725"/>
            </a:xfrm>
            <a:custGeom>
              <a:avLst/>
              <a:gdLst>
                <a:gd name="T0" fmla="*/ 30775 w 171"/>
                <a:gd name="T1" fmla="*/ 0 h 240"/>
                <a:gd name="T2" fmla="*/ 61551 w 171"/>
                <a:gd name="T3" fmla="*/ 42863 h 240"/>
                <a:gd name="T4" fmla="*/ 30775 w 171"/>
                <a:gd name="T5" fmla="*/ 85368 h 240"/>
                <a:gd name="T6" fmla="*/ 0 w 171"/>
                <a:gd name="T7" fmla="*/ 42863 h 240"/>
                <a:gd name="T8" fmla="*/ 30775 w 171"/>
                <a:gd name="T9" fmla="*/ 0 h 240"/>
                <a:gd name="T10" fmla="*/ 30775 w 171"/>
                <a:gd name="T11" fmla="*/ 73938 h 240"/>
                <a:gd name="T12" fmla="*/ 47068 w 171"/>
                <a:gd name="T13" fmla="*/ 42863 h 240"/>
                <a:gd name="T14" fmla="*/ 30775 w 171"/>
                <a:gd name="T15" fmla="*/ 11430 h 240"/>
                <a:gd name="T16" fmla="*/ 14483 w 171"/>
                <a:gd name="T17" fmla="*/ 42863 h 240"/>
                <a:gd name="T18" fmla="*/ 30775 w 171"/>
                <a:gd name="T19" fmla="*/ 73938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1" h="240">
                  <a:moveTo>
                    <a:pt x="85" y="0"/>
                  </a:moveTo>
                  <a:cubicBezTo>
                    <a:pt x="130" y="0"/>
                    <a:pt x="170" y="38"/>
                    <a:pt x="170" y="120"/>
                  </a:cubicBezTo>
                  <a:cubicBezTo>
                    <a:pt x="170" y="204"/>
                    <a:pt x="127" y="239"/>
                    <a:pt x="85" y="239"/>
                  </a:cubicBezTo>
                  <a:cubicBezTo>
                    <a:pt x="40" y="239"/>
                    <a:pt x="0" y="202"/>
                    <a:pt x="0" y="120"/>
                  </a:cubicBezTo>
                  <a:cubicBezTo>
                    <a:pt x="0" y="38"/>
                    <a:pt x="40" y="0"/>
                    <a:pt x="85" y="0"/>
                  </a:cubicBezTo>
                  <a:close/>
                  <a:moveTo>
                    <a:pt x="85" y="207"/>
                  </a:moveTo>
                  <a:cubicBezTo>
                    <a:pt x="109" y="207"/>
                    <a:pt x="130" y="183"/>
                    <a:pt x="130" y="120"/>
                  </a:cubicBezTo>
                  <a:cubicBezTo>
                    <a:pt x="130" y="56"/>
                    <a:pt x="109" y="32"/>
                    <a:pt x="85" y="32"/>
                  </a:cubicBezTo>
                  <a:cubicBezTo>
                    <a:pt x="61" y="32"/>
                    <a:pt x="40" y="56"/>
                    <a:pt x="40" y="120"/>
                  </a:cubicBezTo>
                  <a:cubicBezTo>
                    <a:pt x="40" y="186"/>
                    <a:pt x="61" y="207"/>
                    <a:pt x="85" y="20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6" name="Freeform 187">
              <a:extLst>
                <a:ext uri="{FF2B5EF4-FFF2-40B4-BE49-F238E27FC236}">
                  <a16:creationId xmlns:a16="http://schemas.microsoft.com/office/drawing/2014/main" id="{A12001BD-67E8-B84A-BF43-0E65D8893EF1}"/>
                </a:ext>
              </a:extLst>
            </p:cNvPr>
            <p:cNvSpPr>
              <a:spLocks noChangeArrowheads="1"/>
            </p:cNvSpPr>
            <p:nvPr/>
          </p:nvSpPr>
          <p:spPr bwMode="auto">
            <a:xfrm>
              <a:off x="4832350" y="4438650"/>
              <a:ext cx="28575" cy="63500"/>
            </a:xfrm>
            <a:custGeom>
              <a:avLst/>
              <a:gdLst>
                <a:gd name="T0" fmla="*/ 0 w 80"/>
                <a:gd name="T1" fmla="*/ 11545 h 176"/>
                <a:gd name="T2" fmla="*/ 0 w 80"/>
                <a:gd name="T3" fmla="*/ 1082 h 176"/>
                <a:gd name="T4" fmla="*/ 12144 w 80"/>
                <a:gd name="T5" fmla="*/ 1082 h 176"/>
                <a:gd name="T6" fmla="*/ 12144 w 80"/>
                <a:gd name="T7" fmla="*/ 12628 h 176"/>
                <a:gd name="T8" fmla="*/ 12144 w 80"/>
                <a:gd name="T9" fmla="*/ 12628 h 176"/>
                <a:gd name="T10" fmla="*/ 26432 w 80"/>
                <a:gd name="T11" fmla="*/ 0 h 176"/>
                <a:gd name="T12" fmla="*/ 28218 w 80"/>
                <a:gd name="T13" fmla="*/ 0 h 176"/>
                <a:gd name="T14" fmla="*/ 28218 w 80"/>
                <a:gd name="T15" fmla="*/ 14432 h 176"/>
                <a:gd name="T16" fmla="*/ 24289 w 80"/>
                <a:gd name="T17" fmla="*/ 13349 h 176"/>
                <a:gd name="T18" fmla="*/ 13216 w 80"/>
                <a:gd name="T19" fmla="*/ 28864 h 176"/>
                <a:gd name="T20" fmla="*/ 13216 w 80"/>
                <a:gd name="T21" fmla="*/ 63139 h 176"/>
                <a:gd name="T22" fmla="*/ 0 w 80"/>
                <a:gd name="T23" fmla="*/ 63139 h 176"/>
                <a:gd name="T24" fmla="*/ 0 w 80"/>
                <a:gd name="T25" fmla="*/ 11545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0" h="176">
                  <a:moveTo>
                    <a:pt x="0" y="32"/>
                  </a:moveTo>
                  <a:cubicBezTo>
                    <a:pt x="0" y="22"/>
                    <a:pt x="0" y="11"/>
                    <a:pt x="0" y="3"/>
                  </a:cubicBezTo>
                  <a:lnTo>
                    <a:pt x="34" y="3"/>
                  </a:lnTo>
                  <a:cubicBezTo>
                    <a:pt x="34" y="14"/>
                    <a:pt x="34" y="24"/>
                    <a:pt x="34" y="35"/>
                  </a:cubicBezTo>
                  <a:cubicBezTo>
                    <a:pt x="39" y="22"/>
                    <a:pt x="50" y="0"/>
                    <a:pt x="74" y="0"/>
                  </a:cubicBezTo>
                  <a:cubicBezTo>
                    <a:pt x="76" y="0"/>
                    <a:pt x="79" y="0"/>
                    <a:pt x="79" y="0"/>
                  </a:cubicBezTo>
                  <a:lnTo>
                    <a:pt x="79" y="40"/>
                  </a:lnTo>
                  <a:cubicBezTo>
                    <a:pt x="76" y="40"/>
                    <a:pt x="71" y="37"/>
                    <a:pt x="68" y="37"/>
                  </a:cubicBezTo>
                  <a:cubicBezTo>
                    <a:pt x="52" y="37"/>
                    <a:pt x="37" y="48"/>
                    <a:pt x="37" y="80"/>
                  </a:cubicBezTo>
                  <a:lnTo>
                    <a:pt x="37"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7" name="Freeform 188">
              <a:extLst>
                <a:ext uri="{FF2B5EF4-FFF2-40B4-BE49-F238E27FC236}">
                  <a16:creationId xmlns:a16="http://schemas.microsoft.com/office/drawing/2014/main" id="{EBA46940-EF2E-8C49-A5BF-83A32322F40F}"/>
                </a:ext>
              </a:extLst>
            </p:cNvPr>
            <p:cNvSpPr>
              <a:spLocks noChangeArrowheads="1"/>
            </p:cNvSpPr>
            <p:nvPr/>
          </p:nvSpPr>
          <p:spPr bwMode="auto">
            <a:xfrm>
              <a:off x="4868863" y="4438650"/>
              <a:ext cx="49212" cy="90488"/>
            </a:xfrm>
            <a:custGeom>
              <a:avLst/>
              <a:gdLst>
                <a:gd name="T0" fmla="*/ 2895 w 136"/>
                <a:gd name="T1" fmla="*/ 72752 h 250"/>
                <a:gd name="T2" fmla="*/ 20264 w 136"/>
                <a:gd name="T3" fmla="*/ 78544 h 250"/>
                <a:gd name="T4" fmla="*/ 35462 w 136"/>
                <a:gd name="T5" fmla="*/ 59360 h 250"/>
                <a:gd name="T6" fmla="*/ 35462 w 136"/>
                <a:gd name="T7" fmla="*/ 52845 h 250"/>
                <a:gd name="T8" fmla="*/ 35462 w 136"/>
                <a:gd name="T9" fmla="*/ 52845 h 250"/>
                <a:gd name="T10" fmla="*/ 20264 w 136"/>
                <a:gd name="T11" fmla="*/ 63342 h 250"/>
                <a:gd name="T12" fmla="*/ 0 w 136"/>
                <a:gd name="T13" fmla="*/ 32576 h 250"/>
                <a:gd name="T14" fmla="*/ 20987 w 136"/>
                <a:gd name="T15" fmla="*/ 0 h 250"/>
                <a:gd name="T16" fmla="*/ 36547 w 136"/>
                <a:gd name="T17" fmla="*/ 10497 h 250"/>
                <a:gd name="T18" fmla="*/ 36547 w 136"/>
                <a:gd name="T19" fmla="*/ 10497 h 250"/>
                <a:gd name="T20" fmla="*/ 36547 w 136"/>
                <a:gd name="T21" fmla="*/ 1086 h 250"/>
                <a:gd name="T22" fmla="*/ 48850 w 136"/>
                <a:gd name="T23" fmla="*/ 1086 h 250"/>
                <a:gd name="T24" fmla="*/ 48850 w 136"/>
                <a:gd name="T25" fmla="*/ 10497 h 250"/>
                <a:gd name="T26" fmla="*/ 48850 w 136"/>
                <a:gd name="T27" fmla="*/ 56465 h 250"/>
                <a:gd name="T28" fmla="*/ 22073 w 136"/>
                <a:gd name="T29" fmla="*/ 90126 h 250"/>
                <a:gd name="T30" fmla="*/ 1809 w 136"/>
                <a:gd name="T31" fmla="*/ 86145 h 250"/>
                <a:gd name="T32" fmla="*/ 2895 w 136"/>
                <a:gd name="T33" fmla="*/ 72752 h 250"/>
                <a:gd name="T34" fmla="*/ 23159 w 136"/>
                <a:gd name="T35" fmla="*/ 51759 h 250"/>
                <a:gd name="T36" fmla="*/ 35462 w 136"/>
                <a:gd name="T37" fmla="*/ 30766 h 250"/>
                <a:gd name="T38" fmla="*/ 23882 w 136"/>
                <a:gd name="T39" fmla="*/ 10497 h 250"/>
                <a:gd name="T40" fmla="*/ 14474 w 136"/>
                <a:gd name="T41" fmla="*/ 30766 h 250"/>
                <a:gd name="T42" fmla="*/ 23159 w 136"/>
                <a:gd name="T43" fmla="*/ 51759 h 2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6" h="250">
                  <a:moveTo>
                    <a:pt x="8" y="201"/>
                  </a:moveTo>
                  <a:cubicBezTo>
                    <a:pt x="16" y="207"/>
                    <a:pt x="35" y="217"/>
                    <a:pt x="56" y="217"/>
                  </a:cubicBezTo>
                  <a:cubicBezTo>
                    <a:pt x="93" y="217"/>
                    <a:pt x="98" y="191"/>
                    <a:pt x="98" y="164"/>
                  </a:cubicBezTo>
                  <a:lnTo>
                    <a:pt x="98" y="146"/>
                  </a:lnTo>
                  <a:cubicBezTo>
                    <a:pt x="93" y="159"/>
                    <a:pt x="82" y="175"/>
                    <a:pt x="56" y="175"/>
                  </a:cubicBezTo>
                  <a:cubicBezTo>
                    <a:pt x="35" y="175"/>
                    <a:pt x="0" y="159"/>
                    <a:pt x="0" y="90"/>
                  </a:cubicBezTo>
                  <a:cubicBezTo>
                    <a:pt x="0" y="42"/>
                    <a:pt x="16" y="0"/>
                    <a:pt x="58" y="0"/>
                  </a:cubicBezTo>
                  <a:cubicBezTo>
                    <a:pt x="82" y="0"/>
                    <a:pt x="93" y="13"/>
                    <a:pt x="101" y="29"/>
                  </a:cubicBezTo>
                  <a:cubicBezTo>
                    <a:pt x="101" y="21"/>
                    <a:pt x="101" y="11"/>
                    <a:pt x="101" y="3"/>
                  </a:cubicBezTo>
                  <a:lnTo>
                    <a:pt x="135" y="3"/>
                  </a:lnTo>
                  <a:cubicBezTo>
                    <a:pt x="135" y="11"/>
                    <a:pt x="135" y="21"/>
                    <a:pt x="135" y="29"/>
                  </a:cubicBezTo>
                  <a:lnTo>
                    <a:pt x="135" y="156"/>
                  </a:lnTo>
                  <a:cubicBezTo>
                    <a:pt x="135" y="209"/>
                    <a:pt x="119" y="249"/>
                    <a:pt x="61" y="249"/>
                  </a:cubicBezTo>
                  <a:cubicBezTo>
                    <a:pt x="35" y="249"/>
                    <a:pt x="16" y="241"/>
                    <a:pt x="5" y="238"/>
                  </a:cubicBezTo>
                  <a:lnTo>
                    <a:pt x="8" y="201"/>
                  </a:lnTo>
                  <a:close/>
                  <a:moveTo>
                    <a:pt x="64" y="143"/>
                  </a:moveTo>
                  <a:cubicBezTo>
                    <a:pt x="88" y="143"/>
                    <a:pt x="98" y="124"/>
                    <a:pt x="98" y="85"/>
                  </a:cubicBezTo>
                  <a:cubicBezTo>
                    <a:pt x="98" y="48"/>
                    <a:pt x="85" y="29"/>
                    <a:pt x="66" y="29"/>
                  </a:cubicBezTo>
                  <a:cubicBezTo>
                    <a:pt x="45" y="29"/>
                    <a:pt x="40" y="50"/>
                    <a:pt x="40" y="85"/>
                  </a:cubicBezTo>
                  <a:cubicBezTo>
                    <a:pt x="37" y="127"/>
                    <a:pt x="50" y="143"/>
                    <a:pt x="64" y="1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8" name="Freeform 189">
              <a:extLst>
                <a:ext uri="{FF2B5EF4-FFF2-40B4-BE49-F238E27FC236}">
                  <a16:creationId xmlns:a16="http://schemas.microsoft.com/office/drawing/2014/main" id="{27A67D40-849A-054A-B3A7-12FB2B5CD314}"/>
                </a:ext>
              </a:extLst>
            </p:cNvPr>
            <p:cNvSpPr>
              <a:spLocks noChangeArrowheads="1"/>
            </p:cNvSpPr>
            <p:nvPr/>
          </p:nvSpPr>
          <p:spPr bwMode="auto">
            <a:xfrm>
              <a:off x="4926013" y="4438650"/>
              <a:ext cx="47625" cy="63500"/>
            </a:xfrm>
            <a:custGeom>
              <a:avLst/>
              <a:gdLst>
                <a:gd name="T0" fmla="*/ 5817 w 131"/>
                <a:gd name="T1" fmla="*/ 5051 h 176"/>
                <a:gd name="T2" fmla="*/ 23994 w 131"/>
                <a:gd name="T3" fmla="*/ 0 h 176"/>
                <a:gd name="T4" fmla="*/ 46171 w 131"/>
                <a:gd name="T5" fmla="*/ 24895 h 176"/>
                <a:gd name="T6" fmla="*/ 46171 w 131"/>
                <a:gd name="T7" fmla="*/ 51594 h 176"/>
                <a:gd name="T8" fmla="*/ 47261 w 131"/>
                <a:gd name="T9" fmla="*/ 62057 h 176"/>
                <a:gd name="T10" fmla="*/ 34537 w 131"/>
                <a:gd name="T11" fmla="*/ 62057 h 176"/>
                <a:gd name="T12" fmla="*/ 33810 w 131"/>
                <a:gd name="T13" fmla="*/ 53759 h 176"/>
                <a:gd name="T14" fmla="*/ 17450 w 131"/>
                <a:gd name="T15" fmla="*/ 63139 h 176"/>
                <a:gd name="T16" fmla="*/ 0 w 131"/>
                <a:gd name="T17" fmla="*/ 45099 h 176"/>
                <a:gd name="T18" fmla="*/ 30902 w 131"/>
                <a:gd name="T19" fmla="*/ 24173 h 176"/>
                <a:gd name="T20" fmla="*/ 33810 w 131"/>
                <a:gd name="T21" fmla="*/ 24173 h 176"/>
                <a:gd name="T22" fmla="*/ 33810 w 131"/>
                <a:gd name="T23" fmla="*/ 22009 h 176"/>
                <a:gd name="T24" fmla="*/ 23267 w 131"/>
                <a:gd name="T25" fmla="*/ 10463 h 176"/>
                <a:gd name="T26" fmla="*/ 7635 w 131"/>
                <a:gd name="T27" fmla="*/ 16236 h 176"/>
                <a:gd name="T28" fmla="*/ 5817 w 131"/>
                <a:gd name="T29" fmla="*/ 5051 h 176"/>
                <a:gd name="T30" fmla="*/ 31629 w 131"/>
                <a:gd name="T31" fmla="*/ 33554 h 176"/>
                <a:gd name="T32" fmla="*/ 12361 w 131"/>
                <a:gd name="T33" fmla="*/ 45099 h 176"/>
                <a:gd name="T34" fmla="*/ 21086 w 131"/>
                <a:gd name="T35" fmla="*/ 54480 h 176"/>
                <a:gd name="T36" fmla="*/ 32719 w 131"/>
                <a:gd name="T37" fmla="*/ 36440 h 176"/>
                <a:gd name="T38" fmla="*/ 32719 w 131"/>
                <a:gd name="T39" fmla="*/ 33554 h 176"/>
                <a:gd name="T40" fmla="*/ 31629 w 131"/>
                <a:gd name="T41" fmla="*/ 33554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1" h="176">
                  <a:moveTo>
                    <a:pt x="16" y="14"/>
                  </a:moveTo>
                  <a:cubicBezTo>
                    <a:pt x="27" y="8"/>
                    <a:pt x="42" y="0"/>
                    <a:pt x="66" y="0"/>
                  </a:cubicBezTo>
                  <a:cubicBezTo>
                    <a:pt x="117" y="0"/>
                    <a:pt x="127" y="27"/>
                    <a:pt x="127" y="69"/>
                  </a:cubicBezTo>
                  <a:lnTo>
                    <a:pt x="127" y="143"/>
                  </a:lnTo>
                  <a:cubicBezTo>
                    <a:pt x="127" y="157"/>
                    <a:pt x="127" y="167"/>
                    <a:pt x="130" y="172"/>
                  </a:cubicBezTo>
                  <a:lnTo>
                    <a:pt x="95" y="172"/>
                  </a:lnTo>
                  <a:cubicBezTo>
                    <a:pt x="93" y="165"/>
                    <a:pt x="93" y="157"/>
                    <a:pt x="93" y="149"/>
                  </a:cubicBezTo>
                  <a:cubicBezTo>
                    <a:pt x="82" y="162"/>
                    <a:pt x="72" y="175"/>
                    <a:pt x="48" y="175"/>
                  </a:cubicBezTo>
                  <a:cubicBezTo>
                    <a:pt x="24" y="175"/>
                    <a:pt x="0" y="157"/>
                    <a:pt x="0" y="125"/>
                  </a:cubicBezTo>
                  <a:cubicBezTo>
                    <a:pt x="0" y="77"/>
                    <a:pt x="34" y="67"/>
                    <a:pt x="85" y="67"/>
                  </a:cubicBezTo>
                  <a:lnTo>
                    <a:pt x="93" y="67"/>
                  </a:lnTo>
                  <a:lnTo>
                    <a:pt x="93" y="61"/>
                  </a:lnTo>
                  <a:cubicBezTo>
                    <a:pt x="93" y="45"/>
                    <a:pt x="85" y="29"/>
                    <a:pt x="64" y="29"/>
                  </a:cubicBezTo>
                  <a:cubicBezTo>
                    <a:pt x="45" y="29"/>
                    <a:pt x="27" y="40"/>
                    <a:pt x="21" y="45"/>
                  </a:cubicBezTo>
                  <a:lnTo>
                    <a:pt x="16" y="14"/>
                  </a:lnTo>
                  <a:close/>
                  <a:moveTo>
                    <a:pt x="87" y="93"/>
                  </a:moveTo>
                  <a:cubicBezTo>
                    <a:pt x="56" y="93"/>
                    <a:pt x="34" y="101"/>
                    <a:pt x="34" y="125"/>
                  </a:cubicBezTo>
                  <a:cubicBezTo>
                    <a:pt x="34" y="141"/>
                    <a:pt x="45" y="151"/>
                    <a:pt x="58" y="151"/>
                  </a:cubicBezTo>
                  <a:cubicBezTo>
                    <a:pt x="82" y="151"/>
                    <a:pt x="90" y="133"/>
                    <a:pt x="90" y="101"/>
                  </a:cubicBezTo>
                  <a:lnTo>
                    <a:pt x="90" y="93"/>
                  </a:lnTo>
                  <a:lnTo>
                    <a:pt x="87"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9" name="Freeform 190">
              <a:extLst>
                <a:ext uri="{FF2B5EF4-FFF2-40B4-BE49-F238E27FC236}">
                  <a16:creationId xmlns:a16="http://schemas.microsoft.com/office/drawing/2014/main" id="{6ACB313A-35C3-C742-9961-83105C69080E}"/>
                </a:ext>
              </a:extLst>
            </p:cNvPr>
            <p:cNvSpPr>
              <a:spLocks noChangeArrowheads="1"/>
            </p:cNvSpPr>
            <p:nvPr/>
          </p:nvSpPr>
          <p:spPr bwMode="auto">
            <a:xfrm>
              <a:off x="4983163" y="4438650"/>
              <a:ext cx="46037" cy="63500"/>
            </a:xfrm>
            <a:custGeom>
              <a:avLst/>
              <a:gdLst>
                <a:gd name="T0" fmla="*/ 0 w 128"/>
                <a:gd name="T1" fmla="*/ 11545 h 176"/>
                <a:gd name="T2" fmla="*/ 0 w 128"/>
                <a:gd name="T3" fmla="*/ 1082 h 176"/>
                <a:gd name="T4" fmla="*/ 13308 w 128"/>
                <a:gd name="T5" fmla="*/ 1082 h 176"/>
                <a:gd name="T6" fmla="*/ 13308 w 128"/>
                <a:gd name="T7" fmla="*/ 10463 h 176"/>
                <a:gd name="T8" fmla="*/ 13308 w 128"/>
                <a:gd name="T9" fmla="*/ 10463 h 176"/>
                <a:gd name="T10" fmla="*/ 13308 w 128"/>
                <a:gd name="T11" fmla="*/ 10463 h 176"/>
                <a:gd name="T12" fmla="*/ 28413 w 128"/>
                <a:gd name="T13" fmla="*/ 0 h 176"/>
                <a:gd name="T14" fmla="*/ 45677 w 128"/>
                <a:gd name="T15" fmla="*/ 23091 h 176"/>
                <a:gd name="T16" fmla="*/ 45677 w 128"/>
                <a:gd name="T17" fmla="*/ 63139 h 176"/>
                <a:gd name="T18" fmla="*/ 32370 w 128"/>
                <a:gd name="T19" fmla="*/ 63139 h 176"/>
                <a:gd name="T20" fmla="*/ 32370 w 128"/>
                <a:gd name="T21" fmla="*/ 25977 h 176"/>
                <a:gd name="T22" fmla="*/ 24817 w 128"/>
                <a:gd name="T23" fmla="*/ 12628 h 176"/>
                <a:gd name="T24" fmla="*/ 15106 w 128"/>
                <a:gd name="T25" fmla="*/ 27060 h 176"/>
                <a:gd name="T26" fmla="*/ 15106 w 128"/>
                <a:gd name="T27" fmla="*/ 63139 h 176"/>
                <a:gd name="T28" fmla="*/ 1798 w 128"/>
                <a:gd name="T29" fmla="*/ 63139 h 176"/>
                <a:gd name="T30" fmla="*/ 1798 w 128"/>
                <a:gd name="T31" fmla="*/ 11545 h 176"/>
                <a:gd name="T32" fmla="*/ 0 w 128"/>
                <a:gd name="T33" fmla="*/ 11545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176">
                  <a:moveTo>
                    <a:pt x="0" y="32"/>
                  </a:moveTo>
                  <a:cubicBezTo>
                    <a:pt x="0" y="22"/>
                    <a:pt x="0" y="11"/>
                    <a:pt x="0" y="3"/>
                  </a:cubicBezTo>
                  <a:lnTo>
                    <a:pt x="37" y="3"/>
                  </a:lnTo>
                  <a:cubicBezTo>
                    <a:pt x="37" y="11"/>
                    <a:pt x="37" y="22"/>
                    <a:pt x="37" y="29"/>
                  </a:cubicBezTo>
                  <a:cubicBezTo>
                    <a:pt x="42" y="19"/>
                    <a:pt x="53" y="0"/>
                    <a:pt x="79" y="0"/>
                  </a:cubicBezTo>
                  <a:cubicBezTo>
                    <a:pt x="116" y="0"/>
                    <a:pt x="127" y="29"/>
                    <a:pt x="127" y="64"/>
                  </a:cubicBezTo>
                  <a:lnTo>
                    <a:pt x="127" y="175"/>
                  </a:lnTo>
                  <a:lnTo>
                    <a:pt x="90" y="175"/>
                  </a:lnTo>
                  <a:lnTo>
                    <a:pt x="90" y="72"/>
                  </a:lnTo>
                  <a:cubicBezTo>
                    <a:pt x="90" y="45"/>
                    <a:pt x="85" y="35"/>
                    <a:pt x="69" y="35"/>
                  </a:cubicBezTo>
                  <a:cubicBezTo>
                    <a:pt x="48" y="35"/>
                    <a:pt x="42" y="53"/>
                    <a:pt x="42" y="75"/>
                  </a:cubicBezTo>
                  <a:lnTo>
                    <a:pt x="42" y="175"/>
                  </a:lnTo>
                  <a:lnTo>
                    <a:pt x="5" y="175"/>
                  </a:lnTo>
                  <a:lnTo>
                    <a:pt x="5" y="32"/>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0" name="Freeform 191">
              <a:extLst>
                <a:ext uri="{FF2B5EF4-FFF2-40B4-BE49-F238E27FC236}">
                  <a16:creationId xmlns:a16="http://schemas.microsoft.com/office/drawing/2014/main" id="{72646036-250C-9248-8529-21AA6780370E}"/>
                </a:ext>
              </a:extLst>
            </p:cNvPr>
            <p:cNvSpPr>
              <a:spLocks noChangeArrowheads="1"/>
            </p:cNvSpPr>
            <p:nvPr/>
          </p:nvSpPr>
          <p:spPr bwMode="auto">
            <a:xfrm>
              <a:off x="5040313" y="4413250"/>
              <a:ext cx="14287" cy="87313"/>
            </a:xfrm>
            <a:custGeom>
              <a:avLst/>
              <a:gdLst>
                <a:gd name="T0" fmla="*/ 0 w 41"/>
                <a:gd name="T1" fmla="*/ 0 h 244"/>
                <a:gd name="T2" fmla="*/ 13939 w 41"/>
                <a:gd name="T3" fmla="*/ 0 h 244"/>
                <a:gd name="T4" fmla="*/ 13939 w 41"/>
                <a:gd name="T5" fmla="*/ 13956 h 244"/>
                <a:gd name="T6" fmla="*/ 0 w 41"/>
                <a:gd name="T7" fmla="*/ 13956 h 244"/>
                <a:gd name="T8" fmla="*/ 0 w 41"/>
                <a:gd name="T9" fmla="*/ 0 h 244"/>
                <a:gd name="T10" fmla="*/ 1045 w 41"/>
                <a:gd name="T11" fmla="*/ 25407 h 244"/>
                <a:gd name="T12" fmla="*/ 13939 w 41"/>
                <a:gd name="T13" fmla="*/ 25407 h 244"/>
                <a:gd name="T14" fmla="*/ 13939 w 41"/>
                <a:gd name="T15" fmla="*/ 86955 h 244"/>
                <a:gd name="T16" fmla="*/ 1045 w 41"/>
                <a:gd name="T17" fmla="*/ 86955 h 244"/>
                <a:gd name="T18" fmla="*/ 1045 w 41"/>
                <a:gd name="T19" fmla="*/ 25407 h 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44">
                  <a:moveTo>
                    <a:pt x="0" y="0"/>
                  </a:moveTo>
                  <a:lnTo>
                    <a:pt x="40" y="0"/>
                  </a:lnTo>
                  <a:lnTo>
                    <a:pt x="40" y="39"/>
                  </a:lnTo>
                  <a:lnTo>
                    <a:pt x="0" y="39"/>
                  </a:lnTo>
                  <a:lnTo>
                    <a:pt x="0" y="0"/>
                  </a:lnTo>
                  <a:close/>
                  <a:moveTo>
                    <a:pt x="3" y="71"/>
                  </a:moveTo>
                  <a:lnTo>
                    <a:pt x="40" y="71"/>
                  </a:lnTo>
                  <a:lnTo>
                    <a:pt x="40" y="243"/>
                  </a:lnTo>
                  <a:lnTo>
                    <a:pt x="3" y="243"/>
                  </a:lnTo>
                  <a:lnTo>
                    <a:pt x="3" y="7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1" name="Freeform 192">
              <a:extLst>
                <a:ext uri="{FF2B5EF4-FFF2-40B4-BE49-F238E27FC236}">
                  <a16:creationId xmlns:a16="http://schemas.microsoft.com/office/drawing/2014/main" id="{380FC79A-840A-4A4F-921F-3E8387DC744C}"/>
                </a:ext>
              </a:extLst>
            </p:cNvPr>
            <p:cNvSpPr>
              <a:spLocks noChangeArrowheads="1"/>
            </p:cNvSpPr>
            <p:nvPr/>
          </p:nvSpPr>
          <p:spPr bwMode="auto">
            <a:xfrm>
              <a:off x="5064125" y="4438650"/>
              <a:ext cx="38100" cy="61913"/>
            </a:xfrm>
            <a:custGeom>
              <a:avLst/>
              <a:gdLst>
                <a:gd name="T0" fmla="*/ 0 w 108"/>
                <a:gd name="T1" fmla="*/ 49387 h 173"/>
                <a:gd name="T2" fmla="*/ 23636 w 108"/>
                <a:gd name="T3" fmla="*/ 11452 h 173"/>
                <a:gd name="T4" fmla="*/ 706 w 108"/>
                <a:gd name="T5" fmla="*/ 11452 h 173"/>
                <a:gd name="T6" fmla="*/ 706 w 108"/>
                <a:gd name="T7" fmla="*/ 0 h 173"/>
                <a:gd name="T8" fmla="*/ 37042 w 108"/>
                <a:gd name="T9" fmla="*/ 0 h 173"/>
                <a:gd name="T10" fmla="*/ 37042 w 108"/>
                <a:gd name="T11" fmla="*/ 12168 h 173"/>
                <a:gd name="T12" fmla="*/ 13758 w 108"/>
                <a:gd name="T13" fmla="*/ 50103 h 173"/>
                <a:gd name="T14" fmla="*/ 37747 w 108"/>
                <a:gd name="T15" fmla="*/ 50103 h 173"/>
                <a:gd name="T16" fmla="*/ 37747 w 108"/>
                <a:gd name="T17" fmla="*/ 61555 h 173"/>
                <a:gd name="T18" fmla="*/ 0 w 108"/>
                <a:gd name="T19" fmla="*/ 61555 h 173"/>
                <a:gd name="T20" fmla="*/ 0 w 108"/>
                <a:gd name="T21" fmla="*/ 49387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 h="173">
                  <a:moveTo>
                    <a:pt x="0" y="138"/>
                  </a:moveTo>
                  <a:lnTo>
                    <a:pt x="67" y="32"/>
                  </a:lnTo>
                  <a:lnTo>
                    <a:pt x="2" y="32"/>
                  </a:lnTo>
                  <a:lnTo>
                    <a:pt x="2" y="0"/>
                  </a:lnTo>
                  <a:lnTo>
                    <a:pt x="105" y="0"/>
                  </a:lnTo>
                  <a:lnTo>
                    <a:pt x="105" y="34"/>
                  </a:lnTo>
                  <a:lnTo>
                    <a:pt x="39" y="140"/>
                  </a:lnTo>
                  <a:lnTo>
                    <a:pt x="107" y="140"/>
                  </a:lnTo>
                  <a:lnTo>
                    <a:pt x="107" y="172"/>
                  </a:lnTo>
                  <a:lnTo>
                    <a:pt x="0" y="172"/>
                  </a:lnTo>
                  <a:lnTo>
                    <a:pt x="0" y="13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2" name="Freeform 193">
              <a:extLst>
                <a:ext uri="{FF2B5EF4-FFF2-40B4-BE49-F238E27FC236}">
                  <a16:creationId xmlns:a16="http://schemas.microsoft.com/office/drawing/2014/main" id="{0C62C97C-83C5-5A4F-9BDC-7E49E0328B56}"/>
                </a:ext>
              </a:extLst>
            </p:cNvPr>
            <p:cNvSpPr>
              <a:spLocks noChangeArrowheads="1"/>
            </p:cNvSpPr>
            <p:nvPr/>
          </p:nvSpPr>
          <p:spPr bwMode="auto">
            <a:xfrm>
              <a:off x="5108575" y="4438650"/>
              <a:ext cx="47625" cy="63500"/>
            </a:xfrm>
            <a:custGeom>
              <a:avLst/>
              <a:gdLst>
                <a:gd name="T0" fmla="*/ 5817 w 131"/>
                <a:gd name="T1" fmla="*/ 5051 h 176"/>
                <a:gd name="T2" fmla="*/ 23994 w 131"/>
                <a:gd name="T3" fmla="*/ 0 h 176"/>
                <a:gd name="T4" fmla="*/ 46171 w 131"/>
                <a:gd name="T5" fmla="*/ 24895 h 176"/>
                <a:gd name="T6" fmla="*/ 46171 w 131"/>
                <a:gd name="T7" fmla="*/ 51594 h 176"/>
                <a:gd name="T8" fmla="*/ 47261 w 131"/>
                <a:gd name="T9" fmla="*/ 62057 h 176"/>
                <a:gd name="T10" fmla="*/ 34537 w 131"/>
                <a:gd name="T11" fmla="*/ 62057 h 176"/>
                <a:gd name="T12" fmla="*/ 33810 w 131"/>
                <a:gd name="T13" fmla="*/ 53759 h 176"/>
                <a:gd name="T14" fmla="*/ 17450 w 131"/>
                <a:gd name="T15" fmla="*/ 63139 h 176"/>
                <a:gd name="T16" fmla="*/ 0 w 131"/>
                <a:gd name="T17" fmla="*/ 45099 h 176"/>
                <a:gd name="T18" fmla="*/ 30902 w 131"/>
                <a:gd name="T19" fmla="*/ 24173 h 176"/>
                <a:gd name="T20" fmla="*/ 33810 w 131"/>
                <a:gd name="T21" fmla="*/ 24173 h 176"/>
                <a:gd name="T22" fmla="*/ 33810 w 131"/>
                <a:gd name="T23" fmla="*/ 22009 h 176"/>
                <a:gd name="T24" fmla="*/ 23267 w 131"/>
                <a:gd name="T25" fmla="*/ 10463 h 176"/>
                <a:gd name="T26" fmla="*/ 7635 w 131"/>
                <a:gd name="T27" fmla="*/ 16236 h 176"/>
                <a:gd name="T28" fmla="*/ 5817 w 131"/>
                <a:gd name="T29" fmla="*/ 5051 h 176"/>
                <a:gd name="T30" fmla="*/ 32719 w 131"/>
                <a:gd name="T31" fmla="*/ 33554 h 176"/>
                <a:gd name="T32" fmla="*/ 13451 w 131"/>
                <a:gd name="T33" fmla="*/ 45099 h 176"/>
                <a:gd name="T34" fmla="*/ 22177 w 131"/>
                <a:gd name="T35" fmla="*/ 54480 h 176"/>
                <a:gd name="T36" fmla="*/ 33810 w 131"/>
                <a:gd name="T37" fmla="*/ 36440 h 176"/>
                <a:gd name="T38" fmla="*/ 33810 w 131"/>
                <a:gd name="T39" fmla="*/ 33554 h 176"/>
                <a:gd name="T40" fmla="*/ 32719 w 131"/>
                <a:gd name="T41" fmla="*/ 33554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1" h="176">
                  <a:moveTo>
                    <a:pt x="16" y="14"/>
                  </a:moveTo>
                  <a:cubicBezTo>
                    <a:pt x="27" y="8"/>
                    <a:pt x="42" y="0"/>
                    <a:pt x="66" y="0"/>
                  </a:cubicBezTo>
                  <a:cubicBezTo>
                    <a:pt x="117" y="0"/>
                    <a:pt x="127" y="27"/>
                    <a:pt x="127" y="69"/>
                  </a:cubicBezTo>
                  <a:lnTo>
                    <a:pt x="127" y="143"/>
                  </a:lnTo>
                  <a:cubicBezTo>
                    <a:pt x="127" y="157"/>
                    <a:pt x="127" y="167"/>
                    <a:pt x="130" y="172"/>
                  </a:cubicBezTo>
                  <a:lnTo>
                    <a:pt x="95" y="172"/>
                  </a:lnTo>
                  <a:cubicBezTo>
                    <a:pt x="93" y="165"/>
                    <a:pt x="93" y="157"/>
                    <a:pt x="93" y="149"/>
                  </a:cubicBezTo>
                  <a:cubicBezTo>
                    <a:pt x="82" y="162"/>
                    <a:pt x="72" y="175"/>
                    <a:pt x="48" y="175"/>
                  </a:cubicBezTo>
                  <a:cubicBezTo>
                    <a:pt x="24" y="175"/>
                    <a:pt x="0" y="157"/>
                    <a:pt x="0" y="125"/>
                  </a:cubicBezTo>
                  <a:cubicBezTo>
                    <a:pt x="0" y="77"/>
                    <a:pt x="35" y="67"/>
                    <a:pt x="85" y="67"/>
                  </a:cubicBezTo>
                  <a:lnTo>
                    <a:pt x="93" y="67"/>
                  </a:lnTo>
                  <a:lnTo>
                    <a:pt x="93" y="61"/>
                  </a:lnTo>
                  <a:cubicBezTo>
                    <a:pt x="93" y="45"/>
                    <a:pt x="85" y="29"/>
                    <a:pt x="64" y="29"/>
                  </a:cubicBezTo>
                  <a:cubicBezTo>
                    <a:pt x="45" y="29"/>
                    <a:pt x="27" y="40"/>
                    <a:pt x="21" y="45"/>
                  </a:cubicBezTo>
                  <a:lnTo>
                    <a:pt x="16" y="14"/>
                  </a:lnTo>
                  <a:close/>
                  <a:moveTo>
                    <a:pt x="90" y="93"/>
                  </a:moveTo>
                  <a:cubicBezTo>
                    <a:pt x="58" y="93"/>
                    <a:pt x="37" y="101"/>
                    <a:pt x="37" y="125"/>
                  </a:cubicBezTo>
                  <a:cubicBezTo>
                    <a:pt x="37" y="141"/>
                    <a:pt x="48" y="151"/>
                    <a:pt x="61" y="151"/>
                  </a:cubicBezTo>
                  <a:cubicBezTo>
                    <a:pt x="85" y="151"/>
                    <a:pt x="93" y="133"/>
                    <a:pt x="93" y="101"/>
                  </a:cubicBezTo>
                  <a:lnTo>
                    <a:pt x="93" y="93"/>
                  </a:lnTo>
                  <a:lnTo>
                    <a:pt x="90"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3" name="Freeform 194">
              <a:extLst>
                <a:ext uri="{FF2B5EF4-FFF2-40B4-BE49-F238E27FC236}">
                  <a16:creationId xmlns:a16="http://schemas.microsoft.com/office/drawing/2014/main" id="{036C9F52-962C-6648-AFB4-04E2B838F7F2}"/>
                </a:ext>
              </a:extLst>
            </p:cNvPr>
            <p:cNvSpPr>
              <a:spLocks noChangeArrowheads="1"/>
            </p:cNvSpPr>
            <p:nvPr/>
          </p:nvSpPr>
          <p:spPr bwMode="auto">
            <a:xfrm>
              <a:off x="5165725" y="4438650"/>
              <a:ext cx="39688" cy="63500"/>
            </a:xfrm>
            <a:custGeom>
              <a:avLst/>
              <a:gdLst>
                <a:gd name="T0" fmla="*/ 39334 w 112"/>
                <a:gd name="T1" fmla="*/ 60289 h 178"/>
                <a:gd name="T2" fmla="*/ 26222 w 112"/>
                <a:gd name="T3" fmla="*/ 63143 h 178"/>
                <a:gd name="T4" fmla="*/ 0 w 112"/>
                <a:gd name="T5" fmla="*/ 32107 h 178"/>
                <a:gd name="T6" fmla="*/ 27285 w 112"/>
                <a:gd name="T7" fmla="*/ 0 h 178"/>
                <a:gd name="T8" fmla="*/ 39334 w 112"/>
                <a:gd name="T9" fmla="*/ 2854 h 178"/>
                <a:gd name="T10" fmla="*/ 38625 w 112"/>
                <a:gd name="T11" fmla="*/ 14270 h 178"/>
                <a:gd name="T12" fmla="*/ 29057 w 112"/>
                <a:gd name="T13" fmla="*/ 11416 h 178"/>
                <a:gd name="T14" fmla="*/ 14174 w 112"/>
                <a:gd name="T15" fmla="*/ 32107 h 178"/>
                <a:gd name="T16" fmla="*/ 29057 w 112"/>
                <a:gd name="T17" fmla="*/ 52084 h 178"/>
                <a:gd name="T18" fmla="*/ 38625 w 112"/>
                <a:gd name="T19" fmla="*/ 49230 h 178"/>
                <a:gd name="T20" fmla="*/ 39334 w 112"/>
                <a:gd name="T21" fmla="*/ 60289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78">
                  <a:moveTo>
                    <a:pt x="111" y="169"/>
                  </a:moveTo>
                  <a:cubicBezTo>
                    <a:pt x="103" y="172"/>
                    <a:pt x="90" y="177"/>
                    <a:pt x="74" y="177"/>
                  </a:cubicBezTo>
                  <a:cubicBezTo>
                    <a:pt x="21" y="177"/>
                    <a:pt x="0" y="138"/>
                    <a:pt x="0" y="90"/>
                  </a:cubicBezTo>
                  <a:cubicBezTo>
                    <a:pt x="0" y="40"/>
                    <a:pt x="24" y="0"/>
                    <a:pt x="77" y="0"/>
                  </a:cubicBezTo>
                  <a:cubicBezTo>
                    <a:pt x="90" y="0"/>
                    <a:pt x="103" y="5"/>
                    <a:pt x="111" y="8"/>
                  </a:cubicBezTo>
                  <a:lnTo>
                    <a:pt x="109" y="40"/>
                  </a:lnTo>
                  <a:cubicBezTo>
                    <a:pt x="101" y="37"/>
                    <a:pt x="93" y="32"/>
                    <a:pt x="82" y="32"/>
                  </a:cubicBezTo>
                  <a:cubicBezTo>
                    <a:pt x="53" y="32"/>
                    <a:pt x="40" y="53"/>
                    <a:pt x="40" y="90"/>
                  </a:cubicBezTo>
                  <a:cubicBezTo>
                    <a:pt x="40" y="122"/>
                    <a:pt x="53" y="146"/>
                    <a:pt x="82" y="146"/>
                  </a:cubicBezTo>
                  <a:cubicBezTo>
                    <a:pt x="90" y="146"/>
                    <a:pt x="103" y="140"/>
                    <a:pt x="109" y="138"/>
                  </a:cubicBezTo>
                  <a:lnTo>
                    <a:pt x="111" y="1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4" name="Freeform 195">
              <a:extLst>
                <a:ext uri="{FF2B5EF4-FFF2-40B4-BE49-F238E27FC236}">
                  <a16:creationId xmlns:a16="http://schemas.microsoft.com/office/drawing/2014/main" id="{B925C975-5896-B340-92AC-623FFEED0815}"/>
                </a:ext>
              </a:extLst>
            </p:cNvPr>
            <p:cNvSpPr>
              <a:spLocks noChangeArrowheads="1"/>
            </p:cNvSpPr>
            <p:nvPr/>
          </p:nvSpPr>
          <p:spPr bwMode="auto">
            <a:xfrm>
              <a:off x="5214938" y="4413250"/>
              <a:ext cx="14287" cy="87313"/>
            </a:xfrm>
            <a:custGeom>
              <a:avLst/>
              <a:gdLst>
                <a:gd name="T0" fmla="*/ 0 w 41"/>
                <a:gd name="T1" fmla="*/ 0 h 244"/>
                <a:gd name="T2" fmla="*/ 13939 w 41"/>
                <a:gd name="T3" fmla="*/ 0 h 244"/>
                <a:gd name="T4" fmla="*/ 13939 w 41"/>
                <a:gd name="T5" fmla="*/ 13956 h 244"/>
                <a:gd name="T6" fmla="*/ 0 w 41"/>
                <a:gd name="T7" fmla="*/ 13956 h 244"/>
                <a:gd name="T8" fmla="*/ 0 w 41"/>
                <a:gd name="T9" fmla="*/ 0 h 244"/>
                <a:gd name="T10" fmla="*/ 0 w 41"/>
                <a:gd name="T11" fmla="*/ 25407 h 244"/>
                <a:gd name="T12" fmla="*/ 12893 w 41"/>
                <a:gd name="T13" fmla="*/ 25407 h 244"/>
                <a:gd name="T14" fmla="*/ 12893 w 41"/>
                <a:gd name="T15" fmla="*/ 86955 h 244"/>
                <a:gd name="T16" fmla="*/ 0 w 41"/>
                <a:gd name="T17" fmla="*/ 86955 h 244"/>
                <a:gd name="T18" fmla="*/ 0 w 41"/>
                <a:gd name="T19" fmla="*/ 25407 h 2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44">
                  <a:moveTo>
                    <a:pt x="0" y="0"/>
                  </a:moveTo>
                  <a:lnTo>
                    <a:pt x="40" y="0"/>
                  </a:lnTo>
                  <a:lnTo>
                    <a:pt x="40" y="39"/>
                  </a:lnTo>
                  <a:lnTo>
                    <a:pt x="0" y="39"/>
                  </a:lnTo>
                  <a:lnTo>
                    <a:pt x="0" y="0"/>
                  </a:lnTo>
                  <a:close/>
                  <a:moveTo>
                    <a:pt x="0" y="71"/>
                  </a:moveTo>
                  <a:lnTo>
                    <a:pt x="37" y="71"/>
                  </a:lnTo>
                  <a:lnTo>
                    <a:pt x="37" y="243"/>
                  </a:lnTo>
                  <a:lnTo>
                    <a:pt x="0" y="243"/>
                  </a:lnTo>
                  <a:lnTo>
                    <a:pt x="0" y="7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5" name="Freeform 196">
              <a:extLst>
                <a:ext uri="{FF2B5EF4-FFF2-40B4-BE49-F238E27FC236}">
                  <a16:creationId xmlns:a16="http://schemas.microsoft.com/office/drawing/2014/main" id="{5A105A07-8FBD-2C40-8EED-1CCF9BB63C9A}"/>
                </a:ext>
              </a:extLst>
            </p:cNvPr>
            <p:cNvSpPr>
              <a:spLocks noChangeArrowheads="1"/>
            </p:cNvSpPr>
            <p:nvPr/>
          </p:nvSpPr>
          <p:spPr bwMode="auto">
            <a:xfrm>
              <a:off x="5240338" y="4414838"/>
              <a:ext cx="49212" cy="87312"/>
            </a:xfrm>
            <a:custGeom>
              <a:avLst/>
              <a:gdLst>
                <a:gd name="T0" fmla="*/ 24249 w 138"/>
                <a:gd name="T1" fmla="*/ 22730 h 242"/>
                <a:gd name="T2" fmla="*/ 48855 w 138"/>
                <a:gd name="T3" fmla="*/ 54480 h 242"/>
                <a:gd name="T4" fmla="*/ 24249 w 138"/>
                <a:gd name="T5" fmla="*/ 86951 h 242"/>
                <a:gd name="T6" fmla="*/ 0 w 138"/>
                <a:gd name="T7" fmla="*/ 54480 h 242"/>
                <a:gd name="T8" fmla="*/ 24249 w 138"/>
                <a:gd name="T9" fmla="*/ 22730 h 242"/>
                <a:gd name="T10" fmla="*/ 24249 w 138"/>
                <a:gd name="T11" fmla="*/ 76488 h 242"/>
                <a:gd name="T12" fmla="*/ 34591 w 138"/>
                <a:gd name="T13" fmla="*/ 55201 h 242"/>
                <a:gd name="T14" fmla="*/ 24249 w 138"/>
                <a:gd name="T15" fmla="*/ 34275 h 242"/>
                <a:gd name="T16" fmla="*/ 13195 w 138"/>
                <a:gd name="T17" fmla="*/ 55201 h 242"/>
                <a:gd name="T18" fmla="*/ 24249 w 138"/>
                <a:gd name="T19" fmla="*/ 76488 h 242"/>
                <a:gd name="T20" fmla="*/ 25319 w 138"/>
                <a:gd name="T21" fmla="*/ 0 h 242"/>
                <a:gd name="T22" fmla="*/ 38514 w 138"/>
                <a:gd name="T23" fmla="*/ 0 h 242"/>
                <a:gd name="T24" fmla="*/ 27102 w 138"/>
                <a:gd name="T25" fmla="*/ 16957 h 242"/>
                <a:gd name="T26" fmla="*/ 18544 w 138"/>
                <a:gd name="T27" fmla="*/ 16957 h 242"/>
                <a:gd name="T28" fmla="*/ 25319 w 138"/>
                <a:gd name="T29" fmla="*/ 0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8" h="242">
                  <a:moveTo>
                    <a:pt x="68" y="63"/>
                  </a:moveTo>
                  <a:cubicBezTo>
                    <a:pt x="100" y="63"/>
                    <a:pt x="137" y="82"/>
                    <a:pt x="137" y="151"/>
                  </a:cubicBezTo>
                  <a:cubicBezTo>
                    <a:pt x="137" y="222"/>
                    <a:pt x="100" y="241"/>
                    <a:pt x="68" y="241"/>
                  </a:cubicBezTo>
                  <a:cubicBezTo>
                    <a:pt x="37" y="241"/>
                    <a:pt x="0" y="225"/>
                    <a:pt x="0" y="151"/>
                  </a:cubicBezTo>
                  <a:cubicBezTo>
                    <a:pt x="0" y="82"/>
                    <a:pt x="37" y="63"/>
                    <a:pt x="68" y="63"/>
                  </a:cubicBezTo>
                  <a:close/>
                  <a:moveTo>
                    <a:pt x="68" y="212"/>
                  </a:moveTo>
                  <a:cubicBezTo>
                    <a:pt x="92" y="212"/>
                    <a:pt x="97" y="180"/>
                    <a:pt x="97" y="153"/>
                  </a:cubicBezTo>
                  <a:cubicBezTo>
                    <a:pt x="97" y="124"/>
                    <a:pt x="92" y="95"/>
                    <a:pt x="68" y="95"/>
                  </a:cubicBezTo>
                  <a:cubicBezTo>
                    <a:pt x="45" y="95"/>
                    <a:pt x="37" y="124"/>
                    <a:pt x="37" y="153"/>
                  </a:cubicBezTo>
                  <a:cubicBezTo>
                    <a:pt x="39" y="183"/>
                    <a:pt x="45" y="212"/>
                    <a:pt x="68" y="212"/>
                  </a:cubicBezTo>
                  <a:close/>
                  <a:moveTo>
                    <a:pt x="71" y="0"/>
                  </a:moveTo>
                  <a:lnTo>
                    <a:pt x="108" y="0"/>
                  </a:lnTo>
                  <a:lnTo>
                    <a:pt x="76" y="47"/>
                  </a:lnTo>
                  <a:lnTo>
                    <a:pt x="52" y="47"/>
                  </a:lnTo>
                  <a:lnTo>
                    <a:pt x="71"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6" name="Freeform 197">
              <a:extLst>
                <a:ext uri="{FF2B5EF4-FFF2-40B4-BE49-F238E27FC236}">
                  <a16:creationId xmlns:a16="http://schemas.microsoft.com/office/drawing/2014/main" id="{7D9BAB62-0457-A347-8FAD-D49B34F03810}"/>
                </a:ext>
              </a:extLst>
            </p:cNvPr>
            <p:cNvSpPr>
              <a:spLocks noChangeArrowheads="1"/>
            </p:cNvSpPr>
            <p:nvPr/>
          </p:nvSpPr>
          <p:spPr bwMode="auto">
            <a:xfrm>
              <a:off x="5300663" y="4438650"/>
              <a:ext cx="46037" cy="63500"/>
            </a:xfrm>
            <a:custGeom>
              <a:avLst/>
              <a:gdLst>
                <a:gd name="T0" fmla="*/ 0 w 128"/>
                <a:gd name="T1" fmla="*/ 11545 h 176"/>
                <a:gd name="T2" fmla="*/ 0 w 128"/>
                <a:gd name="T3" fmla="*/ 1082 h 176"/>
                <a:gd name="T4" fmla="*/ 13308 w 128"/>
                <a:gd name="T5" fmla="*/ 1082 h 176"/>
                <a:gd name="T6" fmla="*/ 13308 w 128"/>
                <a:gd name="T7" fmla="*/ 10463 h 176"/>
                <a:gd name="T8" fmla="*/ 13308 w 128"/>
                <a:gd name="T9" fmla="*/ 10463 h 176"/>
                <a:gd name="T10" fmla="*/ 13308 w 128"/>
                <a:gd name="T11" fmla="*/ 10463 h 176"/>
                <a:gd name="T12" fmla="*/ 28773 w 128"/>
                <a:gd name="T13" fmla="*/ 0 h 176"/>
                <a:gd name="T14" fmla="*/ 45677 w 128"/>
                <a:gd name="T15" fmla="*/ 23091 h 176"/>
                <a:gd name="T16" fmla="*/ 45677 w 128"/>
                <a:gd name="T17" fmla="*/ 63139 h 176"/>
                <a:gd name="T18" fmla="*/ 32370 w 128"/>
                <a:gd name="T19" fmla="*/ 63139 h 176"/>
                <a:gd name="T20" fmla="*/ 32370 w 128"/>
                <a:gd name="T21" fmla="*/ 25977 h 176"/>
                <a:gd name="T22" fmla="*/ 24817 w 128"/>
                <a:gd name="T23" fmla="*/ 12628 h 176"/>
                <a:gd name="T24" fmla="*/ 15466 w 128"/>
                <a:gd name="T25" fmla="*/ 27060 h 176"/>
                <a:gd name="T26" fmla="*/ 15466 w 128"/>
                <a:gd name="T27" fmla="*/ 63139 h 176"/>
                <a:gd name="T28" fmla="*/ 2158 w 128"/>
                <a:gd name="T29" fmla="*/ 63139 h 176"/>
                <a:gd name="T30" fmla="*/ 2158 w 128"/>
                <a:gd name="T31" fmla="*/ 11545 h 176"/>
                <a:gd name="T32" fmla="*/ 0 w 128"/>
                <a:gd name="T33" fmla="*/ 11545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176">
                  <a:moveTo>
                    <a:pt x="0" y="32"/>
                  </a:moveTo>
                  <a:cubicBezTo>
                    <a:pt x="0" y="22"/>
                    <a:pt x="0" y="11"/>
                    <a:pt x="0" y="3"/>
                  </a:cubicBezTo>
                  <a:lnTo>
                    <a:pt x="37" y="3"/>
                  </a:lnTo>
                  <a:cubicBezTo>
                    <a:pt x="37" y="11"/>
                    <a:pt x="37" y="22"/>
                    <a:pt x="37" y="29"/>
                  </a:cubicBezTo>
                  <a:cubicBezTo>
                    <a:pt x="43" y="19"/>
                    <a:pt x="53" y="0"/>
                    <a:pt x="80" y="0"/>
                  </a:cubicBezTo>
                  <a:cubicBezTo>
                    <a:pt x="117" y="0"/>
                    <a:pt x="127" y="29"/>
                    <a:pt x="127" y="64"/>
                  </a:cubicBezTo>
                  <a:lnTo>
                    <a:pt x="127" y="175"/>
                  </a:lnTo>
                  <a:lnTo>
                    <a:pt x="90" y="175"/>
                  </a:lnTo>
                  <a:lnTo>
                    <a:pt x="90" y="72"/>
                  </a:lnTo>
                  <a:cubicBezTo>
                    <a:pt x="90" y="45"/>
                    <a:pt x="85" y="35"/>
                    <a:pt x="69" y="35"/>
                  </a:cubicBezTo>
                  <a:cubicBezTo>
                    <a:pt x="48" y="35"/>
                    <a:pt x="43" y="53"/>
                    <a:pt x="43" y="75"/>
                  </a:cubicBezTo>
                  <a:lnTo>
                    <a:pt x="43" y="175"/>
                  </a:lnTo>
                  <a:lnTo>
                    <a:pt x="6" y="175"/>
                  </a:lnTo>
                  <a:lnTo>
                    <a:pt x="6" y="32"/>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7" name="Freeform 198">
              <a:extLst>
                <a:ext uri="{FF2B5EF4-FFF2-40B4-BE49-F238E27FC236}">
                  <a16:creationId xmlns:a16="http://schemas.microsoft.com/office/drawing/2014/main" id="{21071893-FA96-9B45-A0E1-F4F137FCA5CF}"/>
                </a:ext>
              </a:extLst>
            </p:cNvPr>
            <p:cNvSpPr>
              <a:spLocks noChangeArrowheads="1"/>
            </p:cNvSpPr>
            <p:nvPr/>
          </p:nvSpPr>
          <p:spPr bwMode="auto">
            <a:xfrm>
              <a:off x="4762500" y="4522788"/>
              <a:ext cx="46038" cy="84137"/>
            </a:xfrm>
            <a:custGeom>
              <a:avLst/>
              <a:gdLst>
                <a:gd name="T0" fmla="*/ 0 w 130"/>
                <a:gd name="T1" fmla="*/ 0 h 234"/>
                <a:gd name="T2" fmla="*/ 21248 w 130"/>
                <a:gd name="T3" fmla="*/ 0 h 234"/>
                <a:gd name="T4" fmla="*/ 45684 w 130"/>
                <a:gd name="T5" fmla="*/ 25888 h 234"/>
                <a:gd name="T6" fmla="*/ 21248 w 130"/>
                <a:gd name="T7" fmla="*/ 51417 h 234"/>
                <a:gd name="T8" fmla="*/ 13811 w 130"/>
                <a:gd name="T9" fmla="*/ 51417 h 234"/>
                <a:gd name="T10" fmla="*/ 13811 w 130"/>
                <a:gd name="T11" fmla="*/ 83777 h 234"/>
                <a:gd name="T12" fmla="*/ 0 w 130"/>
                <a:gd name="T13" fmla="*/ 83777 h 234"/>
                <a:gd name="T14" fmla="*/ 0 w 130"/>
                <a:gd name="T15" fmla="*/ 0 h 234"/>
                <a:gd name="T16" fmla="*/ 19478 w 130"/>
                <a:gd name="T17" fmla="*/ 39192 h 234"/>
                <a:gd name="T18" fmla="*/ 31872 w 130"/>
                <a:gd name="T19" fmla="*/ 24810 h 234"/>
                <a:gd name="T20" fmla="*/ 19478 w 130"/>
                <a:gd name="T21" fmla="*/ 11506 h 234"/>
                <a:gd name="T22" fmla="*/ 13811 w 130"/>
                <a:gd name="T23" fmla="*/ 11506 h 234"/>
                <a:gd name="T24" fmla="*/ 13811 w 130"/>
                <a:gd name="T25" fmla="*/ 39192 h 234"/>
                <a:gd name="T26" fmla="*/ 19478 w 130"/>
                <a:gd name="T27" fmla="*/ 39192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234">
                  <a:moveTo>
                    <a:pt x="0" y="0"/>
                  </a:moveTo>
                  <a:lnTo>
                    <a:pt x="60" y="0"/>
                  </a:lnTo>
                  <a:cubicBezTo>
                    <a:pt x="105" y="0"/>
                    <a:pt x="129" y="27"/>
                    <a:pt x="129" y="72"/>
                  </a:cubicBezTo>
                  <a:cubicBezTo>
                    <a:pt x="129" y="117"/>
                    <a:pt x="105" y="143"/>
                    <a:pt x="60" y="143"/>
                  </a:cubicBezTo>
                  <a:lnTo>
                    <a:pt x="39" y="143"/>
                  </a:lnTo>
                  <a:lnTo>
                    <a:pt x="39" y="233"/>
                  </a:lnTo>
                  <a:lnTo>
                    <a:pt x="0" y="233"/>
                  </a:lnTo>
                  <a:lnTo>
                    <a:pt x="0" y="0"/>
                  </a:lnTo>
                  <a:close/>
                  <a:moveTo>
                    <a:pt x="55" y="109"/>
                  </a:moveTo>
                  <a:cubicBezTo>
                    <a:pt x="79" y="109"/>
                    <a:pt x="90" y="96"/>
                    <a:pt x="90" y="69"/>
                  </a:cubicBezTo>
                  <a:cubicBezTo>
                    <a:pt x="90" y="43"/>
                    <a:pt x="79" y="32"/>
                    <a:pt x="55" y="32"/>
                  </a:cubicBezTo>
                  <a:lnTo>
                    <a:pt x="39" y="32"/>
                  </a:lnTo>
                  <a:lnTo>
                    <a:pt x="39" y="109"/>
                  </a:lnTo>
                  <a:lnTo>
                    <a:pt x="55" y="10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8" name="Freeform 199">
              <a:extLst>
                <a:ext uri="{FF2B5EF4-FFF2-40B4-BE49-F238E27FC236}">
                  <a16:creationId xmlns:a16="http://schemas.microsoft.com/office/drawing/2014/main" id="{5B6413D3-82E5-F04A-B6CD-8A9D08414C4E}"/>
                </a:ext>
              </a:extLst>
            </p:cNvPr>
            <p:cNvSpPr>
              <a:spLocks noChangeArrowheads="1"/>
            </p:cNvSpPr>
            <p:nvPr/>
          </p:nvSpPr>
          <p:spPr bwMode="auto">
            <a:xfrm>
              <a:off x="4808538" y="4543425"/>
              <a:ext cx="47625" cy="63500"/>
            </a:xfrm>
            <a:custGeom>
              <a:avLst/>
              <a:gdLst>
                <a:gd name="T0" fmla="*/ 5817 w 131"/>
                <a:gd name="T1" fmla="*/ 5051 h 176"/>
                <a:gd name="T2" fmla="*/ 24358 w 131"/>
                <a:gd name="T3" fmla="*/ 0 h 176"/>
                <a:gd name="T4" fmla="*/ 46171 w 131"/>
                <a:gd name="T5" fmla="*/ 24895 h 176"/>
                <a:gd name="T6" fmla="*/ 46171 w 131"/>
                <a:gd name="T7" fmla="*/ 51594 h 176"/>
                <a:gd name="T8" fmla="*/ 47261 w 131"/>
                <a:gd name="T9" fmla="*/ 62057 h 176"/>
                <a:gd name="T10" fmla="*/ 34901 w 131"/>
                <a:gd name="T11" fmla="*/ 62057 h 176"/>
                <a:gd name="T12" fmla="*/ 33810 w 131"/>
                <a:gd name="T13" fmla="*/ 53759 h 176"/>
                <a:gd name="T14" fmla="*/ 17450 w 131"/>
                <a:gd name="T15" fmla="*/ 63139 h 176"/>
                <a:gd name="T16" fmla="*/ 0 w 131"/>
                <a:gd name="T17" fmla="*/ 45099 h 176"/>
                <a:gd name="T18" fmla="*/ 30902 w 131"/>
                <a:gd name="T19" fmla="*/ 23813 h 176"/>
                <a:gd name="T20" fmla="*/ 33810 w 131"/>
                <a:gd name="T21" fmla="*/ 23813 h 176"/>
                <a:gd name="T22" fmla="*/ 33810 w 131"/>
                <a:gd name="T23" fmla="*/ 22009 h 176"/>
                <a:gd name="T24" fmla="*/ 23267 w 131"/>
                <a:gd name="T25" fmla="*/ 10463 h 176"/>
                <a:gd name="T26" fmla="*/ 7998 w 131"/>
                <a:gd name="T27" fmla="*/ 16236 h 176"/>
                <a:gd name="T28" fmla="*/ 5817 w 131"/>
                <a:gd name="T29" fmla="*/ 5051 h 176"/>
                <a:gd name="T30" fmla="*/ 32719 w 131"/>
                <a:gd name="T31" fmla="*/ 32472 h 176"/>
                <a:gd name="T32" fmla="*/ 13451 w 131"/>
                <a:gd name="T33" fmla="*/ 44017 h 176"/>
                <a:gd name="T34" fmla="*/ 22177 w 131"/>
                <a:gd name="T35" fmla="*/ 53759 h 176"/>
                <a:gd name="T36" fmla="*/ 33810 w 131"/>
                <a:gd name="T37" fmla="*/ 35358 h 176"/>
                <a:gd name="T38" fmla="*/ 33810 w 131"/>
                <a:gd name="T39" fmla="*/ 32472 h 176"/>
                <a:gd name="T40" fmla="*/ 32719 w 131"/>
                <a:gd name="T41" fmla="*/ 32472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1" h="176">
                  <a:moveTo>
                    <a:pt x="16" y="14"/>
                  </a:moveTo>
                  <a:cubicBezTo>
                    <a:pt x="27" y="8"/>
                    <a:pt x="43" y="0"/>
                    <a:pt x="67" y="0"/>
                  </a:cubicBezTo>
                  <a:cubicBezTo>
                    <a:pt x="117" y="0"/>
                    <a:pt x="127" y="27"/>
                    <a:pt x="127" y="69"/>
                  </a:cubicBezTo>
                  <a:lnTo>
                    <a:pt x="127" y="143"/>
                  </a:lnTo>
                  <a:cubicBezTo>
                    <a:pt x="127" y="157"/>
                    <a:pt x="127" y="167"/>
                    <a:pt x="130" y="172"/>
                  </a:cubicBezTo>
                  <a:lnTo>
                    <a:pt x="96" y="172"/>
                  </a:lnTo>
                  <a:cubicBezTo>
                    <a:pt x="93" y="164"/>
                    <a:pt x="93" y="157"/>
                    <a:pt x="93" y="149"/>
                  </a:cubicBezTo>
                  <a:cubicBezTo>
                    <a:pt x="82" y="162"/>
                    <a:pt x="72" y="175"/>
                    <a:pt x="48" y="175"/>
                  </a:cubicBezTo>
                  <a:cubicBezTo>
                    <a:pt x="24" y="175"/>
                    <a:pt x="0" y="157"/>
                    <a:pt x="0" y="125"/>
                  </a:cubicBezTo>
                  <a:cubicBezTo>
                    <a:pt x="0" y="77"/>
                    <a:pt x="35" y="66"/>
                    <a:pt x="85" y="66"/>
                  </a:cubicBezTo>
                  <a:lnTo>
                    <a:pt x="93" y="66"/>
                  </a:lnTo>
                  <a:lnTo>
                    <a:pt x="93" y="61"/>
                  </a:lnTo>
                  <a:cubicBezTo>
                    <a:pt x="93" y="45"/>
                    <a:pt x="85" y="29"/>
                    <a:pt x="64" y="29"/>
                  </a:cubicBezTo>
                  <a:cubicBezTo>
                    <a:pt x="45" y="29"/>
                    <a:pt x="27" y="40"/>
                    <a:pt x="22" y="45"/>
                  </a:cubicBezTo>
                  <a:lnTo>
                    <a:pt x="16" y="14"/>
                  </a:lnTo>
                  <a:close/>
                  <a:moveTo>
                    <a:pt x="90" y="90"/>
                  </a:moveTo>
                  <a:cubicBezTo>
                    <a:pt x="59" y="90"/>
                    <a:pt x="37" y="98"/>
                    <a:pt x="37" y="122"/>
                  </a:cubicBezTo>
                  <a:cubicBezTo>
                    <a:pt x="37" y="138"/>
                    <a:pt x="48" y="149"/>
                    <a:pt x="61" y="149"/>
                  </a:cubicBezTo>
                  <a:cubicBezTo>
                    <a:pt x="85" y="149"/>
                    <a:pt x="93" y="130"/>
                    <a:pt x="93" y="98"/>
                  </a:cubicBezTo>
                  <a:lnTo>
                    <a:pt x="93" y="90"/>
                  </a:lnTo>
                  <a:lnTo>
                    <a:pt x="90"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9" name="Freeform 200">
              <a:extLst>
                <a:ext uri="{FF2B5EF4-FFF2-40B4-BE49-F238E27FC236}">
                  <a16:creationId xmlns:a16="http://schemas.microsoft.com/office/drawing/2014/main" id="{78531075-AC2C-DE48-828D-5BA0ED4CB6B1}"/>
                </a:ext>
              </a:extLst>
            </p:cNvPr>
            <p:cNvSpPr>
              <a:spLocks noChangeArrowheads="1"/>
            </p:cNvSpPr>
            <p:nvPr/>
          </p:nvSpPr>
          <p:spPr bwMode="auto">
            <a:xfrm>
              <a:off x="4865688" y="4543425"/>
              <a:ext cx="46037" cy="63500"/>
            </a:xfrm>
            <a:custGeom>
              <a:avLst/>
              <a:gdLst>
                <a:gd name="T0" fmla="*/ 0 w 128"/>
                <a:gd name="T1" fmla="*/ 11545 h 176"/>
                <a:gd name="T2" fmla="*/ 0 w 128"/>
                <a:gd name="T3" fmla="*/ 1082 h 176"/>
                <a:gd name="T4" fmla="*/ 13308 w 128"/>
                <a:gd name="T5" fmla="*/ 1082 h 176"/>
                <a:gd name="T6" fmla="*/ 13308 w 128"/>
                <a:gd name="T7" fmla="*/ 10463 h 176"/>
                <a:gd name="T8" fmla="*/ 13308 w 128"/>
                <a:gd name="T9" fmla="*/ 10463 h 176"/>
                <a:gd name="T10" fmla="*/ 13308 w 128"/>
                <a:gd name="T11" fmla="*/ 10463 h 176"/>
                <a:gd name="T12" fmla="*/ 28413 w 128"/>
                <a:gd name="T13" fmla="*/ 0 h 176"/>
                <a:gd name="T14" fmla="*/ 45677 w 128"/>
                <a:gd name="T15" fmla="*/ 23091 h 176"/>
                <a:gd name="T16" fmla="*/ 45677 w 128"/>
                <a:gd name="T17" fmla="*/ 63139 h 176"/>
                <a:gd name="T18" fmla="*/ 32370 w 128"/>
                <a:gd name="T19" fmla="*/ 63139 h 176"/>
                <a:gd name="T20" fmla="*/ 32370 w 128"/>
                <a:gd name="T21" fmla="*/ 25977 h 176"/>
                <a:gd name="T22" fmla="*/ 24817 w 128"/>
                <a:gd name="T23" fmla="*/ 12628 h 176"/>
                <a:gd name="T24" fmla="*/ 15106 w 128"/>
                <a:gd name="T25" fmla="*/ 26699 h 176"/>
                <a:gd name="T26" fmla="*/ 15106 w 128"/>
                <a:gd name="T27" fmla="*/ 63139 h 176"/>
                <a:gd name="T28" fmla="*/ 1798 w 128"/>
                <a:gd name="T29" fmla="*/ 63139 h 176"/>
                <a:gd name="T30" fmla="*/ 1798 w 128"/>
                <a:gd name="T31" fmla="*/ 11545 h 176"/>
                <a:gd name="T32" fmla="*/ 0 w 128"/>
                <a:gd name="T33" fmla="*/ 11545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176">
                  <a:moveTo>
                    <a:pt x="0" y="32"/>
                  </a:moveTo>
                  <a:cubicBezTo>
                    <a:pt x="0" y="21"/>
                    <a:pt x="0" y="11"/>
                    <a:pt x="0" y="3"/>
                  </a:cubicBezTo>
                  <a:lnTo>
                    <a:pt x="37" y="3"/>
                  </a:lnTo>
                  <a:cubicBezTo>
                    <a:pt x="37" y="11"/>
                    <a:pt x="37" y="21"/>
                    <a:pt x="37" y="29"/>
                  </a:cubicBezTo>
                  <a:cubicBezTo>
                    <a:pt x="42" y="19"/>
                    <a:pt x="53" y="0"/>
                    <a:pt x="79" y="0"/>
                  </a:cubicBezTo>
                  <a:cubicBezTo>
                    <a:pt x="116" y="0"/>
                    <a:pt x="127" y="29"/>
                    <a:pt x="127" y="64"/>
                  </a:cubicBezTo>
                  <a:lnTo>
                    <a:pt x="127" y="175"/>
                  </a:lnTo>
                  <a:lnTo>
                    <a:pt x="90" y="175"/>
                  </a:lnTo>
                  <a:lnTo>
                    <a:pt x="90" y="72"/>
                  </a:lnTo>
                  <a:cubicBezTo>
                    <a:pt x="90" y="45"/>
                    <a:pt x="85" y="35"/>
                    <a:pt x="69" y="35"/>
                  </a:cubicBezTo>
                  <a:cubicBezTo>
                    <a:pt x="48" y="35"/>
                    <a:pt x="42" y="53"/>
                    <a:pt x="42" y="74"/>
                  </a:cubicBezTo>
                  <a:lnTo>
                    <a:pt x="42" y="175"/>
                  </a:lnTo>
                  <a:lnTo>
                    <a:pt x="5" y="175"/>
                  </a:lnTo>
                  <a:lnTo>
                    <a:pt x="5" y="32"/>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0" name="Freeform 201">
              <a:extLst>
                <a:ext uri="{FF2B5EF4-FFF2-40B4-BE49-F238E27FC236}">
                  <a16:creationId xmlns:a16="http://schemas.microsoft.com/office/drawing/2014/main" id="{4F03AD88-7AB1-3749-AF07-483554D04F2C}"/>
                </a:ext>
              </a:extLst>
            </p:cNvPr>
            <p:cNvSpPr>
              <a:spLocks noChangeArrowheads="1"/>
            </p:cNvSpPr>
            <p:nvPr/>
          </p:nvSpPr>
          <p:spPr bwMode="auto">
            <a:xfrm>
              <a:off x="4919663" y="4543425"/>
              <a:ext cx="47625" cy="63500"/>
            </a:xfrm>
            <a:custGeom>
              <a:avLst/>
              <a:gdLst>
                <a:gd name="T0" fmla="*/ 5817 w 131"/>
                <a:gd name="T1" fmla="*/ 5051 h 176"/>
                <a:gd name="T2" fmla="*/ 23994 w 131"/>
                <a:gd name="T3" fmla="*/ 0 h 176"/>
                <a:gd name="T4" fmla="*/ 46171 w 131"/>
                <a:gd name="T5" fmla="*/ 24895 h 176"/>
                <a:gd name="T6" fmla="*/ 46171 w 131"/>
                <a:gd name="T7" fmla="*/ 51594 h 176"/>
                <a:gd name="T8" fmla="*/ 47261 w 131"/>
                <a:gd name="T9" fmla="*/ 62057 h 176"/>
                <a:gd name="T10" fmla="*/ 34537 w 131"/>
                <a:gd name="T11" fmla="*/ 62057 h 176"/>
                <a:gd name="T12" fmla="*/ 33810 w 131"/>
                <a:gd name="T13" fmla="*/ 53759 h 176"/>
                <a:gd name="T14" fmla="*/ 17450 w 131"/>
                <a:gd name="T15" fmla="*/ 63139 h 176"/>
                <a:gd name="T16" fmla="*/ 0 w 131"/>
                <a:gd name="T17" fmla="*/ 45099 h 176"/>
                <a:gd name="T18" fmla="*/ 30902 w 131"/>
                <a:gd name="T19" fmla="*/ 23813 h 176"/>
                <a:gd name="T20" fmla="*/ 33810 w 131"/>
                <a:gd name="T21" fmla="*/ 23813 h 176"/>
                <a:gd name="T22" fmla="*/ 33810 w 131"/>
                <a:gd name="T23" fmla="*/ 22009 h 176"/>
                <a:gd name="T24" fmla="*/ 23267 w 131"/>
                <a:gd name="T25" fmla="*/ 10463 h 176"/>
                <a:gd name="T26" fmla="*/ 7635 w 131"/>
                <a:gd name="T27" fmla="*/ 16236 h 176"/>
                <a:gd name="T28" fmla="*/ 5817 w 131"/>
                <a:gd name="T29" fmla="*/ 5051 h 176"/>
                <a:gd name="T30" fmla="*/ 32719 w 131"/>
                <a:gd name="T31" fmla="*/ 32472 h 176"/>
                <a:gd name="T32" fmla="*/ 13451 w 131"/>
                <a:gd name="T33" fmla="*/ 44017 h 176"/>
                <a:gd name="T34" fmla="*/ 22177 w 131"/>
                <a:gd name="T35" fmla="*/ 53759 h 176"/>
                <a:gd name="T36" fmla="*/ 33810 w 131"/>
                <a:gd name="T37" fmla="*/ 35358 h 176"/>
                <a:gd name="T38" fmla="*/ 33810 w 131"/>
                <a:gd name="T39" fmla="*/ 32472 h 176"/>
                <a:gd name="T40" fmla="*/ 32719 w 131"/>
                <a:gd name="T41" fmla="*/ 32472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1" h="176">
                  <a:moveTo>
                    <a:pt x="16" y="14"/>
                  </a:moveTo>
                  <a:cubicBezTo>
                    <a:pt x="27" y="8"/>
                    <a:pt x="43" y="0"/>
                    <a:pt x="66" y="0"/>
                  </a:cubicBezTo>
                  <a:cubicBezTo>
                    <a:pt x="117" y="0"/>
                    <a:pt x="127" y="27"/>
                    <a:pt x="127" y="69"/>
                  </a:cubicBezTo>
                  <a:lnTo>
                    <a:pt x="127" y="143"/>
                  </a:lnTo>
                  <a:cubicBezTo>
                    <a:pt x="127" y="157"/>
                    <a:pt x="127" y="167"/>
                    <a:pt x="130" y="172"/>
                  </a:cubicBezTo>
                  <a:lnTo>
                    <a:pt x="95" y="172"/>
                  </a:lnTo>
                  <a:cubicBezTo>
                    <a:pt x="93" y="164"/>
                    <a:pt x="93" y="157"/>
                    <a:pt x="93" y="149"/>
                  </a:cubicBezTo>
                  <a:cubicBezTo>
                    <a:pt x="82" y="162"/>
                    <a:pt x="72" y="175"/>
                    <a:pt x="48" y="175"/>
                  </a:cubicBezTo>
                  <a:cubicBezTo>
                    <a:pt x="24" y="175"/>
                    <a:pt x="0" y="157"/>
                    <a:pt x="0" y="125"/>
                  </a:cubicBezTo>
                  <a:cubicBezTo>
                    <a:pt x="0" y="77"/>
                    <a:pt x="35" y="66"/>
                    <a:pt x="85" y="66"/>
                  </a:cubicBezTo>
                  <a:lnTo>
                    <a:pt x="93" y="66"/>
                  </a:lnTo>
                  <a:lnTo>
                    <a:pt x="93" y="61"/>
                  </a:lnTo>
                  <a:cubicBezTo>
                    <a:pt x="93" y="45"/>
                    <a:pt x="85" y="29"/>
                    <a:pt x="64" y="29"/>
                  </a:cubicBezTo>
                  <a:cubicBezTo>
                    <a:pt x="45" y="29"/>
                    <a:pt x="27" y="40"/>
                    <a:pt x="21" y="45"/>
                  </a:cubicBezTo>
                  <a:lnTo>
                    <a:pt x="16" y="14"/>
                  </a:lnTo>
                  <a:close/>
                  <a:moveTo>
                    <a:pt x="90" y="90"/>
                  </a:moveTo>
                  <a:cubicBezTo>
                    <a:pt x="58" y="90"/>
                    <a:pt x="37" y="98"/>
                    <a:pt x="37" y="122"/>
                  </a:cubicBezTo>
                  <a:cubicBezTo>
                    <a:pt x="37" y="138"/>
                    <a:pt x="48" y="149"/>
                    <a:pt x="61" y="149"/>
                  </a:cubicBezTo>
                  <a:cubicBezTo>
                    <a:pt x="85" y="149"/>
                    <a:pt x="93" y="130"/>
                    <a:pt x="93" y="98"/>
                  </a:cubicBezTo>
                  <a:lnTo>
                    <a:pt x="93" y="90"/>
                  </a:lnTo>
                  <a:lnTo>
                    <a:pt x="90"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1" name="Freeform 202">
              <a:extLst>
                <a:ext uri="{FF2B5EF4-FFF2-40B4-BE49-F238E27FC236}">
                  <a16:creationId xmlns:a16="http://schemas.microsoft.com/office/drawing/2014/main" id="{5EE063C7-1589-EE48-ABF0-B6909DA4403C}"/>
                </a:ext>
              </a:extLst>
            </p:cNvPr>
            <p:cNvSpPr>
              <a:spLocks noChangeArrowheads="1"/>
            </p:cNvSpPr>
            <p:nvPr/>
          </p:nvSpPr>
          <p:spPr bwMode="auto">
            <a:xfrm>
              <a:off x="4976813" y="4543425"/>
              <a:ext cx="74612" cy="63500"/>
            </a:xfrm>
            <a:custGeom>
              <a:avLst/>
              <a:gdLst>
                <a:gd name="T0" fmla="*/ 1076 w 208"/>
                <a:gd name="T1" fmla="*/ 11545 h 176"/>
                <a:gd name="T2" fmla="*/ 1076 w 208"/>
                <a:gd name="T3" fmla="*/ 1082 h 176"/>
                <a:gd name="T4" fmla="*/ 14348 w 208"/>
                <a:gd name="T5" fmla="*/ 1082 h 176"/>
                <a:gd name="T6" fmla="*/ 14348 w 208"/>
                <a:gd name="T7" fmla="*/ 10463 h 176"/>
                <a:gd name="T8" fmla="*/ 14348 w 208"/>
                <a:gd name="T9" fmla="*/ 10463 h 176"/>
                <a:gd name="T10" fmla="*/ 28338 w 208"/>
                <a:gd name="T11" fmla="*/ 0 h 176"/>
                <a:gd name="T12" fmla="*/ 42687 w 208"/>
                <a:gd name="T13" fmla="*/ 9741 h 176"/>
                <a:gd name="T14" fmla="*/ 58111 w 208"/>
                <a:gd name="T15" fmla="*/ 0 h 176"/>
                <a:gd name="T16" fmla="*/ 74253 w 208"/>
                <a:gd name="T17" fmla="*/ 24895 h 176"/>
                <a:gd name="T18" fmla="*/ 74253 w 208"/>
                <a:gd name="T19" fmla="*/ 63139 h 176"/>
                <a:gd name="T20" fmla="*/ 60622 w 208"/>
                <a:gd name="T21" fmla="*/ 63139 h 176"/>
                <a:gd name="T22" fmla="*/ 60622 w 208"/>
                <a:gd name="T23" fmla="*/ 23813 h 176"/>
                <a:gd name="T24" fmla="*/ 53089 w 208"/>
                <a:gd name="T25" fmla="*/ 12628 h 176"/>
                <a:gd name="T26" fmla="*/ 43763 w 208"/>
                <a:gd name="T27" fmla="*/ 25977 h 176"/>
                <a:gd name="T28" fmla="*/ 43763 w 208"/>
                <a:gd name="T29" fmla="*/ 63139 h 176"/>
                <a:gd name="T30" fmla="*/ 30490 w 208"/>
                <a:gd name="T31" fmla="*/ 63139 h 176"/>
                <a:gd name="T32" fmla="*/ 30490 w 208"/>
                <a:gd name="T33" fmla="*/ 23813 h 176"/>
                <a:gd name="T34" fmla="*/ 22958 w 208"/>
                <a:gd name="T35" fmla="*/ 12628 h 176"/>
                <a:gd name="T36" fmla="*/ 13272 w 208"/>
                <a:gd name="T37" fmla="*/ 25977 h 176"/>
                <a:gd name="T38" fmla="*/ 13272 w 208"/>
                <a:gd name="T39" fmla="*/ 63139 h 176"/>
                <a:gd name="T40" fmla="*/ 0 w 208"/>
                <a:gd name="T41" fmla="*/ 63139 h 176"/>
                <a:gd name="T42" fmla="*/ 0 w 208"/>
                <a:gd name="T43" fmla="*/ 11545 h 176"/>
                <a:gd name="T44" fmla="*/ 1076 w 208"/>
                <a:gd name="T45" fmla="*/ 11545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8" h="176">
                  <a:moveTo>
                    <a:pt x="3" y="32"/>
                  </a:moveTo>
                  <a:cubicBezTo>
                    <a:pt x="3" y="19"/>
                    <a:pt x="3" y="11"/>
                    <a:pt x="3" y="3"/>
                  </a:cubicBezTo>
                  <a:lnTo>
                    <a:pt x="40" y="3"/>
                  </a:lnTo>
                  <a:cubicBezTo>
                    <a:pt x="40" y="11"/>
                    <a:pt x="40" y="21"/>
                    <a:pt x="40" y="29"/>
                  </a:cubicBezTo>
                  <a:cubicBezTo>
                    <a:pt x="45" y="16"/>
                    <a:pt x="58" y="0"/>
                    <a:pt x="79" y="0"/>
                  </a:cubicBezTo>
                  <a:cubicBezTo>
                    <a:pt x="106" y="0"/>
                    <a:pt x="114" y="19"/>
                    <a:pt x="119" y="27"/>
                  </a:cubicBezTo>
                  <a:cubicBezTo>
                    <a:pt x="127" y="14"/>
                    <a:pt x="138" y="0"/>
                    <a:pt x="162" y="0"/>
                  </a:cubicBezTo>
                  <a:cubicBezTo>
                    <a:pt x="196" y="0"/>
                    <a:pt x="207" y="27"/>
                    <a:pt x="207" y="69"/>
                  </a:cubicBezTo>
                  <a:lnTo>
                    <a:pt x="207" y="175"/>
                  </a:lnTo>
                  <a:lnTo>
                    <a:pt x="169" y="175"/>
                  </a:lnTo>
                  <a:lnTo>
                    <a:pt x="169" y="66"/>
                  </a:lnTo>
                  <a:cubicBezTo>
                    <a:pt x="169" y="45"/>
                    <a:pt x="164" y="35"/>
                    <a:pt x="148" y="35"/>
                  </a:cubicBezTo>
                  <a:cubicBezTo>
                    <a:pt x="132" y="35"/>
                    <a:pt x="122" y="53"/>
                    <a:pt x="122" y="72"/>
                  </a:cubicBezTo>
                  <a:lnTo>
                    <a:pt x="122" y="175"/>
                  </a:lnTo>
                  <a:lnTo>
                    <a:pt x="85" y="175"/>
                  </a:lnTo>
                  <a:lnTo>
                    <a:pt x="85" y="66"/>
                  </a:lnTo>
                  <a:cubicBezTo>
                    <a:pt x="85" y="45"/>
                    <a:pt x="79" y="35"/>
                    <a:pt x="64" y="35"/>
                  </a:cubicBezTo>
                  <a:cubicBezTo>
                    <a:pt x="48" y="35"/>
                    <a:pt x="37" y="53"/>
                    <a:pt x="37" y="72"/>
                  </a:cubicBezTo>
                  <a:lnTo>
                    <a:pt x="37" y="175"/>
                  </a:lnTo>
                  <a:lnTo>
                    <a:pt x="0" y="175"/>
                  </a:lnTo>
                  <a:lnTo>
                    <a:pt x="0" y="32"/>
                  </a:lnTo>
                  <a:lnTo>
                    <a:pt x="3"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2" name="Freeform 203">
              <a:extLst>
                <a:ext uri="{FF2B5EF4-FFF2-40B4-BE49-F238E27FC236}">
                  <a16:creationId xmlns:a16="http://schemas.microsoft.com/office/drawing/2014/main" id="{F604C2DC-86FD-C74C-B236-77D2715B8604}"/>
                </a:ext>
              </a:extLst>
            </p:cNvPr>
            <p:cNvSpPr>
              <a:spLocks noChangeArrowheads="1"/>
            </p:cNvSpPr>
            <p:nvPr/>
          </p:nvSpPr>
          <p:spPr bwMode="auto">
            <a:xfrm>
              <a:off x="5062538" y="4543425"/>
              <a:ext cx="46037" cy="65088"/>
            </a:xfrm>
            <a:custGeom>
              <a:avLst/>
              <a:gdLst>
                <a:gd name="T0" fmla="*/ 42825 w 129"/>
                <a:gd name="T1" fmla="*/ 60725 h 179"/>
                <a:gd name="T2" fmla="*/ 26052 w 129"/>
                <a:gd name="T3" fmla="*/ 64724 h 179"/>
                <a:gd name="T4" fmla="*/ 0 w 129"/>
                <a:gd name="T5" fmla="*/ 32726 h 179"/>
                <a:gd name="T6" fmla="*/ 23197 w 129"/>
                <a:gd name="T7" fmla="*/ 0 h 179"/>
                <a:gd name="T8" fmla="*/ 45680 w 129"/>
                <a:gd name="T9" fmla="*/ 33817 h 179"/>
                <a:gd name="T10" fmla="*/ 45680 w 129"/>
                <a:gd name="T11" fmla="*/ 36726 h 179"/>
                <a:gd name="T12" fmla="*/ 13204 w 129"/>
                <a:gd name="T13" fmla="*/ 36726 h 179"/>
                <a:gd name="T14" fmla="*/ 26766 w 129"/>
                <a:gd name="T15" fmla="*/ 54179 h 179"/>
                <a:gd name="T16" fmla="*/ 42111 w 129"/>
                <a:gd name="T17" fmla="*/ 49089 h 179"/>
                <a:gd name="T18" fmla="*/ 42825 w 129"/>
                <a:gd name="T19" fmla="*/ 60725 h 179"/>
                <a:gd name="T20" fmla="*/ 32476 w 129"/>
                <a:gd name="T21" fmla="*/ 26908 h 179"/>
                <a:gd name="T22" fmla="*/ 23197 w 129"/>
                <a:gd name="T23" fmla="*/ 10545 h 179"/>
                <a:gd name="T24" fmla="*/ 13204 w 129"/>
                <a:gd name="T25" fmla="*/ 26908 h 179"/>
                <a:gd name="T26" fmla="*/ 32476 w 129"/>
                <a:gd name="T27" fmla="*/ 26908 h 1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9" h="179">
                  <a:moveTo>
                    <a:pt x="120" y="167"/>
                  </a:moveTo>
                  <a:cubicBezTo>
                    <a:pt x="113" y="170"/>
                    <a:pt x="97" y="178"/>
                    <a:pt x="73" y="178"/>
                  </a:cubicBezTo>
                  <a:cubicBezTo>
                    <a:pt x="24" y="178"/>
                    <a:pt x="0" y="138"/>
                    <a:pt x="0" y="90"/>
                  </a:cubicBezTo>
                  <a:cubicBezTo>
                    <a:pt x="0" y="40"/>
                    <a:pt x="24" y="0"/>
                    <a:pt x="65" y="0"/>
                  </a:cubicBezTo>
                  <a:cubicBezTo>
                    <a:pt x="99" y="0"/>
                    <a:pt x="128" y="21"/>
                    <a:pt x="128" y="93"/>
                  </a:cubicBezTo>
                  <a:lnTo>
                    <a:pt x="128" y="101"/>
                  </a:lnTo>
                  <a:lnTo>
                    <a:pt x="37" y="101"/>
                  </a:lnTo>
                  <a:cubicBezTo>
                    <a:pt x="37" y="130"/>
                    <a:pt x="47" y="149"/>
                    <a:pt x="75" y="149"/>
                  </a:cubicBezTo>
                  <a:cubicBezTo>
                    <a:pt x="99" y="149"/>
                    <a:pt x="110" y="141"/>
                    <a:pt x="118" y="135"/>
                  </a:cubicBezTo>
                  <a:lnTo>
                    <a:pt x="120" y="167"/>
                  </a:lnTo>
                  <a:close/>
                  <a:moveTo>
                    <a:pt x="91" y="74"/>
                  </a:moveTo>
                  <a:cubicBezTo>
                    <a:pt x="91" y="45"/>
                    <a:pt x="83" y="29"/>
                    <a:pt x="65" y="29"/>
                  </a:cubicBezTo>
                  <a:cubicBezTo>
                    <a:pt x="45" y="29"/>
                    <a:pt x="37" y="53"/>
                    <a:pt x="37" y="74"/>
                  </a:cubicBezTo>
                  <a:lnTo>
                    <a:pt x="91"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3" name="Freeform 204">
              <a:extLst>
                <a:ext uri="{FF2B5EF4-FFF2-40B4-BE49-F238E27FC236}">
                  <a16:creationId xmlns:a16="http://schemas.microsoft.com/office/drawing/2014/main" id="{8564E613-C57F-5046-9DA7-E4DDEA71D454}"/>
                </a:ext>
              </a:extLst>
            </p:cNvPr>
            <p:cNvSpPr>
              <a:spLocks noChangeArrowheads="1"/>
            </p:cNvSpPr>
            <p:nvPr/>
          </p:nvSpPr>
          <p:spPr bwMode="auto">
            <a:xfrm>
              <a:off x="5118100" y="4543425"/>
              <a:ext cx="28575" cy="63500"/>
            </a:xfrm>
            <a:custGeom>
              <a:avLst/>
              <a:gdLst>
                <a:gd name="T0" fmla="*/ 0 w 80"/>
                <a:gd name="T1" fmla="*/ 1082 h 176"/>
                <a:gd name="T2" fmla="*/ 12144 w 80"/>
                <a:gd name="T3" fmla="*/ 1082 h 176"/>
                <a:gd name="T4" fmla="*/ 12144 w 80"/>
                <a:gd name="T5" fmla="*/ 12628 h 176"/>
                <a:gd name="T6" fmla="*/ 26432 w 80"/>
                <a:gd name="T7" fmla="*/ 0 h 176"/>
                <a:gd name="T8" fmla="*/ 28218 w 80"/>
                <a:gd name="T9" fmla="*/ 0 h 176"/>
                <a:gd name="T10" fmla="*/ 28218 w 80"/>
                <a:gd name="T11" fmla="*/ 14432 h 176"/>
                <a:gd name="T12" fmla="*/ 24289 w 80"/>
                <a:gd name="T13" fmla="*/ 13349 h 176"/>
                <a:gd name="T14" fmla="*/ 13216 w 80"/>
                <a:gd name="T15" fmla="*/ 28864 h 176"/>
                <a:gd name="T16" fmla="*/ 13216 w 80"/>
                <a:gd name="T17" fmla="*/ 63139 h 176"/>
                <a:gd name="T18" fmla="*/ 0 w 80"/>
                <a:gd name="T19" fmla="*/ 63139 h 176"/>
                <a:gd name="T20" fmla="*/ 0 w 80"/>
                <a:gd name="T21" fmla="*/ 11545 h 176"/>
                <a:gd name="T22" fmla="*/ 0 w 80"/>
                <a:gd name="T23" fmla="*/ 1082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 h="176">
                  <a:moveTo>
                    <a:pt x="0" y="3"/>
                  </a:moveTo>
                  <a:lnTo>
                    <a:pt x="34" y="3"/>
                  </a:lnTo>
                  <a:lnTo>
                    <a:pt x="34" y="35"/>
                  </a:lnTo>
                  <a:cubicBezTo>
                    <a:pt x="39" y="21"/>
                    <a:pt x="50" y="0"/>
                    <a:pt x="74" y="0"/>
                  </a:cubicBezTo>
                  <a:lnTo>
                    <a:pt x="79" y="0"/>
                  </a:lnTo>
                  <a:lnTo>
                    <a:pt x="79" y="40"/>
                  </a:lnTo>
                  <a:cubicBezTo>
                    <a:pt x="76" y="40"/>
                    <a:pt x="71" y="37"/>
                    <a:pt x="68" y="37"/>
                  </a:cubicBezTo>
                  <a:cubicBezTo>
                    <a:pt x="53" y="37"/>
                    <a:pt x="37" y="48"/>
                    <a:pt x="37" y="80"/>
                  </a:cubicBezTo>
                  <a:lnTo>
                    <a:pt x="37" y="175"/>
                  </a:lnTo>
                  <a:lnTo>
                    <a:pt x="0" y="175"/>
                  </a:lnTo>
                  <a:lnTo>
                    <a:pt x="0" y="32"/>
                  </a:lnTo>
                  <a:lnTo>
                    <a:pt x="0"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4" name="Freeform 205">
              <a:extLst>
                <a:ext uri="{FF2B5EF4-FFF2-40B4-BE49-F238E27FC236}">
                  <a16:creationId xmlns:a16="http://schemas.microsoft.com/office/drawing/2014/main" id="{A49EB3D2-DFF8-C346-A800-267A9B2FAB94}"/>
                </a:ext>
              </a:extLst>
            </p:cNvPr>
            <p:cNvSpPr>
              <a:spLocks noChangeArrowheads="1"/>
            </p:cNvSpPr>
            <p:nvPr/>
          </p:nvSpPr>
          <p:spPr bwMode="auto">
            <a:xfrm>
              <a:off x="5157788" y="4519613"/>
              <a:ext cx="14287" cy="88900"/>
            </a:xfrm>
            <a:custGeom>
              <a:avLst/>
              <a:gdLst>
                <a:gd name="T0" fmla="*/ 0 w 41"/>
                <a:gd name="T1" fmla="*/ 0 h 245"/>
                <a:gd name="T2" fmla="*/ 13939 w 41"/>
                <a:gd name="T3" fmla="*/ 0 h 245"/>
                <a:gd name="T4" fmla="*/ 13939 w 41"/>
                <a:gd name="T5" fmla="*/ 14514 h 245"/>
                <a:gd name="T6" fmla="*/ 0 w 41"/>
                <a:gd name="T7" fmla="*/ 14514 h 245"/>
                <a:gd name="T8" fmla="*/ 0 w 41"/>
                <a:gd name="T9" fmla="*/ 0 h 245"/>
                <a:gd name="T10" fmla="*/ 0 w 41"/>
                <a:gd name="T11" fmla="*/ 26126 h 245"/>
                <a:gd name="T12" fmla="*/ 12893 w 41"/>
                <a:gd name="T13" fmla="*/ 26126 h 245"/>
                <a:gd name="T14" fmla="*/ 12893 w 41"/>
                <a:gd name="T15" fmla="*/ 88537 h 245"/>
                <a:gd name="T16" fmla="*/ 0 w 41"/>
                <a:gd name="T17" fmla="*/ 88537 h 245"/>
                <a:gd name="T18" fmla="*/ 0 w 41"/>
                <a:gd name="T19" fmla="*/ 26126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45">
                  <a:moveTo>
                    <a:pt x="0" y="0"/>
                  </a:moveTo>
                  <a:lnTo>
                    <a:pt x="40" y="0"/>
                  </a:lnTo>
                  <a:lnTo>
                    <a:pt x="40" y="40"/>
                  </a:lnTo>
                  <a:lnTo>
                    <a:pt x="0" y="40"/>
                  </a:lnTo>
                  <a:lnTo>
                    <a:pt x="0" y="0"/>
                  </a:lnTo>
                  <a:close/>
                  <a:moveTo>
                    <a:pt x="0" y="72"/>
                  </a:moveTo>
                  <a:lnTo>
                    <a:pt x="37" y="72"/>
                  </a:lnTo>
                  <a:lnTo>
                    <a:pt x="37" y="244"/>
                  </a:lnTo>
                  <a:lnTo>
                    <a:pt x="0" y="244"/>
                  </a:lnTo>
                  <a:lnTo>
                    <a:pt x="0" y="7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5" name="Freeform 206">
              <a:extLst>
                <a:ext uri="{FF2B5EF4-FFF2-40B4-BE49-F238E27FC236}">
                  <a16:creationId xmlns:a16="http://schemas.microsoft.com/office/drawing/2014/main" id="{38CB5690-F894-5949-B4C2-455E4420C16E}"/>
                </a:ext>
              </a:extLst>
            </p:cNvPr>
            <p:cNvSpPr>
              <a:spLocks noChangeArrowheads="1"/>
            </p:cNvSpPr>
            <p:nvPr/>
          </p:nvSpPr>
          <p:spPr bwMode="auto">
            <a:xfrm>
              <a:off x="5183188" y="4545013"/>
              <a:ext cx="39687" cy="63500"/>
            </a:xfrm>
            <a:custGeom>
              <a:avLst/>
              <a:gdLst>
                <a:gd name="T0" fmla="*/ 39333 w 112"/>
                <a:gd name="T1" fmla="*/ 60289 h 178"/>
                <a:gd name="T2" fmla="*/ 26222 w 112"/>
                <a:gd name="T3" fmla="*/ 63143 h 178"/>
                <a:gd name="T4" fmla="*/ 0 w 112"/>
                <a:gd name="T5" fmla="*/ 32107 h 178"/>
                <a:gd name="T6" fmla="*/ 26930 w 112"/>
                <a:gd name="T7" fmla="*/ 0 h 178"/>
                <a:gd name="T8" fmla="*/ 39333 w 112"/>
                <a:gd name="T9" fmla="*/ 2854 h 178"/>
                <a:gd name="T10" fmla="*/ 38270 w 112"/>
                <a:gd name="T11" fmla="*/ 13199 h 178"/>
                <a:gd name="T12" fmla="*/ 29057 w 112"/>
                <a:gd name="T13" fmla="*/ 10346 h 178"/>
                <a:gd name="T14" fmla="*/ 13820 w 112"/>
                <a:gd name="T15" fmla="*/ 31037 h 178"/>
                <a:gd name="T16" fmla="*/ 29057 w 112"/>
                <a:gd name="T17" fmla="*/ 51014 h 178"/>
                <a:gd name="T18" fmla="*/ 38270 w 112"/>
                <a:gd name="T19" fmla="*/ 48160 h 178"/>
                <a:gd name="T20" fmla="*/ 39333 w 112"/>
                <a:gd name="T21" fmla="*/ 60289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78">
                  <a:moveTo>
                    <a:pt x="111" y="169"/>
                  </a:moveTo>
                  <a:cubicBezTo>
                    <a:pt x="103" y="172"/>
                    <a:pt x="90" y="177"/>
                    <a:pt x="74" y="177"/>
                  </a:cubicBezTo>
                  <a:cubicBezTo>
                    <a:pt x="21" y="177"/>
                    <a:pt x="0" y="138"/>
                    <a:pt x="0" y="90"/>
                  </a:cubicBezTo>
                  <a:cubicBezTo>
                    <a:pt x="0" y="40"/>
                    <a:pt x="23" y="0"/>
                    <a:pt x="76" y="0"/>
                  </a:cubicBezTo>
                  <a:cubicBezTo>
                    <a:pt x="90" y="0"/>
                    <a:pt x="103" y="5"/>
                    <a:pt x="111" y="8"/>
                  </a:cubicBezTo>
                  <a:lnTo>
                    <a:pt x="108" y="37"/>
                  </a:lnTo>
                  <a:cubicBezTo>
                    <a:pt x="100" y="34"/>
                    <a:pt x="92" y="29"/>
                    <a:pt x="82" y="29"/>
                  </a:cubicBezTo>
                  <a:cubicBezTo>
                    <a:pt x="53" y="29"/>
                    <a:pt x="39" y="50"/>
                    <a:pt x="39" y="87"/>
                  </a:cubicBezTo>
                  <a:cubicBezTo>
                    <a:pt x="39" y="119"/>
                    <a:pt x="53" y="143"/>
                    <a:pt x="82" y="143"/>
                  </a:cubicBezTo>
                  <a:cubicBezTo>
                    <a:pt x="90" y="143"/>
                    <a:pt x="103" y="138"/>
                    <a:pt x="108" y="135"/>
                  </a:cubicBezTo>
                  <a:lnTo>
                    <a:pt x="111" y="1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6" name="Freeform 207">
              <a:extLst>
                <a:ext uri="{FF2B5EF4-FFF2-40B4-BE49-F238E27FC236}">
                  <a16:creationId xmlns:a16="http://schemas.microsoft.com/office/drawing/2014/main" id="{C765754C-146B-F349-9E4B-412C700BB746}"/>
                </a:ext>
              </a:extLst>
            </p:cNvPr>
            <p:cNvSpPr>
              <a:spLocks noChangeArrowheads="1"/>
            </p:cNvSpPr>
            <p:nvPr/>
          </p:nvSpPr>
          <p:spPr bwMode="auto">
            <a:xfrm>
              <a:off x="5227638" y="4543425"/>
              <a:ext cx="47625" cy="63500"/>
            </a:xfrm>
            <a:custGeom>
              <a:avLst/>
              <a:gdLst>
                <a:gd name="T0" fmla="*/ 5817 w 131"/>
                <a:gd name="T1" fmla="*/ 5051 h 176"/>
                <a:gd name="T2" fmla="*/ 23994 w 131"/>
                <a:gd name="T3" fmla="*/ 0 h 176"/>
                <a:gd name="T4" fmla="*/ 46171 w 131"/>
                <a:gd name="T5" fmla="*/ 24895 h 176"/>
                <a:gd name="T6" fmla="*/ 46171 w 131"/>
                <a:gd name="T7" fmla="*/ 51594 h 176"/>
                <a:gd name="T8" fmla="*/ 47261 w 131"/>
                <a:gd name="T9" fmla="*/ 62057 h 176"/>
                <a:gd name="T10" fmla="*/ 34537 w 131"/>
                <a:gd name="T11" fmla="*/ 62057 h 176"/>
                <a:gd name="T12" fmla="*/ 33810 w 131"/>
                <a:gd name="T13" fmla="*/ 53759 h 176"/>
                <a:gd name="T14" fmla="*/ 17450 w 131"/>
                <a:gd name="T15" fmla="*/ 63139 h 176"/>
                <a:gd name="T16" fmla="*/ 0 w 131"/>
                <a:gd name="T17" fmla="*/ 45099 h 176"/>
                <a:gd name="T18" fmla="*/ 30902 w 131"/>
                <a:gd name="T19" fmla="*/ 23813 h 176"/>
                <a:gd name="T20" fmla="*/ 33810 w 131"/>
                <a:gd name="T21" fmla="*/ 23813 h 176"/>
                <a:gd name="T22" fmla="*/ 33810 w 131"/>
                <a:gd name="T23" fmla="*/ 22009 h 176"/>
                <a:gd name="T24" fmla="*/ 23267 w 131"/>
                <a:gd name="T25" fmla="*/ 10463 h 176"/>
                <a:gd name="T26" fmla="*/ 7635 w 131"/>
                <a:gd name="T27" fmla="*/ 16236 h 176"/>
                <a:gd name="T28" fmla="*/ 5817 w 131"/>
                <a:gd name="T29" fmla="*/ 5051 h 176"/>
                <a:gd name="T30" fmla="*/ 32719 w 131"/>
                <a:gd name="T31" fmla="*/ 32472 h 176"/>
                <a:gd name="T32" fmla="*/ 13451 w 131"/>
                <a:gd name="T33" fmla="*/ 44017 h 176"/>
                <a:gd name="T34" fmla="*/ 22177 w 131"/>
                <a:gd name="T35" fmla="*/ 53759 h 176"/>
                <a:gd name="T36" fmla="*/ 33810 w 131"/>
                <a:gd name="T37" fmla="*/ 35358 h 176"/>
                <a:gd name="T38" fmla="*/ 33810 w 131"/>
                <a:gd name="T39" fmla="*/ 32472 h 176"/>
                <a:gd name="T40" fmla="*/ 32719 w 131"/>
                <a:gd name="T41" fmla="*/ 32472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1" h="176">
                  <a:moveTo>
                    <a:pt x="16" y="14"/>
                  </a:moveTo>
                  <a:cubicBezTo>
                    <a:pt x="27" y="8"/>
                    <a:pt x="42" y="0"/>
                    <a:pt x="66" y="0"/>
                  </a:cubicBezTo>
                  <a:cubicBezTo>
                    <a:pt x="117" y="0"/>
                    <a:pt x="127" y="27"/>
                    <a:pt x="127" y="69"/>
                  </a:cubicBezTo>
                  <a:lnTo>
                    <a:pt x="127" y="143"/>
                  </a:lnTo>
                  <a:cubicBezTo>
                    <a:pt x="127" y="157"/>
                    <a:pt x="127" y="167"/>
                    <a:pt x="130" y="172"/>
                  </a:cubicBezTo>
                  <a:lnTo>
                    <a:pt x="95" y="172"/>
                  </a:lnTo>
                  <a:cubicBezTo>
                    <a:pt x="93" y="164"/>
                    <a:pt x="93" y="157"/>
                    <a:pt x="93" y="149"/>
                  </a:cubicBezTo>
                  <a:cubicBezTo>
                    <a:pt x="82" y="162"/>
                    <a:pt x="72" y="175"/>
                    <a:pt x="48" y="175"/>
                  </a:cubicBezTo>
                  <a:cubicBezTo>
                    <a:pt x="24" y="175"/>
                    <a:pt x="0" y="157"/>
                    <a:pt x="0" y="125"/>
                  </a:cubicBezTo>
                  <a:cubicBezTo>
                    <a:pt x="0" y="77"/>
                    <a:pt x="35" y="66"/>
                    <a:pt x="85" y="66"/>
                  </a:cubicBezTo>
                  <a:lnTo>
                    <a:pt x="93" y="66"/>
                  </a:lnTo>
                  <a:lnTo>
                    <a:pt x="93" y="61"/>
                  </a:lnTo>
                  <a:cubicBezTo>
                    <a:pt x="93" y="45"/>
                    <a:pt x="85" y="29"/>
                    <a:pt x="64" y="29"/>
                  </a:cubicBezTo>
                  <a:cubicBezTo>
                    <a:pt x="45" y="29"/>
                    <a:pt x="27" y="40"/>
                    <a:pt x="21" y="45"/>
                  </a:cubicBezTo>
                  <a:lnTo>
                    <a:pt x="16" y="14"/>
                  </a:lnTo>
                  <a:close/>
                  <a:moveTo>
                    <a:pt x="90" y="90"/>
                  </a:moveTo>
                  <a:cubicBezTo>
                    <a:pt x="58" y="90"/>
                    <a:pt x="37" y="98"/>
                    <a:pt x="37" y="122"/>
                  </a:cubicBezTo>
                  <a:cubicBezTo>
                    <a:pt x="37" y="138"/>
                    <a:pt x="48" y="149"/>
                    <a:pt x="61" y="149"/>
                  </a:cubicBezTo>
                  <a:cubicBezTo>
                    <a:pt x="85" y="149"/>
                    <a:pt x="93" y="130"/>
                    <a:pt x="93" y="98"/>
                  </a:cubicBezTo>
                  <a:lnTo>
                    <a:pt x="93" y="90"/>
                  </a:lnTo>
                  <a:lnTo>
                    <a:pt x="90"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7" name="Freeform 208">
              <a:extLst>
                <a:ext uri="{FF2B5EF4-FFF2-40B4-BE49-F238E27FC236}">
                  <a16:creationId xmlns:a16="http://schemas.microsoft.com/office/drawing/2014/main" id="{144BC126-01F2-6047-A7DA-6E4DE6590E98}"/>
                </a:ext>
              </a:extLst>
            </p:cNvPr>
            <p:cNvSpPr>
              <a:spLocks noChangeArrowheads="1"/>
            </p:cNvSpPr>
            <p:nvPr/>
          </p:nvSpPr>
          <p:spPr bwMode="auto">
            <a:xfrm>
              <a:off x="5286375" y="4543425"/>
              <a:ext cx="46038" cy="63500"/>
            </a:xfrm>
            <a:custGeom>
              <a:avLst/>
              <a:gdLst>
                <a:gd name="T0" fmla="*/ 0 w 128"/>
                <a:gd name="T1" fmla="*/ 11545 h 176"/>
                <a:gd name="T2" fmla="*/ 0 w 128"/>
                <a:gd name="T3" fmla="*/ 1082 h 176"/>
                <a:gd name="T4" fmla="*/ 13308 w 128"/>
                <a:gd name="T5" fmla="*/ 1082 h 176"/>
                <a:gd name="T6" fmla="*/ 13308 w 128"/>
                <a:gd name="T7" fmla="*/ 10463 h 176"/>
                <a:gd name="T8" fmla="*/ 13308 w 128"/>
                <a:gd name="T9" fmla="*/ 10463 h 176"/>
                <a:gd name="T10" fmla="*/ 13308 w 128"/>
                <a:gd name="T11" fmla="*/ 10463 h 176"/>
                <a:gd name="T12" fmla="*/ 28414 w 128"/>
                <a:gd name="T13" fmla="*/ 0 h 176"/>
                <a:gd name="T14" fmla="*/ 45678 w 128"/>
                <a:gd name="T15" fmla="*/ 23091 h 176"/>
                <a:gd name="T16" fmla="*/ 45678 w 128"/>
                <a:gd name="T17" fmla="*/ 63139 h 176"/>
                <a:gd name="T18" fmla="*/ 31291 w 128"/>
                <a:gd name="T19" fmla="*/ 63139 h 176"/>
                <a:gd name="T20" fmla="*/ 31291 w 128"/>
                <a:gd name="T21" fmla="*/ 25977 h 176"/>
                <a:gd name="T22" fmla="*/ 23738 w 128"/>
                <a:gd name="T23" fmla="*/ 12628 h 176"/>
                <a:gd name="T24" fmla="*/ 14027 w 128"/>
                <a:gd name="T25" fmla="*/ 26699 h 176"/>
                <a:gd name="T26" fmla="*/ 14027 w 128"/>
                <a:gd name="T27" fmla="*/ 63139 h 176"/>
                <a:gd name="T28" fmla="*/ 719 w 128"/>
                <a:gd name="T29" fmla="*/ 63139 h 176"/>
                <a:gd name="T30" fmla="*/ 719 w 128"/>
                <a:gd name="T31" fmla="*/ 11545 h 176"/>
                <a:gd name="T32" fmla="*/ 0 w 128"/>
                <a:gd name="T33" fmla="*/ 11545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176">
                  <a:moveTo>
                    <a:pt x="0" y="32"/>
                  </a:moveTo>
                  <a:cubicBezTo>
                    <a:pt x="0" y="21"/>
                    <a:pt x="0" y="11"/>
                    <a:pt x="0" y="3"/>
                  </a:cubicBezTo>
                  <a:lnTo>
                    <a:pt x="37" y="3"/>
                  </a:lnTo>
                  <a:cubicBezTo>
                    <a:pt x="37" y="11"/>
                    <a:pt x="37" y="21"/>
                    <a:pt x="37" y="29"/>
                  </a:cubicBezTo>
                  <a:cubicBezTo>
                    <a:pt x="42" y="19"/>
                    <a:pt x="53" y="0"/>
                    <a:pt x="79" y="0"/>
                  </a:cubicBezTo>
                  <a:cubicBezTo>
                    <a:pt x="116" y="0"/>
                    <a:pt x="127" y="29"/>
                    <a:pt x="127" y="64"/>
                  </a:cubicBezTo>
                  <a:lnTo>
                    <a:pt x="127" y="175"/>
                  </a:lnTo>
                  <a:lnTo>
                    <a:pt x="87" y="175"/>
                  </a:lnTo>
                  <a:lnTo>
                    <a:pt x="87" y="72"/>
                  </a:lnTo>
                  <a:cubicBezTo>
                    <a:pt x="87" y="45"/>
                    <a:pt x="82" y="35"/>
                    <a:pt x="66" y="35"/>
                  </a:cubicBezTo>
                  <a:cubicBezTo>
                    <a:pt x="45" y="35"/>
                    <a:pt x="39" y="53"/>
                    <a:pt x="39" y="74"/>
                  </a:cubicBezTo>
                  <a:lnTo>
                    <a:pt x="39" y="175"/>
                  </a:lnTo>
                  <a:lnTo>
                    <a:pt x="2" y="175"/>
                  </a:lnTo>
                  <a:lnTo>
                    <a:pt x="2" y="32"/>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8" name="Freeform 209">
              <a:extLst>
                <a:ext uri="{FF2B5EF4-FFF2-40B4-BE49-F238E27FC236}">
                  <a16:creationId xmlns:a16="http://schemas.microsoft.com/office/drawing/2014/main" id="{A58F0689-155A-534C-8F92-75D0725D708E}"/>
                </a:ext>
              </a:extLst>
            </p:cNvPr>
            <p:cNvSpPr>
              <a:spLocks noChangeArrowheads="1"/>
            </p:cNvSpPr>
            <p:nvPr/>
          </p:nvSpPr>
          <p:spPr bwMode="auto">
            <a:xfrm>
              <a:off x="5340350" y="4543425"/>
              <a:ext cx="46038" cy="63500"/>
            </a:xfrm>
            <a:custGeom>
              <a:avLst/>
              <a:gdLst>
                <a:gd name="T0" fmla="*/ 5312 w 130"/>
                <a:gd name="T1" fmla="*/ 5051 h 176"/>
                <a:gd name="T2" fmla="*/ 23373 w 130"/>
                <a:gd name="T3" fmla="*/ 0 h 176"/>
                <a:gd name="T4" fmla="*/ 44976 w 130"/>
                <a:gd name="T5" fmla="*/ 24895 h 176"/>
                <a:gd name="T6" fmla="*/ 44976 w 130"/>
                <a:gd name="T7" fmla="*/ 51594 h 176"/>
                <a:gd name="T8" fmla="*/ 45684 w 130"/>
                <a:gd name="T9" fmla="*/ 62057 h 176"/>
                <a:gd name="T10" fmla="*/ 33643 w 130"/>
                <a:gd name="T11" fmla="*/ 62057 h 176"/>
                <a:gd name="T12" fmla="*/ 32581 w 130"/>
                <a:gd name="T13" fmla="*/ 53759 h 176"/>
                <a:gd name="T14" fmla="*/ 16645 w 130"/>
                <a:gd name="T15" fmla="*/ 63139 h 176"/>
                <a:gd name="T16" fmla="*/ 0 w 130"/>
                <a:gd name="T17" fmla="*/ 45099 h 176"/>
                <a:gd name="T18" fmla="*/ 29748 w 130"/>
                <a:gd name="T19" fmla="*/ 23813 h 176"/>
                <a:gd name="T20" fmla="*/ 32581 w 130"/>
                <a:gd name="T21" fmla="*/ 23813 h 176"/>
                <a:gd name="T22" fmla="*/ 32581 w 130"/>
                <a:gd name="T23" fmla="*/ 22009 h 176"/>
                <a:gd name="T24" fmla="*/ 22311 w 130"/>
                <a:gd name="T25" fmla="*/ 10463 h 176"/>
                <a:gd name="T26" fmla="*/ 7437 w 130"/>
                <a:gd name="T27" fmla="*/ 16236 h 176"/>
                <a:gd name="T28" fmla="*/ 5312 w 130"/>
                <a:gd name="T29" fmla="*/ 5051 h 176"/>
                <a:gd name="T30" fmla="*/ 30810 w 130"/>
                <a:gd name="T31" fmla="*/ 32472 h 176"/>
                <a:gd name="T32" fmla="*/ 12041 w 130"/>
                <a:gd name="T33" fmla="*/ 44017 h 176"/>
                <a:gd name="T34" fmla="*/ 20540 w 130"/>
                <a:gd name="T35" fmla="*/ 53759 h 176"/>
                <a:gd name="T36" fmla="*/ 31872 w 130"/>
                <a:gd name="T37" fmla="*/ 35358 h 176"/>
                <a:gd name="T38" fmla="*/ 31872 w 130"/>
                <a:gd name="T39" fmla="*/ 32472 h 176"/>
                <a:gd name="T40" fmla="*/ 30810 w 130"/>
                <a:gd name="T41" fmla="*/ 32472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0" h="176">
                  <a:moveTo>
                    <a:pt x="15" y="14"/>
                  </a:moveTo>
                  <a:cubicBezTo>
                    <a:pt x="26" y="8"/>
                    <a:pt x="42" y="0"/>
                    <a:pt x="66" y="0"/>
                  </a:cubicBezTo>
                  <a:cubicBezTo>
                    <a:pt x="116" y="0"/>
                    <a:pt x="127" y="27"/>
                    <a:pt x="127" y="69"/>
                  </a:cubicBezTo>
                  <a:lnTo>
                    <a:pt x="127" y="143"/>
                  </a:lnTo>
                  <a:cubicBezTo>
                    <a:pt x="127" y="157"/>
                    <a:pt x="127" y="167"/>
                    <a:pt x="129" y="172"/>
                  </a:cubicBezTo>
                  <a:lnTo>
                    <a:pt x="95" y="172"/>
                  </a:lnTo>
                  <a:cubicBezTo>
                    <a:pt x="92" y="164"/>
                    <a:pt x="92" y="157"/>
                    <a:pt x="92" y="149"/>
                  </a:cubicBezTo>
                  <a:cubicBezTo>
                    <a:pt x="82" y="162"/>
                    <a:pt x="71" y="175"/>
                    <a:pt x="47" y="175"/>
                  </a:cubicBezTo>
                  <a:cubicBezTo>
                    <a:pt x="23" y="175"/>
                    <a:pt x="0" y="157"/>
                    <a:pt x="0" y="125"/>
                  </a:cubicBezTo>
                  <a:cubicBezTo>
                    <a:pt x="0" y="77"/>
                    <a:pt x="34" y="66"/>
                    <a:pt x="84" y="66"/>
                  </a:cubicBezTo>
                  <a:lnTo>
                    <a:pt x="92" y="66"/>
                  </a:lnTo>
                  <a:lnTo>
                    <a:pt x="92" y="61"/>
                  </a:lnTo>
                  <a:cubicBezTo>
                    <a:pt x="92" y="45"/>
                    <a:pt x="84" y="29"/>
                    <a:pt x="63" y="29"/>
                  </a:cubicBezTo>
                  <a:cubicBezTo>
                    <a:pt x="45" y="29"/>
                    <a:pt x="26" y="40"/>
                    <a:pt x="21" y="45"/>
                  </a:cubicBezTo>
                  <a:lnTo>
                    <a:pt x="15" y="14"/>
                  </a:lnTo>
                  <a:close/>
                  <a:moveTo>
                    <a:pt x="87" y="90"/>
                  </a:moveTo>
                  <a:cubicBezTo>
                    <a:pt x="55" y="90"/>
                    <a:pt x="34" y="98"/>
                    <a:pt x="34" y="122"/>
                  </a:cubicBezTo>
                  <a:cubicBezTo>
                    <a:pt x="34" y="138"/>
                    <a:pt x="45" y="149"/>
                    <a:pt x="58" y="149"/>
                  </a:cubicBezTo>
                  <a:cubicBezTo>
                    <a:pt x="82" y="149"/>
                    <a:pt x="90" y="130"/>
                    <a:pt x="90" y="98"/>
                  </a:cubicBezTo>
                  <a:lnTo>
                    <a:pt x="90" y="90"/>
                  </a:lnTo>
                  <a:lnTo>
                    <a:pt x="87"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9" name="Freeform 210">
              <a:extLst>
                <a:ext uri="{FF2B5EF4-FFF2-40B4-BE49-F238E27FC236}">
                  <a16:creationId xmlns:a16="http://schemas.microsoft.com/office/drawing/2014/main" id="{F777EE61-9154-3A45-AF3F-A258130F3FEC}"/>
                </a:ext>
              </a:extLst>
            </p:cNvPr>
            <p:cNvSpPr>
              <a:spLocks noChangeArrowheads="1"/>
            </p:cNvSpPr>
            <p:nvPr/>
          </p:nvSpPr>
          <p:spPr bwMode="auto">
            <a:xfrm>
              <a:off x="4759325" y="4622800"/>
              <a:ext cx="49213" cy="92075"/>
            </a:xfrm>
            <a:custGeom>
              <a:avLst/>
              <a:gdLst>
                <a:gd name="T0" fmla="*/ 48851 w 136"/>
                <a:gd name="T1" fmla="*/ 80206 h 256"/>
                <a:gd name="T2" fmla="*/ 48851 w 136"/>
                <a:gd name="T3" fmla="*/ 90636 h 256"/>
                <a:gd name="T4" fmla="*/ 35462 w 136"/>
                <a:gd name="T5" fmla="*/ 90636 h 256"/>
                <a:gd name="T6" fmla="*/ 35462 w 136"/>
                <a:gd name="T7" fmla="*/ 81285 h 256"/>
                <a:gd name="T8" fmla="*/ 19902 w 136"/>
                <a:gd name="T9" fmla="*/ 91715 h 256"/>
                <a:gd name="T10" fmla="*/ 0 w 136"/>
                <a:gd name="T11" fmla="*/ 60065 h 256"/>
                <a:gd name="T12" fmla="*/ 19902 w 136"/>
                <a:gd name="T13" fmla="*/ 27694 h 256"/>
                <a:gd name="T14" fmla="*/ 35462 w 136"/>
                <a:gd name="T15" fmla="*/ 37405 h 256"/>
                <a:gd name="T16" fmla="*/ 35462 w 136"/>
                <a:gd name="T17" fmla="*/ 0 h 256"/>
                <a:gd name="T18" fmla="*/ 48851 w 136"/>
                <a:gd name="T19" fmla="*/ 0 h 256"/>
                <a:gd name="T20" fmla="*/ 48851 w 136"/>
                <a:gd name="T21" fmla="*/ 80206 h 256"/>
                <a:gd name="T22" fmla="*/ 23883 w 136"/>
                <a:gd name="T23" fmla="*/ 81285 h 256"/>
                <a:gd name="T24" fmla="*/ 34377 w 136"/>
                <a:gd name="T25" fmla="*/ 60065 h 256"/>
                <a:gd name="T26" fmla="*/ 23883 w 136"/>
                <a:gd name="T27" fmla="*/ 39204 h 256"/>
                <a:gd name="T28" fmla="*/ 13389 w 136"/>
                <a:gd name="T29" fmla="*/ 59345 h 256"/>
                <a:gd name="T30" fmla="*/ 23883 w 136"/>
                <a:gd name="T31" fmla="*/ 81285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6" h="256">
                  <a:moveTo>
                    <a:pt x="135" y="223"/>
                  </a:moveTo>
                  <a:lnTo>
                    <a:pt x="135" y="252"/>
                  </a:lnTo>
                  <a:lnTo>
                    <a:pt x="98" y="252"/>
                  </a:lnTo>
                  <a:lnTo>
                    <a:pt x="98" y="226"/>
                  </a:lnTo>
                  <a:cubicBezTo>
                    <a:pt x="92" y="241"/>
                    <a:pt x="79" y="255"/>
                    <a:pt x="55" y="255"/>
                  </a:cubicBezTo>
                  <a:cubicBezTo>
                    <a:pt x="16" y="255"/>
                    <a:pt x="0" y="215"/>
                    <a:pt x="0" y="167"/>
                  </a:cubicBezTo>
                  <a:cubicBezTo>
                    <a:pt x="0" y="112"/>
                    <a:pt x="21" y="77"/>
                    <a:pt x="55" y="77"/>
                  </a:cubicBezTo>
                  <a:cubicBezTo>
                    <a:pt x="79" y="77"/>
                    <a:pt x="90" y="90"/>
                    <a:pt x="98" y="104"/>
                  </a:cubicBezTo>
                  <a:lnTo>
                    <a:pt x="98" y="0"/>
                  </a:lnTo>
                  <a:lnTo>
                    <a:pt x="135" y="0"/>
                  </a:lnTo>
                  <a:lnTo>
                    <a:pt x="135" y="223"/>
                  </a:lnTo>
                  <a:close/>
                  <a:moveTo>
                    <a:pt x="66" y="226"/>
                  </a:moveTo>
                  <a:cubicBezTo>
                    <a:pt x="90" y="226"/>
                    <a:pt x="95" y="199"/>
                    <a:pt x="95" y="167"/>
                  </a:cubicBezTo>
                  <a:cubicBezTo>
                    <a:pt x="95" y="133"/>
                    <a:pt x="87" y="109"/>
                    <a:pt x="66" y="109"/>
                  </a:cubicBezTo>
                  <a:cubicBezTo>
                    <a:pt x="45" y="109"/>
                    <a:pt x="37" y="130"/>
                    <a:pt x="37" y="165"/>
                  </a:cubicBezTo>
                  <a:cubicBezTo>
                    <a:pt x="39" y="204"/>
                    <a:pt x="45" y="226"/>
                    <a:pt x="66" y="22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0" name="Freeform 211">
              <a:extLst>
                <a:ext uri="{FF2B5EF4-FFF2-40B4-BE49-F238E27FC236}">
                  <a16:creationId xmlns:a16="http://schemas.microsoft.com/office/drawing/2014/main" id="{E6963215-83FC-E54F-AC51-D5D5DC15C7B3}"/>
                </a:ext>
              </a:extLst>
            </p:cNvPr>
            <p:cNvSpPr>
              <a:spLocks noChangeArrowheads="1"/>
            </p:cNvSpPr>
            <p:nvPr/>
          </p:nvSpPr>
          <p:spPr bwMode="auto">
            <a:xfrm>
              <a:off x="4818063" y="4649788"/>
              <a:ext cx="47625" cy="65087"/>
            </a:xfrm>
            <a:custGeom>
              <a:avLst/>
              <a:gdLst>
                <a:gd name="T0" fmla="*/ 44353 w 131"/>
                <a:gd name="T1" fmla="*/ 60724 h 179"/>
                <a:gd name="T2" fmla="*/ 26903 w 131"/>
                <a:gd name="T3" fmla="*/ 64723 h 179"/>
                <a:gd name="T4" fmla="*/ 0 w 131"/>
                <a:gd name="T5" fmla="*/ 32725 h 179"/>
                <a:gd name="T6" fmla="*/ 23994 w 131"/>
                <a:gd name="T7" fmla="*/ 0 h 179"/>
                <a:gd name="T8" fmla="*/ 47261 w 131"/>
                <a:gd name="T9" fmla="*/ 33816 h 179"/>
                <a:gd name="T10" fmla="*/ 47261 w 131"/>
                <a:gd name="T11" fmla="*/ 36725 h 179"/>
                <a:gd name="T12" fmla="*/ 13451 w 131"/>
                <a:gd name="T13" fmla="*/ 36725 h 179"/>
                <a:gd name="T14" fmla="*/ 27993 w 131"/>
                <a:gd name="T15" fmla="*/ 54179 h 179"/>
                <a:gd name="T16" fmla="*/ 43262 w 131"/>
                <a:gd name="T17" fmla="*/ 49088 h 179"/>
                <a:gd name="T18" fmla="*/ 44353 w 131"/>
                <a:gd name="T19" fmla="*/ 60724 h 179"/>
                <a:gd name="T20" fmla="*/ 33447 w 131"/>
                <a:gd name="T21" fmla="*/ 26907 h 179"/>
                <a:gd name="T22" fmla="*/ 23994 w 131"/>
                <a:gd name="T23" fmla="*/ 10545 h 179"/>
                <a:gd name="T24" fmla="*/ 13451 w 131"/>
                <a:gd name="T25" fmla="*/ 26907 h 179"/>
                <a:gd name="T26" fmla="*/ 33447 w 131"/>
                <a:gd name="T27" fmla="*/ 26907 h 1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1" h="179">
                  <a:moveTo>
                    <a:pt x="122" y="167"/>
                  </a:moveTo>
                  <a:cubicBezTo>
                    <a:pt x="114" y="170"/>
                    <a:pt x="98" y="178"/>
                    <a:pt x="74" y="178"/>
                  </a:cubicBezTo>
                  <a:cubicBezTo>
                    <a:pt x="24" y="178"/>
                    <a:pt x="0" y="138"/>
                    <a:pt x="0" y="90"/>
                  </a:cubicBezTo>
                  <a:cubicBezTo>
                    <a:pt x="0" y="40"/>
                    <a:pt x="24" y="0"/>
                    <a:pt x="66" y="0"/>
                  </a:cubicBezTo>
                  <a:cubicBezTo>
                    <a:pt x="100" y="0"/>
                    <a:pt x="130" y="21"/>
                    <a:pt x="130" y="93"/>
                  </a:cubicBezTo>
                  <a:lnTo>
                    <a:pt x="130" y="101"/>
                  </a:lnTo>
                  <a:lnTo>
                    <a:pt x="37" y="101"/>
                  </a:lnTo>
                  <a:cubicBezTo>
                    <a:pt x="37" y="130"/>
                    <a:pt x="47" y="149"/>
                    <a:pt x="77" y="149"/>
                  </a:cubicBezTo>
                  <a:cubicBezTo>
                    <a:pt x="100" y="149"/>
                    <a:pt x="111" y="141"/>
                    <a:pt x="119" y="135"/>
                  </a:cubicBezTo>
                  <a:lnTo>
                    <a:pt x="122" y="167"/>
                  </a:lnTo>
                  <a:close/>
                  <a:moveTo>
                    <a:pt x="92" y="74"/>
                  </a:moveTo>
                  <a:cubicBezTo>
                    <a:pt x="92" y="45"/>
                    <a:pt x="85" y="29"/>
                    <a:pt x="66" y="29"/>
                  </a:cubicBezTo>
                  <a:cubicBezTo>
                    <a:pt x="45" y="29"/>
                    <a:pt x="37" y="53"/>
                    <a:pt x="37" y="74"/>
                  </a:cubicBezTo>
                  <a:lnTo>
                    <a:pt x="92"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1" name="Freeform 212">
              <a:extLst>
                <a:ext uri="{FF2B5EF4-FFF2-40B4-BE49-F238E27FC236}">
                  <a16:creationId xmlns:a16="http://schemas.microsoft.com/office/drawing/2014/main" id="{D17A0D75-04D3-2045-8752-96F76098D769}"/>
                </a:ext>
              </a:extLst>
            </p:cNvPr>
            <p:cNvSpPr>
              <a:spLocks noChangeArrowheads="1"/>
            </p:cNvSpPr>
            <p:nvPr/>
          </p:nvSpPr>
          <p:spPr bwMode="auto">
            <a:xfrm>
              <a:off x="4903788" y="4622800"/>
              <a:ext cx="14287" cy="90488"/>
            </a:xfrm>
            <a:custGeom>
              <a:avLst/>
              <a:gdLst>
                <a:gd name="T0" fmla="*/ 0 w 38"/>
                <a:gd name="T1" fmla="*/ 0 h 253"/>
                <a:gd name="T2" fmla="*/ 13911 w 38"/>
                <a:gd name="T3" fmla="*/ 0 h 253"/>
                <a:gd name="T4" fmla="*/ 13911 w 38"/>
                <a:gd name="T5" fmla="*/ 90130 h 253"/>
                <a:gd name="T6" fmla="*/ 0 w 38"/>
                <a:gd name="T7" fmla="*/ 90130 h 253"/>
                <a:gd name="T8" fmla="*/ 0 w 38"/>
                <a:gd name="T9" fmla="*/ 0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53">
                  <a:moveTo>
                    <a:pt x="0" y="0"/>
                  </a:moveTo>
                  <a:lnTo>
                    <a:pt x="37" y="0"/>
                  </a:lnTo>
                  <a:lnTo>
                    <a:pt x="37" y="252"/>
                  </a:lnTo>
                  <a:lnTo>
                    <a:pt x="0" y="25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2" name="Freeform 213">
              <a:extLst>
                <a:ext uri="{FF2B5EF4-FFF2-40B4-BE49-F238E27FC236}">
                  <a16:creationId xmlns:a16="http://schemas.microsoft.com/office/drawing/2014/main" id="{6DC4B770-AB68-854F-BB52-58F0CE633347}"/>
                </a:ext>
              </a:extLst>
            </p:cNvPr>
            <p:cNvSpPr>
              <a:spLocks noChangeArrowheads="1"/>
            </p:cNvSpPr>
            <p:nvPr/>
          </p:nvSpPr>
          <p:spPr bwMode="auto">
            <a:xfrm>
              <a:off x="4927600" y="4649788"/>
              <a:ext cx="47625" cy="63500"/>
            </a:xfrm>
            <a:custGeom>
              <a:avLst/>
              <a:gdLst>
                <a:gd name="T0" fmla="*/ 5817 w 131"/>
                <a:gd name="T1" fmla="*/ 4690 h 176"/>
                <a:gd name="T2" fmla="*/ 24358 w 131"/>
                <a:gd name="T3" fmla="*/ 0 h 176"/>
                <a:gd name="T4" fmla="*/ 46171 w 131"/>
                <a:gd name="T5" fmla="*/ 24895 h 176"/>
                <a:gd name="T6" fmla="*/ 46171 w 131"/>
                <a:gd name="T7" fmla="*/ 51594 h 176"/>
                <a:gd name="T8" fmla="*/ 47261 w 131"/>
                <a:gd name="T9" fmla="*/ 62057 h 176"/>
                <a:gd name="T10" fmla="*/ 34901 w 131"/>
                <a:gd name="T11" fmla="*/ 62057 h 176"/>
                <a:gd name="T12" fmla="*/ 33810 w 131"/>
                <a:gd name="T13" fmla="*/ 53759 h 176"/>
                <a:gd name="T14" fmla="*/ 17450 w 131"/>
                <a:gd name="T15" fmla="*/ 63139 h 176"/>
                <a:gd name="T16" fmla="*/ 0 w 131"/>
                <a:gd name="T17" fmla="*/ 45099 h 176"/>
                <a:gd name="T18" fmla="*/ 30902 w 131"/>
                <a:gd name="T19" fmla="*/ 23813 h 176"/>
                <a:gd name="T20" fmla="*/ 33810 w 131"/>
                <a:gd name="T21" fmla="*/ 23813 h 176"/>
                <a:gd name="T22" fmla="*/ 33810 w 131"/>
                <a:gd name="T23" fmla="*/ 23091 h 176"/>
                <a:gd name="T24" fmla="*/ 23267 w 131"/>
                <a:gd name="T25" fmla="*/ 11545 h 176"/>
                <a:gd name="T26" fmla="*/ 7998 w 131"/>
                <a:gd name="T27" fmla="*/ 17318 h 176"/>
                <a:gd name="T28" fmla="*/ 5817 w 131"/>
                <a:gd name="T29" fmla="*/ 4690 h 176"/>
                <a:gd name="T30" fmla="*/ 32719 w 131"/>
                <a:gd name="T31" fmla="*/ 32472 h 176"/>
                <a:gd name="T32" fmla="*/ 13451 w 131"/>
                <a:gd name="T33" fmla="*/ 44017 h 176"/>
                <a:gd name="T34" fmla="*/ 22177 w 131"/>
                <a:gd name="T35" fmla="*/ 53759 h 176"/>
                <a:gd name="T36" fmla="*/ 33810 w 131"/>
                <a:gd name="T37" fmla="*/ 35358 h 176"/>
                <a:gd name="T38" fmla="*/ 33810 w 131"/>
                <a:gd name="T39" fmla="*/ 32472 h 176"/>
                <a:gd name="T40" fmla="*/ 32719 w 131"/>
                <a:gd name="T41" fmla="*/ 32472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1" h="176">
                  <a:moveTo>
                    <a:pt x="16" y="13"/>
                  </a:moveTo>
                  <a:cubicBezTo>
                    <a:pt x="27" y="8"/>
                    <a:pt x="43" y="0"/>
                    <a:pt x="67" y="0"/>
                  </a:cubicBezTo>
                  <a:cubicBezTo>
                    <a:pt x="117" y="0"/>
                    <a:pt x="127" y="27"/>
                    <a:pt x="127" y="69"/>
                  </a:cubicBezTo>
                  <a:lnTo>
                    <a:pt x="127" y="143"/>
                  </a:lnTo>
                  <a:cubicBezTo>
                    <a:pt x="127" y="156"/>
                    <a:pt x="127" y="167"/>
                    <a:pt x="130" y="172"/>
                  </a:cubicBezTo>
                  <a:lnTo>
                    <a:pt x="96" y="172"/>
                  </a:lnTo>
                  <a:cubicBezTo>
                    <a:pt x="93" y="164"/>
                    <a:pt x="93" y="156"/>
                    <a:pt x="93" y="149"/>
                  </a:cubicBezTo>
                  <a:cubicBezTo>
                    <a:pt x="82" y="162"/>
                    <a:pt x="72" y="175"/>
                    <a:pt x="48" y="175"/>
                  </a:cubicBezTo>
                  <a:cubicBezTo>
                    <a:pt x="24" y="175"/>
                    <a:pt x="0" y="156"/>
                    <a:pt x="0" y="125"/>
                  </a:cubicBezTo>
                  <a:cubicBezTo>
                    <a:pt x="0" y="77"/>
                    <a:pt x="35" y="66"/>
                    <a:pt x="85" y="66"/>
                  </a:cubicBezTo>
                  <a:lnTo>
                    <a:pt x="93" y="66"/>
                  </a:lnTo>
                  <a:lnTo>
                    <a:pt x="93" y="64"/>
                  </a:lnTo>
                  <a:cubicBezTo>
                    <a:pt x="93" y="48"/>
                    <a:pt x="85" y="32"/>
                    <a:pt x="64" y="32"/>
                  </a:cubicBezTo>
                  <a:cubicBezTo>
                    <a:pt x="45" y="32"/>
                    <a:pt x="27" y="43"/>
                    <a:pt x="22" y="48"/>
                  </a:cubicBezTo>
                  <a:lnTo>
                    <a:pt x="16" y="13"/>
                  </a:lnTo>
                  <a:close/>
                  <a:moveTo>
                    <a:pt x="90" y="90"/>
                  </a:moveTo>
                  <a:cubicBezTo>
                    <a:pt x="59" y="90"/>
                    <a:pt x="37" y="98"/>
                    <a:pt x="37" y="122"/>
                  </a:cubicBezTo>
                  <a:cubicBezTo>
                    <a:pt x="37" y="138"/>
                    <a:pt x="48" y="149"/>
                    <a:pt x="61" y="149"/>
                  </a:cubicBezTo>
                  <a:cubicBezTo>
                    <a:pt x="85" y="149"/>
                    <a:pt x="93" y="130"/>
                    <a:pt x="93" y="98"/>
                  </a:cubicBezTo>
                  <a:lnTo>
                    <a:pt x="93" y="90"/>
                  </a:lnTo>
                  <a:lnTo>
                    <a:pt x="90"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3" name="Freeform 214">
              <a:extLst>
                <a:ext uri="{FF2B5EF4-FFF2-40B4-BE49-F238E27FC236}">
                  <a16:creationId xmlns:a16="http://schemas.microsoft.com/office/drawing/2014/main" id="{2D3811CE-D814-7C4F-A65D-29CA5222B486}"/>
                </a:ext>
              </a:extLst>
            </p:cNvPr>
            <p:cNvSpPr>
              <a:spLocks noChangeArrowheads="1"/>
            </p:cNvSpPr>
            <p:nvPr/>
          </p:nvSpPr>
          <p:spPr bwMode="auto">
            <a:xfrm>
              <a:off x="5011738" y="4627563"/>
              <a:ext cx="46037" cy="87312"/>
            </a:xfrm>
            <a:custGeom>
              <a:avLst/>
              <a:gdLst>
                <a:gd name="T0" fmla="*/ 2877 w 128"/>
                <a:gd name="T1" fmla="*/ 69633 h 242"/>
                <a:gd name="T2" fmla="*/ 19062 w 128"/>
                <a:gd name="T3" fmla="*/ 74323 h 242"/>
                <a:gd name="T4" fmla="*/ 30571 w 128"/>
                <a:gd name="T5" fmla="*/ 62056 h 242"/>
                <a:gd name="T6" fmla="*/ 20141 w 128"/>
                <a:gd name="T7" fmla="*/ 49429 h 242"/>
                <a:gd name="T8" fmla="*/ 12229 w 128"/>
                <a:gd name="T9" fmla="*/ 44738 h 242"/>
                <a:gd name="T10" fmla="*/ 0 w 128"/>
                <a:gd name="T11" fmla="*/ 22730 h 242"/>
                <a:gd name="T12" fmla="*/ 24817 w 128"/>
                <a:gd name="T13" fmla="*/ 0 h 242"/>
                <a:gd name="T14" fmla="*/ 41002 w 128"/>
                <a:gd name="T15" fmla="*/ 2886 h 242"/>
                <a:gd name="T16" fmla="*/ 39923 w 128"/>
                <a:gd name="T17" fmla="*/ 16236 h 242"/>
                <a:gd name="T18" fmla="*/ 25536 w 128"/>
                <a:gd name="T19" fmla="*/ 12267 h 242"/>
                <a:gd name="T20" fmla="*/ 15106 w 128"/>
                <a:gd name="T21" fmla="*/ 22008 h 242"/>
                <a:gd name="T22" fmla="*/ 23738 w 128"/>
                <a:gd name="T23" fmla="*/ 33193 h 242"/>
                <a:gd name="T24" fmla="*/ 32370 w 128"/>
                <a:gd name="T25" fmla="*/ 38244 h 242"/>
                <a:gd name="T26" fmla="*/ 45677 w 128"/>
                <a:gd name="T27" fmla="*/ 60974 h 242"/>
                <a:gd name="T28" fmla="*/ 20141 w 128"/>
                <a:gd name="T29" fmla="*/ 86951 h 242"/>
                <a:gd name="T30" fmla="*/ 1798 w 128"/>
                <a:gd name="T31" fmla="*/ 82982 h 242"/>
                <a:gd name="T32" fmla="*/ 2877 w 128"/>
                <a:gd name="T33" fmla="*/ 69633 h 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242">
                  <a:moveTo>
                    <a:pt x="8" y="193"/>
                  </a:moveTo>
                  <a:cubicBezTo>
                    <a:pt x="16" y="198"/>
                    <a:pt x="32" y="206"/>
                    <a:pt x="53" y="206"/>
                  </a:cubicBezTo>
                  <a:cubicBezTo>
                    <a:pt x="71" y="206"/>
                    <a:pt x="85" y="196"/>
                    <a:pt x="85" y="172"/>
                  </a:cubicBezTo>
                  <a:cubicBezTo>
                    <a:pt x="85" y="156"/>
                    <a:pt x="77" y="148"/>
                    <a:pt x="56" y="137"/>
                  </a:cubicBezTo>
                  <a:lnTo>
                    <a:pt x="34" y="124"/>
                  </a:lnTo>
                  <a:cubicBezTo>
                    <a:pt x="13" y="111"/>
                    <a:pt x="0" y="92"/>
                    <a:pt x="0" y="63"/>
                  </a:cubicBezTo>
                  <a:cubicBezTo>
                    <a:pt x="0" y="21"/>
                    <a:pt x="32" y="0"/>
                    <a:pt x="69" y="0"/>
                  </a:cubicBezTo>
                  <a:cubicBezTo>
                    <a:pt x="93" y="0"/>
                    <a:pt x="109" y="5"/>
                    <a:pt x="114" y="8"/>
                  </a:cubicBezTo>
                  <a:lnTo>
                    <a:pt x="111" y="45"/>
                  </a:lnTo>
                  <a:cubicBezTo>
                    <a:pt x="101" y="39"/>
                    <a:pt x="89" y="34"/>
                    <a:pt x="71" y="34"/>
                  </a:cubicBezTo>
                  <a:cubicBezTo>
                    <a:pt x="52" y="34"/>
                    <a:pt x="42" y="45"/>
                    <a:pt x="42" y="61"/>
                  </a:cubicBezTo>
                  <a:cubicBezTo>
                    <a:pt x="42" y="79"/>
                    <a:pt x="53" y="84"/>
                    <a:pt x="66" y="92"/>
                  </a:cubicBezTo>
                  <a:lnTo>
                    <a:pt x="90" y="106"/>
                  </a:lnTo>
                  <a:cubicBezTo>
                    <a:pt x="117" y="121"/>
                    <a:pt x="127" y="135"/>
                    <a:pt x="127" y="169"/>
                  </a:cubicBezTo>
                  <a:cubicBezTo>
                    <a:pt x="127" y="217"/>
                    <a:pt x="95" y="241"/>
                    <a:pt x="56" y="241"/>
                  </a:cubicBezTo>
                  <a:cubicBezTo>
                    <a:pt x="34" y="241"/>
                    <a:pt x="19" y="238"/>
                    <a:pt x="5" y="230"/>
                  </a:cubicBezTo>
                  <a:lnTo>
                    <a:pt x="8" y="1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4" name="Freeform 215">
              <a:extLst>
                <a:ext uri="{FF2B5EF4-FFF2-40B4-BE49-F238E27FC236}">
                  <a16:creationId xmlns:a16="http://schemas.microsoft.com/office/drawing/2014/main" id="{30327734-A676-DF45-97E9-897E0DDDC615}"/>
                </a:ext>
              </a:extLst>
            </p:cNvPr>
            <p:cNvSpPr>
              <a:spLocks noChangeArrowheads="1"/>
            </p:cNvSpPr>
            <p:nvPr/>
          </p:nvSpPr>
          <p:spPr bwMode="auto">
            <a:xfrm>
              <a:off x="5065713" y="4649788"/>
              <a:ext cx="46037" cy="63500"/>
            </a:xfrm>
            <a:custGeom>
              <a:avLst/>
              <a:gdLst>
                <a:gd name="T0" fmla="*/ 5666 w 130"/>
                <a:gd name="T1" fmla="*/ 4690 h 176"/>
                <a:gd name="T2" fmla="*/ 23019 w 130"/>
                <a:gd name="T3" fmla="*/ 0 h 176"/>
                <a:gd name="T4" fmla="*/ 44620 w 130"/>
                <a:gd name="T5" fmla="*/ 24895 h 176"/>
                <a:gd name="T6" fmla="*/ 44620 w 130"/>
                <a:gd name="T7" fmla="*/ 51594 h 176"/>
                <a:gd name="T8" fmla="*/ 45683 w 130"/>
                <a:gd name="T9" fmla="*/ 62057 h 176"/>
                <a:gd name="T10" fmla="*/ 33642 w 130"/>
                <a:gd name="T11" fmla="*/ 62057 h 176"/>
                <a:gd name="T12" fmla="*/ 32580 w 130"/>
                <a:gd name="T13" fmla="*/ 53759 h 176"/>
                <a:gd name="T14" fmla="*/ 16644 w 130"/>
                <a:gd name="T15" fmla="*/ 63139 h 176"/>
                <a:gd name="T16" fmla="*/ 0 w 130"/>
                <a:gd name="T17" fmla="*/ 45099 h 176"/>
                <a:gd name="T18" fmla="*/ 29747 w 130"/>
                <a:gd name="T19" fmla="*/ 23813 h 176"/>
                <a:gd name="T20" fmla="*/ 32580 w 130"/>
                <a:gd name="T21" fmla="*/ 23813 h 176"/>
                <a:gd name="T22" fmla="*/ 32580 w 130"/>
                <a:gd name="T23" fmla="*/ 23091 h 176"/>
                <a:gd name="T24" fmla="*/ 22310 w 130"/>
                <a:gd name="T25" fmla="*/ 11545 h 176"/>
                <a:gd name="T26" fmla="*/ 7437 w 130"/>
                <a:gd name="T27" fmla="*/ 17318 h 176"/>
                <a:gd name="T28" fmla="*/ 5666 w 130"/>
                <a:gd name="T29" fmla="*/ 4690 h 176"/>
                <a:gd name="T30" fmla="*/ 31518 w 130"/>
                <a:gd name="T31" fmla="*/ 32472 h 176"/>
                <a:gd name="T32" fmla="*/ 13103 w 130"/>
                <a:gd name="T33" fmla="*/ 44017 h 176"/>
                <a:gd name="T34" fmla="*/ 21248 w 130"/>
                <a:gd name="T35" fmla="*/ 53759 h 176"/>
                <a:gd name="T36" fmla="*/ 32580 w 130"/>
                <a:gd name="T37" fmla="*/ 35358 h 176"/>
                <a:gd name="T38" fmla="*/ 32580 w 130"/>
                <a:gd name="T39" fmla="*/ 32472 h 176"/>
                <a:gd name="T40" fmla="*/ 31518 w 130"/>
                <a:gd name="T41" fmla="*/ 32472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0" h="176">
                  <a:moveTo>
                    <a:pt x="16" y="13"/>
                  </a:moveTo>
                  <a:cubicBezTo>
                    <a:pt x="27" y="8"/>
                    <a:pt x="42" y="0"/>
                    <a:pt x="65" y="0"/>
                  </a:cubicBezTo>
                  <a:cubicBezTo>
                    <a:pt x="116" y="0"/>
                    <a:pt x="126" y="27"/>
                    <a:pt x="126" y="69"/>
                  </a:cubicBezTo>
                  <a:lnTo>
                    <a:pt x="126" y="143"/>
                  </a:lnTo>
                  <a:cubicBezTo>
                    <a:pt x="126" y="156"/>
                    <a:pt x="126" y="167"/>
                    <a:pt x="129" y="172"/>
                  </a:cubicBezTo>
                  <a:lnTo>
                    <a:pt x="95" y="172"/>
                  </a:lnTo>
                  <a:cubicBezTo>
                    <a:pt x="92" y="164"/>
                    <a:pt x="92" y="156"/>
                    <a:pt x="92" y="149"/>
                  </a:cubicBezTo>
                  <a:cubicBezTo>
                    <a:pt x="81" y="162"/>
                    <a:pt x="71" y="175"/>
                    <a:pt x="47" y="175"/>
                  </a:cubicBezTo>
                  <a:cubicBezTo>
                    <a:pt x="24" y="175"/>
                    <a:pt x="0" y="156"/>
                    <a:pt x="0" y="125"/>
                  </a:cubicBezTo>
                  <a:cubicBezTo>
                    <a:pt x="0" y="77"/>
                    <a:pt x="35" y="66"/>
                    <a:pt x="84" y="66"/>
                  </a:cubicBezTo>
                  <a:lnTo>
                    <a:pt x="92" y="66"/>
                  </a:lnTo>
                  <a:lnTo>
                    <a:pt x="92" y="64"/>
                  </a:lnTo>
                  <a:cubicBezTo>
                    <a:pt x="92" y="48"/>
                    <a:pt x="84" y="32"/>
                    <a:pt x="63" y="32"/>
                  </a:cubicBezTo>
                  <a:cubicBezTo>
                    <a:pt x="44" y="32"/>
                    <a:pt x="27" y="43"/>
                    <a:pt x="21" y="48"/>
                  </a:cubicBezTo>
                  <a:lnTo>
                    <a:pt x="16" y="13"/>
                  </a:lnTo>
                  <a:close/>
                  <a:moveTo>
                    <a:pt x="89" y="90"/>
                  </a:moveTo>
                  <a:cubicBezTo>
                    <a:pt x="58" y="90"/>
                    <a:pt x="37" y="98"/>
                    <a:pt x="37" y="122"/>
                  </a:cubicBezTo>
                  <a:cubicBezTo>
                    <a:pt x="37" y="138"/>
                    <a:pt x="47" y="149"/>
                    <a:pt x="60" y="149"/>
                  </a:cubicBezTo>
                  <a:cubicBezTo>
                    <a:pt x="84" y="149"/>
                    <a:pt x="92" y="130"/>
                    <a:pt x="92" y="98"/>
                  </a:cubicBezTo>
                  <a:lnTo>
                    <a:pt x="92" y="90"/>
                  </a:lnTo>
                  <a:lnTo>
                    <a:pt x="89"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5" name="Freeform 216">
              <a:extLst>
                <a:ext uri="{FF2B5EF4-FFF2-40B4-BE49-F238E27FC236}">
                  <a16:creationId xmlns:a16="http://schemas.microsoft.com/office/drawing/2014/main" id="{7FFACA41-0A81-D64C-98DD-523102D30BB9}"/>
                </a:ext>
              </a:extLst>
            </p:cNvPr>
            <p:cNvSpPr>
              <a:spLocks noChangeArrowheads="1"/>
            </p:cNvSpPr>
            <p:nvPr/>
          </p:nvSpPr>
          <p:spPr bwMode="auto">
            <a:xfrm>
              <a:off x="5124450" y="4622800"/>
              <a:ext cx="14288" cy="90488"/>
            </a:xfrm>
            <a:custGeom>
              <a:avLst/>
              <a:gdLst>
                <a:gd name="T0" fmla="*/ 0 w 39"/>
                <a:gd name="T1" fmla="*/ 0 h 253"/>
                <a:gd name="T2" fmla="*/ 13922 w 39"/>
                <a:gd name="T3" fmla="*/ 0 h 253"/>
                <a:gd name="T4" fmla="*/ 13922 w 39"/>
                <a:gd name="T5" fmla="*/ 90130 h 253"/>
                <a:gd name="T6" fmla="*/ 0 w 39"/>
                <a:gd name="T7" fmla="*/ 90130 h 253"/>
                <a:gd name="T8" fmla="*/ 0 w 39"/>
                <a:gd name="T9" fmla="*/ 0 h 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53">
                  <a:moveTo>
                    <a:pt x="0" y="0"/>
                  </a:moveTo>
                  <a:lnTo>
                    <a:pt x="38" y="0"/>
                  </a:lnTo>
                  <a:lnTo>
                    <a:pt x="38" y="252"/>
                  </a:lnTo>
                  <a:lnTo>
                    <a:pt x="0" y="25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6" name="Freeform 217">
              <a:extLst>
                <a:ext uri="{FF2B5EF4-FFF2-40B4-BE49-F238E27FC236}">
                  <a16:creationId xmlns:a16="http://schemas.microsoft.com/office/drawing/2014/main" id="{B179FA26-5E12-004B-AEF9-C058D3E328A5}"/>
                </a:ext>
              </a:extLst>
            </p:cNvPr>
            <p:cNvSpPr>
              <a:spLocks noChangeArrowheads="1"/>
            </p:cNvSpPr>
            <p:nvPr/>
          </p:nvSpPr>
          <p:spPr bwMode="auto">
            <a:xfrm>
              <a:off x="5151438" y="4651375"/>
              <a:ext cx="46037" cy="63500"/>
            </a:xfrm>
            <a:custGeom>
              <a:avLst/>
              <a:gdLst>
                <a:gd name="T0" fmla="*/ 45672 w 126"/>
                <a:gd name="T1" fmla="*/ 62057 h 176"/>
                <a:gd name="T2" fmla="*/ 32884 w 126"/>
                <a:gd name="T3" fmla="*/ 62057 h 176"/>
                <a:gd name="T4" fmla="*/ 32884 w 126"/>
                <a:gd name="T5" fmla="*/ 52676 h 176"/>
                <a:gd name="T6" fmla="*/ 17538 w 126"/>
                <a:gd name="T7" fmla="*/ 63139 h 176"/>
                <a:gd name="T8" fmla="*/ 0 w 126"/>
                <a:gd name="T9" fmla="*/ 40048 h 176"/>
                <a:gd name="T10" fmla="*/ 0 w 126"/>
                <a:gd name="T11" fmla="*/ 0 h 176"/>
                <a:gd name="T12" fmla="*/ 13519 w 126"/>
                <a:gd name="T13" fmla="*/ 0 h 176"/>
                <a:gd name="T14" fmla="*/ 13519 w 126"/>
                <a:gd name="T15" fmla="*/ 37162 h 176"/>
                <a:gd name="T16" fmla="*/ 22288 w 126"/>
                <a:gd name="T17" fmla="*/ 50511 h 176"/>
                <a:gd name="T18" fmla="*/ 32153 w 126"/>
                <a:gd name="T19" fmla="*/ 35358 h 176"/>
                <a:gd name="T20" fmla="*/ 32153 w 126"/>
                <a:gd name="T21" fmla="*/ 0 h 176"/>
                <a:gd name="T22" fmla="*/ 45672 w 126"/>
                <a:gd name="T23" fmla="*/ 0 h 176"/>
                <a:gd name="T24" fmla="*/ 45672 w 126"/>
                <a:gd name="T25" fmla="*/ 51594 h 176"/>
                <a:gd name="T26" fmla="*/ 45672 w 126"/>
                <a:gd name="T27" fmla="*/ 62057 h 1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6" h="176">
                  <a:moveTo>
                    <a:pt x="125" y="172"/>
                  </a:moveTo>
                  <a:lnTo>
                    <a:pt x="90" y="172"/>
                  </a:lnTo>
                  <a:lnTo>
                    <a:pt x="90" y="146"/>
                  </a:lnTo>
                  <a:cubicBezTo>
                    <a:pt x="82" y="159"/>
                    <a:pt x="72" y="175"/>
                    <a:pt x="48" y="175"/>
                  </a:cubicBezTo>
                  <a:cubicBezTo>
                    <a:pt x="11" y="175"/>
                    <a:pt x="0" y="146"/>
                    <a:pt x="0" y="111"/>
                  </a:cubicBezTo>
                  <a:lnTo>
                    <a:pt x="0" y="0"/>
                  </a:lnTo>
                  <a:lnTo>
                    <a:pt x="37" y="0"/>
                  </a:lnTo>
                  <a:lnTo>
                    <a:pt x="37" y="103"/>
                  </a:lnTo>
                  <a:cubicBezTo>
                    <a:pt x="37" y="130"/>
                    <a:pt x="45" y="140"/>
                    <a:pt x="61" y="140"/>
                  </a:cubicBezTo>
                  <a:cubicBezTo>
                    <a:pt x="82" y="140"/>
                    <a:pt x="88" y="119"/>
                    <a:pt x="88" y="98"/>
                  </a:cubicBezTo>
                  <a:lnTo>
                    <a:pt x="88" y="0"/>
                  </a:lnTo>
                  <a:lnTo>
                    <a:pt x="125" y="0"/>
                  </a:lnTo>
                  <a:lnTo>
                    <a:pt x="125" y="143"/>
                  </a:lnTo>
                  <a:lnTo>
                    <a:pt x="125" y="1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7" name="Freeform 218">
              <a:extLst>
                <a:ext uri="{FF2B5EF4-FFF2-40B4-BE49-F238E27FC236}">
                  <a16:creationId xmlns:a16="http://schemas.microsoft.com/office/drawing/2014/main" id="{8C406F48-728B-E841-8F82-17FC7EDBEB8C}"/>
                </a:ext>
              </a:extLst>
            </p:cNvPr>
            <p:cNvSpPr>
              <a:spLocks noChangeArrowheads="1"/>
            </p:cNvSpPr>
            <p:nvPr/>
          </p:nvSpPr>
          <p:spPr bwMode="auto">
            <a:xfrm>
              <a:off x="5207000" y="4622800"/>
              <a:ext cx="49213" cy="92075"/>
            </a:xfrm>
            <a:custGeom>
              <a:avLst/>
              <a:gdLst>
                <a:gd name="T0" fmla="*/ 48851 w 136"/>
                <a:gd name="T1" fmla="*/ 80206 h 256"/>
                <a:gd name="T2" fmla="*/ 48851 w 136"/>
                <a:gd name="T3" fmla="*/ 90636 h 256"/>
                <a:gd name="T4" fmla="*/ 35462 w 136"/>
                <a:gd name="T5" fmla="*/ 90636 h 256"/>
                <a:gd name="T6" fmla="*/ 35462 w 136"/>
                <a:gd name="T7" fmla="*/ 81285 h 256"/>
                <a:gd name="T8" fmla="*/ 20264 w 136"/>
                <a:gd name="T9" fmla="*/ 91715 h 256"/>
                <a:gd name="T10" fmla="*/ 0 w 136"/>
                <a:gd name="T11" fmla="*/ 60065 h 256"/>
                <a:gd name="T12" fmla="*/ 20264 w 136"/>
                <a:gd name="T13" fmla="*/ 27694 h 256"/>
                <a:gd name="T14" fmla="*/ 35462 w 136"/>
                <a:gd name="T15" fmla="*/ 37405 h 256"/>
                <a:gd name="T16" fmla="*/ 35462 w 136"/>
                <a:gd name="T17" fmla="*/ 0 h 256"/>
                <a:gd name="T18" fmla="*/ 48851 w 136"/>
                <a:gd name="T19" fmla="*/ 0 h 256"/>
                <a:gd name="T20" fmla="*/ 48851 w 136"/>
                <a:gd name="T21" fmla="*/ 80206 h 256"/>
                <a:gd name="T22" fmla="*/ 24968 w 136"/>
                <a:gd name="T23" fmla="*/ 81285 h 256"/>
                <a:gd name="T24" fmla="*/ 35462 w 136"/>
                <a:gd name="T25" fmla="*/ 60065 h 256"/>
                <a:gd name="T26" fmla="*/ 24968 w 136"/>
                <a:gd name="T27" fmla="*/ 39204 h 256"/>
                <a:gd name="T28" fmla="*/ 14474 w 136"/>
                <a:gd name="T29" fmla="*/ 59345 h 256"/>
                <a:gd name="T30" fmla="*/ 24968 w 136"/>
                <a:gd name="T31" fmla="*/ 81285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6" h="256">
                  <a:moveTo>
                    <a:pt x="135" y="223"/>
                  </a:moveTo>
                  <a:lnTo>
                    <a:pt x="135" y="252"/>
                  </a:lnTo>
                  <a:lnTo>
                    <a:pt x="98" y="252"/>
                  </a:lnTo>
                  <a:lnTo>
                    <a:pt x="98" y="226"/>
                  </a:lnTo>
                  <a:cubicBezTo>
                    <a:pt x="93" y="241"/>
                    <a:pt x="80" y="255"/>
                    <a:pt x="56" y="255"/>
                  </a:cubicBezTo>
                  <a:cubicBezTo>
                    <a:pt x="16" y="255"/>
                    <a:pt x="0" y="215"/>
                    <a:pt x="0" y="167"/>
                  </a:cubicBezTo>
                  <a:cubicBezTo>
                    <a:pt x="0" y="112"/>
                    <a:pt x="21" y="77"/>
                    <a:pt x="56" y="77"/>
                  </a:cubicBezTo>
                  <a:cubicBezTo>
                    <a:pt x="80" y="77"/>
                    <a:pt x="90" y="90"/>
                    <a:pt x="98" y="104"/>
                  </a:cubicBezTo>
                  <a:lnTo>
                    <a:pt x="98" y="0"/>
                  </a:lnTo>
                  <a:lnTo>
                    <a:pt x="135" y="0"/>
                  </a:lnTo>
                  <a:lnTo>
                    <a:pt x="135" y="223"/>
                  </a:lnTo>
                  <a:close/>
                  <a:moveTo>
                    <a:pt x="69" y="226"/>
                  </a:moveTo>
                  <a:cubicBezTo>
                    <a:pt x="93" y="226"/>
                    <a:pt x="98" y="199"/>
                    <a:pt x="98" y="167"/>
                  </a:cubicBezTo>
                  <a:cubicBezTo>
                    <a:pt x="98" y="133"/>
                    <a:pt x="90" y="109"/>
                    <a:pt x="69" y="109"/>
                  </a:cubicBezTo>
                  <a:cubicBezTo>
                    <a:pt x="48" y="109"/>
                    <a:pt x="40" y="130"/>
                    <a:pt x="40" y="165"/>
                  </a:cubicBezTo>
                  <a:cubicBezTo>
                    <a:pt x="40" y="204"/>
                    <a:pt x="45" y="226"/>
                    <a:pt x="69" y="22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8" name="Freeform 219">
              <a:extLst>
                <a:ext uri="{FF2B5EF4-FFF2-40B4-BE49-F238E27FC236}">
                  <a16:creationId xmlns:a16="http://schemas.microsoft.com/office/drawing/2014/main" id="{C0107811-BFF8-6041-9029-8106F4CF42B8}"/>
                </a:ext>
              </a:extLst>
            </p:cNvPr>
            <p:cNvSpPr>
              <a:spLocks noChangeArrowheads="1"/>
            </p:cNvSpPr>
            <p:nvPr/>
          </p:nvSpPr>
          <p:spPr bwMode="auto">
            <a:xfrm>
              <a:off x="5830888" y="4679950"/>
              <a:ext cx="784225" cy="4763"/>
            </a:xfrm>
            <a:custGeom>
              <a:avLst/>
              <a:gdLst>
                <a:gd name="T0" fmla="*/ 391932 w 2177"/>
                <a:gd name="T1" fmla="*/ 4366 h 12"/>
                <a:gd name="T2" fmla="*/ 0 w 2177"/>
                <a:gd name="T3" fmla="*/ 4366 h 12"/>
                <a:gd name="T4" fmla="*/ 0 w 2177"/>
                <a:gd name="T5" fmla="*/ 0 h 12"/>
                <a:gd name="T6" fmla="*/ 783865 w 2177"/>
                <a:gd name="T7" fmla="*/ 0 h 12"/>
                <a:gd name="T8" fmla="*/ 783865 w 2177"/>
                <a:gd name="T9" fmla="*/ 4366 h 12"/>
                <a:gd name="T10" fmla="*/ 391932 w 2177"/>
                <a:gd name="T11" fmla="*/ 4366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77" h="12">
                  <a:moveTo>
                    <a:pt x="1088" y="11"/>
                  </a:moveTo>
                  <a:lnTo>
                    <a:pt x="0" y="11"/>
                  </a:lnTo>
                  <a:lnTo>
                    <a:pt x="0" y="0"/>
                  </a:lnTo>
                  <a:lnTo>
                    <a:pt x="2176" y="0"/>
                  </a:lnTo>
                  <a:lnTo>
                    <a:pt x="2176" y="11"/>
                  </a:lnTo>
                  <a:lnTo>
                    <a:pt x="1088" y="1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9" name="Freeform 220">
              <a:extLst>
                <a:ext uri="{FF2B5EF4-FFF2-40B4-BE49-F238E27FC236}">
                  <a16:creationId xmlns:a16="http://schemas.microsoft.com/office/drawing/2014/main" id="{DEE1C1A4-BC26-AA4D-8CA7-80FB3A0E4AF8}"/>
                </a:ext>
              </a:extLst>
            </p:cNvPr>
            <p:cNvSpPr>
              <a:spLocks noChangeArrowheads="1"/>
            </p:cNvSpPr>
            <p:nvPr/>
          </p:nvSpPr>
          <p:spPr bwMode="auto">
            <a:xfrm>
              <a:off x="5829300" y="4448175"/>
              <a:ext cx="538163" cy="112713"/>
            </a:xfrm>
            <a:custGeom>
              <a:avLst/>
              <a:gdLst>
                <a:gd name="T0" fmla="*/ 154223 w 1497"/>
                <a:gd name="T1" fmla="*/ 30806 h 311"/>
                <a:gd name="T2" fmla="*/ 169322 w 1497"/>
                <a:gd name="T3" fmla="*/ 36242 h 311"/>
                <a:gd name="T4" fmla="*/ 176871 w 1497"/>
                <a:gd name="T5" fmla="*/ 48927 h 311"/>
                <a:gd name="T6" fmla="*/ 179747 w 1497"/>
                <a:gd name="T7" fmla="*/ 79733 h 311"/>
                <a:gd name="T8" fmla="*/ 193048 w 1497"/>
                <a:gd name="T9" fmla="*/ 85531 h 311"/>
                <a:gd name="T10" fmla="*/ 177950 w 1497"/>
                <a:gd name="T11" fmla="*/ 60524 h 311"/>
                <a:gd name="T12" fmla="*/ 176871 w 1497"/>
                <a:gd name="T13" fmla="*/ 57625 h 311"/>
                <a:gd name="T14" fmla="*/ 128339 w 1497"/>
                <a:gd name="T15" fmla="*/ 29719 h 311"/>
                <a:gd name="T16" fmla="*/ 95985 w 1497"/>
                <a:gd name="T17" fmla="*/ 56538 h 311"/>
                <a:gd name="T18" fmla="*/ 127620 w 1497"/>
                <a:gd name="T19" fmla="*/ 81545 h 311"/>
                <a:gd name="T20" fmla="*/ 98142 w 1497"/>
                <a:gd name="T21" fmla="*/ 94954 h 311"/>
                <a:gd name="T22" fmla="*/ 139124 w 1497"/>
                <a:gd name="T23" fmla="*/ 79733 h 311"/>
                <a:gd name="T24" fmla="*/ 138046 w 1497"/>
                <a:gd name="T25" fmla="*/ 25732 h 311"/>
                <a:gd name="T26" fmla="*/ 109286 w 1497"/>
                <a:gd name="T27" fmla="*/ 55450 h 311"/>
                <a:gd name="T28" fmla="*/ 127620 w 1497"/>
                <a:gd name="T29" fmla="*/ 55450 h 311"/>
                <a:gd name="T30" fmla="*/ 214259 w 1497"/>
                <a:gd name="T31" fmla="*/ 33705 h 311"/>
                <a:gd name="T32" fmla="*/ 201676 w 1497"/>
                <a:gd name="T33" fmla="*/ 25732 h 311"/>
                <a:gd name="T34" fmla="*/ 201676 w 1497"/>
                <a:gd name="T35" fmla="*/ 86256 h 311"/>
                <a:gd name="T36" fmla="*/ 223605 w 1497"/>
                <a:gd name="T37" fmla="*/ 37329 h 311"/>
                <a:gd name="T38" fmla="*/ 243737 w 1497"/>
                <a:gd name="T39" fmla="*/ 86256 h 311"/>
                <a:gd name="T40" fmla="*/ 214259 w 1497"/>
                <a:gd name="T41" fmla="*/ 33705 h 311"/>
                <a:gd name="T42" fmla="*/ 456917 w 1497"/>
                <a:gd name="T43" fmla="*/ 19933 h 311"/>
                <a:gd name="T44" fmla="*/ 0 w 1497"/>
                <a:gd name="T45" fmla="*/ 46027 h 311"/>
                <a:gd name="T46" fmla="*/ 28400 w 1497"/>
                <a:gd name="T47" fmla="*/ 3624 h 311"/>
                <a:gd name="T48" fmla="*/ 28400 w 1497"/>
                <a:gd name="T49" fmla="*/ 15222 h 311"/>
                <a:gd name="T50" fmla="*/ 14380 w 1497"/>
                <a:gd name="T51" fmla="*/ 44940 h 311"/>
                <a:gd name="T52" fmla="*/ 76932 w 1497"/>
                <a:gd name="T53" fmla="*/ 30806 h 311"/>
                <a:gd name="T54" fmla="*/ 65787 w 1497"/>
                <a:gd name="T55" fmla="*/ 26819 h 311"/>
                <a:gd name="T56" fmla="*/ 79089 w 1497"/>
                <a:gd name="T57" fmla="*/ 86256 h 311"/>
                <a:gd name="T58" fmla="*/ 93109 w 1497"/>
                <a:gd name="T59" fmla="*/ 40229 h 311"/>
                <a:gd name="T60" fmla="*/ 93109 w 1497"/>
                <a:gd name="T61" fmla="*/ 25007 h 311"/>
                <a:gd name="T62" fmla="*/ 429236 w 1497"/>
                <a:gd name="T63" fmla="*/ 15222 h 311"/>
                <a:gd name="T64" fmla="*/ 415935 w 1497"/>
                <a:gd name="T65" fmla="*/ 15222 h 311"/>
                <a:gd name="T66" fmla="*/ 384659 w 1497"/>
                <a:gd name="T67" fmla="*/ 56538 h 311"/>
                <a:gd name="T68" fmla="*/ 407307 w 1497"/>
                <a:gd name="T69" fmla="*/ 40229 h 311"/>
                <a:gd name="T70" fmla="*/ 372077 w 1497"/>
                <a:gd name="T71" fmla="*/ 56538 h 311"/>
                <a:gd name="T72" fmla="*/ 406588 w 1497"/>
                <a:gd name="T73" fmla="*/ 72847 h 311"/>
                <a:gd name="T74" fmla="*/ 429236 w 1497"/>
                <a:gd name="T75" fmla="*/ 25732 h 311"/>
                <a:gd name="T76" fmla="*/ 439662 w 1497"/>
                <a:gd name="T77" fmla="*/ 55450 h 311"/>
                <a:gd name="T78" fmla="*/ 462669 w 1497"/>
                <a:gd name="T79" fmla="*/ 25007 h 311"/>
                <a:gd name="T80" fmla="*/ 462669 w 1497"/>
                <a:gd name="T81" fmla="*/ 35517 h 311"/>
                <a:gd name="T82" fmla="*/ 452963 w 1497"/>
                <a:gd name="T83" fmla="*/ 55450 h 311"/>
                <a:gd name="T84" fmla="*/ 268542 w 1497"/>
                <a:gd name="T85" fmla="*/ 25732 h 311"/>
                <a:gd name="T86" fmla="*/ 255241 w 1497"/>
                <a:gd name="T87" fmla="*/ 15222 h 311"/>
                <a:gd name="T88" fmla="*/ 255241 w 1497"/>
                <a:gd name="T89" fmla="*/ 0 h 311"/>
                <a:gd name="T90" fmla="*/ 340801 w 1497"/>
                <a:gd name="T91" fmla="*/ 25732 h 311"/>
                <a:gd name="T92" fmla="*/ 326421 w 1497"/>
                <a:gd name="T93" fmla="*/ 42041 h 311"/>
                <a:gd name="T94" fmla="*/ 349428 w 1497"/>
                <a:gd name="T95" fmla="*/ 48927 h 311"/>
                <a:gd name="T96" fmla="*/ 336127 w 1497"/>
                <a:gd name="T97" fmla="*/ 88068 h 311"/>
                <a:gd name="T98" fmla="*/ 363449 w 1497"/>
                <a:gd name="T99" fmla="*/ 86256 h 311"/>
                <a:gd name="T100" fmla="*/ 360932 w 1497"/>
                <a:gd name="T101" fmla="*/ 50014 h 311"/>
                <a:gd name="T102" fmla="*/ 331094 w 1497"/>
                <a:gd name="T103" fmla="*/ 68135 h 311"/>
                <a:gd name="T104" fmla="*/ 348350 w 1497"/>
                <a:gd name="T105" fmla="*/ 60524 h 311"/>
                <a:gd name="T106" fmla="*/ 278968 w 1497"/>
                <a:gd name="T107" fmla="*/ 37329 h 311"/>
                <a:gd name="T108" fmla="*/ 277889 w 1497"/>
                <a:gd name="T109" fmla="*/ 86256 h 311"/>
                <a:gd name="T110" fmla="*/ 292269 w 1497"/>
                <a:gd name="T111" fmla="*/ 74659 h 311"/>
                <a:gd name="T112" fmla="*/ 508325 w 1497"/>
                <a:gd name="T113" fmla="*/ 33705 h 311"/>
                <a:gd name="T114" fmla="*/ 496102 w 1497"/>
                <a:gd name="T115" fmla="*/ 25732 h 311"/>
                <a:gd name="T116" fmla="*/ 496102 w 1497"/>
                <a:gd name="T117" fmla="*/ 86256 h 311"/>
                <a:gd name="T118" fmla="*/ 517672 w 1497"/>
                <a:gd name="T119" fmla="*/ 37329 h 311"/>
                <a:gd name="T120" fmla="*/ 537804 w 1497"/>
                <a:gd name="T121" fmla="*/ 86256 h 311"/>
                <a:gd name="T122" fmla="*/ 508325 w 1497"/>
                <a:gd name="T123" fmla="*/ 33705 h 3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7" h="311">
                  <a:moveTo>
                    <a:pt x="530" y="138"/>
                  </a:moveTo>
                  <a:cubicBezTo>
                    <a:pt x="530" y="98"/>
                    <a:pt x="519" y="71"/>
                    <a:pt x="474" y="71"/>
                  </a:cubicBezTo>
                  <a:cubicBezTo>
                    <a:pt x="453" y="71"/>
                    <a:pt x="437" y="79"/>
                    <a:pt x="429" y="85"/>
                  </a:cubicBezTo>
                  <a:lnTo>
                    <a:pt x="432" y="119"/>
                  </a:lnTo>
                  <a:lnTo>
                    <a:pt x="434" y="116"/>
                  </a:lnTo>
                  <a:cubicBezTo>
                    <a:pt x="440" y="111"/>
                    <a:pt x="455" y="100"/>
                    <a:pt x="471" y="100"/>
                  </a:cubicBezTo>
                  <a:cubicBezTo>
                    <a:pt x="495" y="100"/>
                    <a:pt x="498" y="122"/>
                    <a:pt x="498" y="130"/>
                  </a:cubicBezTo>
                  <a:lnTo>
                    <a:pt x="498" y="135"/>
                  </a:lnTo>
                  <a:lnTo>
                    <a:pt x="492" y="135"/>
                  </a:lnTo>
                  <a:cubicBezTo>
                    <a:pt x="458" y="135"/>
                    <a:pt x="416" y="140"/>
                    <a:pt x="416" y="193"/>
                  </a:cubicBezTo>
                  <a:cubicBezTo>
                    <a:pt x="416" y="225"/>
                    <a:pt x="437" y="243"/>
                    <a:pt x="461" y="243"/>
                  </a:cubicBezTo>
                  <a:cubicBezTo>
                    <a:pt x="482" y="243"/>
                    <a:pt x="492" y="233"/>
                    <a:pt x="500" y="220"/>
                  </a:cubicBezTo>
                  <a:cubicBezTo>
                    <a:pt x="500" y="228"/>
                    <a:pt x="500" y="233"/>
                    <a:pt x="503" y="238"/>
                  </a:cubicBezTo>
                  <a:lnTo>
                    <a:pt x="537" y="238"/>
                  </a:lnTo>
                  <a:lnTo>
                    <a:pt x="537" y="236"/>
                  </a:lnTo>
                  <a:cubicBezTo>
                    <a:pt x="532" y="230"/>
                    <a:pt x="530" y="220"/>
                    <a:pt x="530" y="209"/>
                  </a:cubicBezTo>
                  <a:lnTo>
                    <a:pt x="530" y="138"/>
                  </a:lnTo>
                  <a:close/>
                  <a:moveTo>
                    <a:pt x="495" y="167"/>
                  </a:moveTo>
                  <a:cubicBezTo>
                    <a:pt x="495" y="198"/>
                    <a:pt x="487" y="212"/>
                    <a:pt x="469" y="212"/>
                  </a:cubicBezTo>
                  <a:cubicBezTo>
                    <a:pt x="455" y="212"/>
                    <a:pt x="447" y="201"/>
                    <a:pt x="447" y="188"/>
                  </a:cubicBezTo>
                  <a:cubicBezTo>
                    <a:pt x="447" y="167"/>
                    <a:pt x="461" y="159"/>
                    <a:pt x="492" y="159"/>
                  </a:cubicBezTo>
                  <a:lnTo>
                    <a:pt x="495" y="159"/>
                  </a:lnTo>
                  <a:lnTo>
                    <a:pt x="495" y="167"/>
                  </a:lnTo>
                  <a:close/>
                  <a:moveTo>
                    <a:pt x="357" y="82"/>
                  </a:moveTo>
                  <a:lnTo>
                    <a:pt x="357" y="95"/>
                  </a:lnTo>
                  <a:cubicBezTo>
                    <a:pt x="349" y="82"/>
                    <a:pt x="339" y="69"/>
                    <a:pt x="320" y="69"/>
                  </a:cubicBezTo>
                  <a:cubicBezTo>
                    <a:pt x="286" y="69"/>
                    <a:pt x="267" y="100"/>
                    <a:pt x="267" y="156"/>
                  </a:cubicBezTo>
                  <a:cubicBezTo>
                    <a:pt x="267" y="233"/>
                    <a:pt x="307" y="238"/>
                    <a:pt x="318" y="238"/>
                  </a:cubicBezTo>
                  <a:cubicBezTo>
                    <a:pt x="339" y="238"/>
                    <a:pt x="349" y="225"/>
                    <a:pt x="355" y="214"/>
                  </a:cubicBezTo>
                  <a:lnTo>
                    <a:pt x="355" y="225"/>
                  </a:lnTo>
                  <a:cubicBezTo>
                    <a:pt x="355" y="249"/>
                    <a:pt x="349" y="275"/>
                    <a:pt x="318" y="275"/>
                  </a:cubicBezTo>
                  <a:cubicBezTo>
                    <a:pt x="304" y="275"/>
                    <a:pt x="291" y="270"/>
                    <a:pt x="275" y="262"/>
                  </a:cubicBezTo>
                  <a:lnTo>
                    <a:pt x="273" y="262"/>
                  </a:lnTo>
                  <a:lnTo>
                    <a:pt x="270" y="299"/>
                  </a:lnTo>
                  <a:cubicBezTo>
                    <a:pt x="286" y="307"/>
                    <a:pt x="302" y="310"/>
                    <a:pt x="320" y="310"/>
                  </a:cubicBezTo>
                  <a:cubicBezTo>
                    <a:pt x="379" y="310"/>
                    <a:pt x="387" y="262"/>
                    <a:pt x="387" y="220"/>
                  </a:cubicBezTo>
                  <a:lnTo>
                    <a:pt x="387" y="98"/>
                  </a:lnTo>
                  <a:lnTo>
                    <a:pt x="387" y="71"/>
                  </a:lnTo>
                  <a:lnTo>
                    <a:pt x="384" y="71"/>
                  </a:lnTo>
                  <a:lnTo>
                    <a:pt x="357" y="71"/>
                  </a:lnTo>
                  <a:lnTo>
                    <a:pt x="357" y="82"/>
                  </a:lnTo>
                  <a:close/>
                  <a:moveTo>
                    <a:pt x="304" y="153"/>
                  </a:moveTo>
                  <a:cubicBezTo>
                    <a:pt x="304" y="119"/>
                    <a:pt x="312" y="103"/>
                    <a:pt x="328" y="103"/>
                  </a:cubicBezTo>
                  <a:cubicBezTo>
                    <a:pt x="334" y="103"/>
                    <a:pt x="339" y="106"/>
                    <a:pt x="342" y="108"/>
                  </a:cubicBezTo>
                  <a:cubicBezTo>
                    <a:pt x="349" y="116"/>
                    <a:pt x="355" y="132"/>
                    <a:pt x="355" y="153"/>
                  </a:cubicBezTo>
                  <a:cubicBezTo>
                    <a:pt x="355" y="191"/>
                    <a:pt x="347" y="206"/>
                    <a:pt x="326" y="206"/>
                  </a:cubicBezTo>
                  <a:cubicBezTo>
                    <a:pt x="315" y="206"/>
                    <a:pt x="304" y="193"/>
                    <a:pt x="304" y="153"/>
                  </a:cubicBezTo>
                  <a:close/>
                  <a:moveTo>
                    <a:pt x="596" y="93"/>
                  </a:moveTo>
                  <a:lnTo>
                    <a:pt x="596" y="82"/>
                  </a:lnTo>
                  <a:lnTo>
                    <a:pt x="596" y="71"/>
                  </a:lnTo>
                  <a:lnTo>
                    <a:pt x="561" y="71"/>
                  </a:lnTo>
                  <a:lnTo>
                    <a:pt x="561" y="74"/>
                  </a:lnTo>
                  <a:lnTo>
                    <a:pt x="561" y="100"/>
                  </a:lnTo>
                  <a:lnTo>
                    <a:pt x="561" y="238"/>
                  </a:lnTo>
                  <a:lnTo>
                    <a:pt x="598" y="238"/>
                  </a:lnTo>
                  <a:lnTo>
                    <a:pt x="598" y="140"/>
                  </a:lnTo>
                  <a:cubicBezTo>
                    <a:pt x="598" y="127"/>
                    <a:pt x="601" y="103"/>
                    <a:pt x="622" y="103"/>
                  </a:cubicBezTo>
                  <a:cubicBezTo>
                    <a:pt x="635" y="103"/>
                    <a:pt x="641" y="114"/>
                    <a:pt x="641" y="138"/>
                  </a:cubicBezTo>
                  <a:lnTo>
                    <a:pt x="641" y="238"/>
                  </a:lnTo>
                  <a:lnTo>
                    <a:pt x="678" y="238"/>
                  </a:lnTo>
                  <a:lnTo>
                    <a:pt x="678" y="132"/>
                  </a:lnTo>
                  <a:cubicBezTo>
                    <a:pt x="678" y="90"/>
                    <a:pt x="662" y="69"/>
                    <a:pt x="633" y="69"/>
                  </a:cubicBezTo>
                  <a:cubicBezTo>
                    <a:pt x="612" y="69"/>
                    <a:pt x="601" y="85"/>
                    <a:pt x="596" y="93"/>
                  </a:cubicBezTo>
                  <a:close/>
                  <a:moveTo>
                    <a:pt x="1324" y="8"/>
                  </a:moveTo>
                  <a:lnTo>
                    <a:pt x="1290" y="8"/>
                  </a:lnTo>
                  <a:lnTo>
                    <a:pt x="1271" y="55"/>
                  </a:lnTo>
                  <a:lnTo>
                    <a:pt x="1295" y="55"/>
                  </a:lnTo>
                  <a:lnTo>
                    <a:pt x="1324" y="8"/>
                  </a:lnTo>
                  <a:close/>
                  <a:moveTo>
                    <a:pt x="0" y="127"/>
                  </a:moveTo>
                  <a:cubicBezTo>
                    <a:pt x="0" y="212"/>
                    <a:pt x="40" y="243"/>
                    <a:pt x="79" y="243"/>
                  </a:cubicBezTo>
                  <a:cubicBezTo>
                    <a:pt x="116" y="243"/>
                    <a:pt x="159" y="214"/>
                    <a:pt x="159" y="127"/>
                  </a:cubicBezTo>
                  <a:cubicBezTo>
                    <a:pt x="156" y="40"/>
                    <a:pt x="116" y="10"/>
                    <a:pt x="79" y="10"/>
                  </a:cubicBezTo>
                  <a:cubicBezTo>
                    <a:pt x="42" y="10"/>
                    <a:pt x="0" y="40"/>
                    <a:pt x="0" y="127"/>
                  </a:cubicBezTo>
                  <a:close/>
                  <a:moveTo>
                    <a:pt x="40" y="124"/>
                  </a:moveTo>
                  <a:cubicBezTo>
                    <a:pt x="40" y="71"/>
                    <a:pt x="53" y="42"/>
                    <a:pt x="79" y="42"/>
                  </a:cubicBezTo>
                  <a:cubicBezTo>
                    <a:pt x="106" y="42"/>
                    <a:pt x="119" y="71"/>
                    <a:pt x="119" y="124"/>
                  </a:cubicBezTo>
                  <a:cubicBezTo>
                    <a:pt x="119" y="177"/>
                    <a:pt x="103" y="206"/>
                    <a:pt x="79" y="206"/>
                  </a:cubicBezTo>
                  <a:cubicBezTo>
                    <a:pt x="53" y="206"/>
                    <a:pt x="40" y="177"/>
                    <a:pt x="40" y="124"/>
                  </a:cubicBezTo>
                  <a:close/>
                  <a:moveTo>
                    <a:pt x="249" y="69"/>
                  </a:moveTo>
                  <a:cubicBezTo>
                    <a:pt x="228" y="69"/>
                    <a:pt x="217" y="87"/>
                    <a:pt x="214" y="98"/>
                  </a:cubicBezTo>
                  <a:lnTo>
                    <a:pt x="214" y="85"/>
                  </a:lnTo>
                  <a:lnTo>
                    <a:pt x="214" y="71"/>
                  </a:lnTo>
                  <a:lnTo>
                    <a:pt x="183" y="71"/>
                  </a:lnTo>
                  <a:lnTo>
                    <a:pt x="183" y="74"/>
                  </a:lnTo>
                  <a:lnTo>
                    <a:pt x="183" y="100"/>
                  </a:lnTo>
                  <a:lnTo>
                    <a:pt x="183" y="238"/>
                  </a:lnTo>
                  <a:lnTo>
                    <a:pt x="220" y="238"/>
                  </a:lnTo>
                  <a:lnTo>
                    <a:pt x="220" y="148"/>
                  </a:lnTo>
                  <a:cubicBezTo>
                    <a:pt x="220" y="111"/>
                    <a:pt x="241" y="108"/>
                    <a:pt x="249" y="108"/>
                  </a:cubicBezTo>
                  <a:cubicBezTo>
                    <a:pt x="252" y="108"/>
                    <a:pt x="254" y="108"/>
                    <a:pt x="259" y="111"/>
                  </a:cubicBezTo>
                  <a:lnTo>
                    <a:pt x="262" y="111"/>
                  </a:lnTo>
                  <a:lnTo>
                    <a:pt x="262" y="69"/>
                  </a:lnTo>
                  <a:lnTo>
                    <a:pt x="259" y="69"/>
                  </a:lnTo>
                  <a:lnTo>
                    <a:pt x="249" y="69"/>
                  </a:lnTo>
                  <a:close/>
                  <a:moveTo>
                    <a:pt x="1157" y="42"/>
                  </a:moveTo>
                  <a:lnTo>
                    <a:pt x="1194" y="42"/>
                  </a:lnTo>
                  <a:lnTo>
                    <a:pt x="1194" y="0"/>
                  </a:lnTo>
                  <a:lnTo>
                    <a:pt x="1157" y="0"/>
                  </a:lnTo>
                  <a:lnTo>
                    <a:pt x="1157" y="42"/>
                  </a:lnTo>
                  <a:close/>
                  <a:moveTo>
                    <a:pt x="1131" y="201"/>
                  </a:moveTo>
                  <a:cubicBezTo>
                    <a:pt x="1125" y="204"/>
                    <a:pt x="1115" y="209"/>
                    <a:pt x="1107" y="209"/>
                  </a:cubicBezTo>
                  <a:cubicBezTo>
                    <a:pt x="1083" y="209"/>
                    <a:pt x="1070" y="191"/>
                    <a:pt x="1070" y="156"/>
                  </a:cubicBezTo>
                  <a:cubicBezTo>
                    <a:pt x="1070" y="119"/>
                    <a:pt x="1080" y="103"/>
                    <a:pt x="1107" y="103"/>
                  </a:cubicBezTo>
                  <a:cubicBezTo>
                    <a:pt x="1115" y="103"/>
                    <a:pt x="1123" y="106"/>
                    <a:pt x="1131" y="111"/>
                  </a:cubicBezTo>
                  <a:lnTo>
                    <a:pt x="1133" y="111"/>
                  </a:lnTo>
                  <a:lnTo>
                    <a:pt x="1136" y="77"/>
                  </a:lnTo>
                  <a:cubicBezTo>
                    <a:pt x="1131" y="74"/>
                    <a:pt x="1117" y="69"/>
                    <a:pt x="1107" y="69"/>
                  </a:cubicBezTo>
                  <a:cubicBezTo>
                    <a:pt x="1062" y="69"/>
                    <a:pt x="1035" y="100"/>
                    <a:pt x="1035" y="156"/>
                  </a:cubicBezTo>
                  <a:cubicBezTo>
                    <a:pt x="1035" y="209"/>
                    <a:pt x="1062" y="241"/>
                    <a:pt x="1104" y="241"/>
                  </a:cubicBezTo>
                  <a:cubicBezTo>
                    <a:pt x="1120" y="241"/>
                    <a:pt x="1133" y="236"/>
                    <a:pt x="1139" y="233"/>
                  </a:cubicBezTo>
                  <a:lnTo>
                    <a:pt x="1131" y="201"/>
                  </a:lnTo>
                  <a:close/>
                  <a:moveTo>
                    <a:pt x="1157" y="238"/>
                  </a:moveTo>
                  <a:lnTo>
                    <a:pt x="1194" y="238"/>
                  </a:lnTo>
                  <a:lnTo>
                    <a:pt x="1194" y="71"/>
                  </a:lnTo>
                  <a:lnTo>
                    <a:pt x="1157" y="71"/>
                  </a:lnTo>
                  <a:lnTo>
                    <a:pt x="1157" y="238"/>
                  </a:lnTo>
                  <a:close/>
                  <a:moveTo>
                    <a:pt x="1223" y="153"/>
                  </a:moveTo>
                  <a:cubicBezTo>
                    <a:pt x="1223" y="228"/>
                    <a:pt x="1263" y="241"/>
                    <a:pt x="1287" y="241"/>
                  </a:cubicBezTo>
                  <a:cubicBezTo>
                    <a:pt x="1311" y="241"/>
                    <a:pt x="1350" y="230"/>
                    <a:pt x="1350" y="153"/>
                  </a:cubicBezTo>
                  <a:cubicBezTo>
                    <a:pt x="1353" y="77"/>
                    <a:pt x="1308" y="69"/>
                    <a:pt x="1287" y="69"/>
                  </a:cubicBezTo>
                  <a:cubicBezTo>
                    <a:pt x="1268" y="69"/>
                    <a:pt x="1223" y="77"/>
                    <a:pt x="1223" y="153"/>
                  </a:cubicBezTo>
                  <a:close/>
                  <a:moveTo>
                    <a:pt x="1260" y="153"/>
                  </a:moveTo>
                  <a:cubicBezTo>
                    <a:pt x="1260" y="130"/>
                    <a:pt x="1266" y="98"/>
                    <a:pt x="1287" y="98"/>
                  </a:cubicBezTo>
                  <a:cubicBezTo>
                    <a:pt x="1303" y="98"/>
                    <a:pt x="1313" y="116"/>
                    <a:pt x="1313" y="153"/>
                  </a:cubicBezTo>
                  <a:cubicBezTo>
                    <a:pt x="1313" y="191"/>
                    <a:pt x="1305" y="209"/>
                    <a:pt x="1287" y="209"/>
                  </a:cubicBezTo>
                  <a:cubicBezTo>
                    <a:pt x="1266" y="209"/>
                    <a:pt x="1260" y="180"/>
                    <a:pt x="1260" y="153"/>
                  </a:cubicBezTo>
                  <a:close/>
                  <a:moveTo>
                    <a:pt x="710" y="238"/>
                  </a:moveTo>
                  <a:lnTo>
                    <a:pt x="747" y="238"/>
                  </a:lnTo>
                  <a:lnTo>
                    <a:pt x="747" y="71"/>
                  </a:lnTo>
                  <a:lnTo>
                    <a:pt x="710" y="71"/>
                  </a:lnTo>
                  <a:lnTo>
                    <a:pt x="710" y="238"/>
                  </a:lnTo>
                  <a:close/>
                  <a:moveTo>
                    <a:pt x="710" y="42"/>
                  </a:moveTo>
                  <a:lnTo>
                    <a:pt x="747" y="42"/>
                  </a:lnTo>
                  <a:lnTo>
                    <a:pt x="747" y="0"/>
                  </a:lnTo>
                  <a:lnTo>
                    <a:pt x="710" y="0"/>
                  </a:lnTo>
                  <a:lnTo>
                    <a:pt x="710" y="42"/>
                  </a:lnTo>
                  <a:close/>
                  <a:moveTo>
                    <a:pt x="1004" y="138"/>
                  </a:moveTo>
                  <a:cubicBezTo>
                    <a:pt x="1004" y="98"/>
                    <a:pt x="993" y="71"/>
                    <a:pt x="948" y="71"/>
                  </a:cubicBezTo>
                  <a:cubicBezTo>
                    <a:pt x="927" y="71"/>
                    <a:pt x="911" y="79"/>
                    <a:pt x="903" y="85"/>
                  </a:cubicBezTo>
                  <a:lnTo>
                    <a:pt x="906" y="119"/>
                  </a:lnTo>
                  <a:lnTo>
                    <a:pt x="908" y="116"/>
                  </a:lnTo>
                  <a:cubicBezTo>
                    <a:pt x="913" y="111"/>
                    <a:pt x="929" y="100"/>
                    <a:pt x="945" y="100"/>
                  </a:cubicBezTo>
                  <a:cubicBezTo>
                    <a:pt x="969" y="100"/>
                    <a:pt x="972" y="122"/>
                    <a:pt x="972" y="130"/>
                  </a:cubicBezTo>
                  <a:lnTo>
                    <a:pt x="972" y="135"/>
                  </a:lnTo>
                  <a:lnTo>
                    <a:pt x="966" y="135"/>
                  </a:lnTo>
                  <a:cubicBezTo>
                    <a:pt x="932" y="135"/>
                    <a:pt x="890" y="140"/>
                    <a:pt x="890" y="193"/>
                  </a:cubicBezTo>
                  <a:cubicBezTo>
                    <a:pt x="890" y="225"/>
                    <a:pt x="911" y="243"/>
                    <a:pt x="935" y="243"/>
                  </a:cubicBezTo>
                  <a:cubicBezTo>
                    <a:pt x="956" y="243"/>
                    <a:pt x="966" y="233"/>
                    <a:pt x="974" y="220"/>
                  </a:cubicBezTo>
                  <a:cubicBezTo>
                    <a:pt x="974" y="225"/>
                    <a:pt x="974" y="233"/>
                    <a:pt x="977" y="238"/>
                  </a:cubicBezTo>
                  <a:lnTo>
                    <a:pt x="1011" y="238"/>
                  </a:lnTo>
                  <a:lnTo>
                    <a:pt x="1011" y="236"/>
                  </a:lnTo>
                  <a:cubicBezTo>
                    <a:pt x="1006" y="230"/>
                    <a:pt x="1004" y="220"/>
                    <a:pt x="1004" y="209"/>
                  </a:cubicBezTo>
                  <a:lnTo>
                    <a:pt x="1004" y="138"/>
                  </a:lnTo>
                  <a:close/>
                  <a:moveTo>
                    <a:pt x="969" y="167"/>
                  </a:moveTo>
                  <a:cubicBezTo>
                    <a:pt x="969" y="198"/>
                    <a:pt x="961" y="212"/>
                    <a:pt x="943" y="212"/>
                  </a:cubicBezTo>
                  <a:cubicBezTo>
                    <a:pt x="929" y="212"/>
                    <a:pt x="921" y="201"/>
                    <a:pt x="921" y="188"/>
                  </a:cubicBezTo>
                  <a:cubicBezTo>
                    <a:pt x="921" y="167"/>
                    <a:pt x="935" y="159"/>
                    <a:pt x="966" y="159"/>
                  </a:cubicBezTo>
                  <a:lnTo>
                    <a:pt x="969" y="159"/>
                  </a:lnTo>
                  <a:lnTo>
                    <a:pt x="969" y="167"/>
                  </a:lnTo>
                  <a:close/>
                  <a:moveTo>
                    <a:pt x="871" y="71"/>
                  </a:moveTo>
                  <a:lnTo>
                    <a:pt x="776" y="71"/>
                  </a:lnTo>
                  <a:lnTo>
                    <a:pt x="776" y="103"/>
                  </a:lnTo>
                  <a:lnTo>
                    <a:pt x="834" y="103"/>
                  </a:lnTo>
                  <a:cubicBezTo>
                    <a:pt x="831" y="106"/>
                    <a:pt x="773" y="201"/>
                    <a:pt x="773" y="201"/>
                  </a:cubicBezTo>
                  <a:lnTo>
                    <a:pt x="773" y="238"/>
                  </a:lnTo>
                  <a:lnTo>
                    <a:pt x="874" y="238"/>
                  </a:lnTo>
                  <a:lnTo>
                    <a:pt x="874" y="206"/>
                  </a:lnTo>
                  <a:lnTo>
                    <a:pt x="813" y="206"/>
                  </a:lnTo>
                  <a:cubicBezTo>
                    <a:pt x="813" y="201"/>
                    <a:pt x="871" y="106"/>
                    <a:pt x="871" y="106"/>
                  </a:cubicBezTo>
                  <a:lnTo>
                    <a:pt x="871" y="71"/>
                  </a:lnTo>
                  <a:close/>
                  <a:moveTo>
                    <a:pt x="1414" y="93"/>
                  </a:moveTo>
                  <a:lnTo>
                    <a:pt x="1414" y="82"/>
                  </a:lnTo>
                  <a:lnTo>
                    <a:pt x="1414" y="71"/>
                  </a:lnTo>
                  <a:lnTo>
                    <a:pt x="1380" y="71"/>
                  </a:lnTo>
                  <a:lnTo>
                    <a:pt x="1380" y="74"/>
                  </a:lnTo>
                  <a:lnTo>
                    <a:pt x="1380" y="100"/>
                  </a:lnTo>
                  <a:lnTo>
                    <a:pt x="1380" y="238"/>
                  </a:lnTo>
                  <a:lnTo>
                    <a:pt x="1417" y="238"/>
                  </a:lnTo>
                  <a:lnTo>
                    <a:pt x="1417" y="140"/>
                  </a:lnTo>
                  <a:cubicBezTo>
                    <a:pt x="1417" y="127"/>
                    <a:pt x="1419" y="103"/>
                    <a:pt x="1440" y="103"/>
                  </a:cubicBezTo>
                  <a:cubicBezTo>
                    <a:pt x="1454" y="103"/>
                    <a:pt x="1459" y="114"/>
                    <a:pt x="1459" y="138"/>
                  </a:cubicBezTo>
                  <a:lnTo>
                    <a:pt x="1459" y="238"/>
                  </a:lnTo>
                  <a:lnTo>
                    <a:pt x="1496" y="238"/>
                  </a:lnTo>
                  <a:lnTo>
                    <a:pt x="1496" y="132"/>
                  </a:lnTo>
                  <a:cubicBezTo>
                    <a:pt x="1493" y="90"/>
                    <a:pt x="1478" y="69"/>
                    <a:pt x="1451" y="69"/>
                  </a:cubicBezTo>
                  <a:cubicBezTo>
                    <a:pt x="1430" y="69"/>
                    <a:pt x="1419" y="85"/>
                    <a:pt x="1414" y="9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0" name="Freeform 221">
              <a:extLst>
                <a:ext uri="{FF2B5EF4-FFF2-40B4-BE49-F238E27FC236}">
                  <a16:creationId xmlns:a16="http://schemas.microsoft.com/office/drawing/2014/main" id="{31C171F4-F470-BD47-8921-0DF4773309A8}"/>
                </a:ext>
              </a:extLst>
            </p:cNvPr>
            <p:cNvSpPr>
              <a:spLocks noChangeArrowheads="1"/>
            </p:cNvSpPr>
            <p:nvPr/>
          </p:nvSpPr>
          <p:spPr bwMode="auto">
            <a:xfrm>
              <a:off x="5834063" y="4564063"/>
              <a:ext cx="781050" cy="85725"/>
            </a:xfrm>
            <a:custGeom>
              <a:avLst/>
              <a:gdLst>
                <a:gd name="T0" fmla="*/ 252428 w 2169"/>
                <a:gd name="T1" fmla="*/ 41958 h 237"/>
                <a:gd name="T2" fmla="*/ 275474 w 2169"/>
                <a:gd name="T3" fmla="*/ 47746 h 237"/>
                <a:gd name="T4" fmla="*/ 276194 w 2169"/>
                <a:gd name="T5" fmla="*/ 76682 h 237"/>
                <a:gd name="T6" fmla="*/ 285917 w 2169"/>
                <a:gd name="T7" fmla="*/ 73789 h 237"/>
                <a:gd name="T8" fmla="*/ 273674 w 2169"/>
                <a:gd name="T9" fmla="*/ 55341 h 237"/>
                <a:gd name="T10" fmla="*/ 135396 w 2169"/>
                <a:gd name="T11" fmla="*/ 34362 h 237"/>
                <a:gd name="T12" fmla="*/ 122793 w 2169"/>
                <a:gd name="T13" fmla="*/ 27852 h 237"/>
                <a:gd name="T14" fmla="*/ 135396 w 2169"/>
                <a:gd name="T15" fmla="*/ 51724 h 237"/>
                <a:gd name="T16" fmla="*/ 162044 w 2169"/>
                <a:gd name="T17" fmla="*/ 85363 h 237"/>
                <a:gd name="T18" fmla="*/ 18725 w 2169"/>
                <a:gd name="T19" fmla="*/ 7596 h 237"/>
                <a:gd name="T20" fmla="*/ 11163 w 2169"/>
                <a:gd name="T21" fmla="*/ 22788 h 237"/>
                <a:gd name="T22" fmla="*/ 52214 w 2169"/>
                <a:gd name="T23" fmla="*/ 84278 h 237"/>
                <a:gd name="T24" fmla="*/ 32409 w 2169"/>
                <a:gd name="T25" fmla="*/ 63299 h 237"/>
                <a:gd name="T26" fmla="*/ 100107 w 2169"/>
                <a:gd name="T27" fmla="*/ 59320 h 237"/>
                <a:gd name="T28" fmla="*/ 73100 w 2169"/>
                <a:gd name="T29" fmla="*/ 26766 h 237"/>
                <a:gd name="T30" fmla="*/ 100827 w 2169"/>
                <a:gd name="T31" fmla="*/ 79576 h 237"/>
                <a:gd name="T32" fmla="*/ 112350 w 2169"/>
                <a:gd name="T33" fmla="*/ 74512 h 237"/>
                <a:gd name="T34" fmla="*/ 238384 w 2169"/>
                <a:gd name="T35" fmla="*/ 2894 h 237"/>
                <a:gd name="T36" fmla="*/ 200934 w 2169"/>
                <a:gd name="T37" fmla="*/ 1085 h 237"/>
                <a:gd name="T38" fmla="*/ 188691 w 2169"/>
                <a:gd name="T39" fmla="*/ 85363 h 237"/>
                <a:gd name="T40" fmla="*/ 212457 w 2169"/>
                <a:gd name="T41" fmla="*/ 83193 h 237"/>
                <a:gd name="T42" fmla="*/ 191572 w 2169"/>
                <a:gd name="T43" fmla="*/ 37256 h 237"/>
                <a:gd name="T44" fmla="*/ 297440 w 2169"/>
                <a:gd name="T45" fmla="*/ 84278 h 237"/>
                <a:gd name="T46" fmla="*/ 297440 w 2169"/>
                <a:gd name="T47" fmla="*/ 84278 h 237"/>
                <a:gd name="T48" fmla="*/ 224700 w 2169"/>
                <a:gd name="T49" fmla="*/ 26766 h 237"/>
                <a:gd name="T50" fmla="*/ 619727 w 2169"/>
                <a:gd name="T51" fmla="*/ 29660 h 237"/>
                <a:gd name="T52" fmla="*/ 643493 w 2169"/>
                <a:gd name="T53" fmla="*/ 45937 h 237"/>
                <a:gd name="T54" fmla="*/ 630890 w 2169"/>
                <a:gd name="T55" fmla="*/ 84278 h 237"/>
                <a:gd name="T56" fmla="*/ 656817 w 2169"/>
                <a:gd name="T57" fmla="*/ 82470 h 237"/>
                <a:gd name="T58" fmla="*/ 626208 w 2169"/>
                <a:gd name="T59" fmla="*/ 66193 h 237"/>
                <a:gd name="T60" fmla="*/ 633050 w 2169"/>
                <a:gd name="T61" fmla="*/ 74512 h 237"/>
                <a:gd name="T62" fmla="*/ 709391 w 2169"/>
                <a:gd name="T63" fmla="*/ 72703 h 237"/>
                <a:gd name="T64" fmla="*/ 690306 w 2169"/>
                <a:gd name="T65" fmla="*/ 63299 h 237"/>
                <a:gd name="T66" fmla="*/ 717673 w 2169"/>
                <a:gd name="T67" fmla="*/ 83193 h 237"/>
                <a:gd name="T68" fmla="*/ 729196 w 2169"/>
                <a:gd name="T69" fmla="*/ 26766 h 237"/>
                <a:gd name="T70" fmla="*/ 665459 w 2169"/>
                <a:gd name="T71" fmla="*/ 1809 h 237"/>
                <a:gd name="T72" fmla="*/ 780690 w 2169"/>
                <a:gd name="T73" fmla="*/ 1085 h 237"/>
                <a:gd name="T74" fmla="*/ 738919 w 2169"/>
                <a:gd name="T75" fmla="*/ 55341 h 237"/>
                <a:gd name="T76" fmla="*/ 780690 w 2169"/>
                <a:gd name="T77" fmla="*/ 83193 h 237"/>
                <a:gd name="T78" fmla="*/ 758724 w 2169"/>
                <a:gd name="T79" fmla="*/ 74512 h 237"/>
                <a:gd name="T80" fmla="*/ 434637 w 2169"/>
                <a:gd name="T81" fmla="*/ 81384 h 237"/>
                <a:gd name="T82" fmla="*/ 409070 w 2169"/>
                <a:gd name="T83" fmla="*/ 60405 h 237"/>
                <a:gd name="T84" fmla="*/ 397547 w 2169"/>
                <a:gd name="T85" fmla="*/ 56427 h 237"/>
                <a:gd name="T86" fmla="*/ 409070 w 2169"/>
                <a:gd name="T87" fmla="*/ 50639 h 237"/>
                <a:gd name="T88" fmla="*/ 471727 w 2169"/>
                <a:gd name="T89" fmla="*/ 0 h 237"/>
                <a:gd name="T90" fmla="*/ 375581 w 2169"/>
                <a:gd name="T91" fmla="*/ 33639 h 237"/>
                <a:gd name="T92" fmla="*/ 375581 w 2169"/>
                <a:gd name="T93" fmla="*/ 76682 h 237"/>
                <a:gd name="T94" fmla="*/ 387824 w 2169"/>
                <a:gd name="T95" fmla="*/ 73789 h 237"/>
                <a:gd name="T96" fmla="*/ 374501 w 2169"/>
                <a:gd name="T97" fmla="*/ 55341 h 237"/>
                <a:gd name="T98" fmla="*/ 582277 w 2169"/>
                <a:gd name="T99" fmla="*/ 26766 h 237"/>
                <a:gd name="T100" fmla="*/ 604242 w 2169"/>
                <a:gd name="T101" fmla="*/ 9404 h 237"/>
                <a:gd name="T102" fmla="*/ 579396 w 2169"/>
                <a:gd name="T103" fmla="*/ 47746 h 237"/>
                <a:gd name="T104" fmla="*/ 571114 w 2169"/>
                <a:gd name="T105" fmla="*/ 69086 h 237"/>
                <a:gd name="T106" fmla="*/ 607123 w 2169"/>
                <a:gd name="T107" fmla="*/ 62214 h 237"/>
                <a:gd name="T108" fmla="*/ 514578 w 2169"/>
                <a:gd name="T109" fmla="*/ 25681 h 237"/>
                <a:gd name="T110" fmla="*/ 514578 w 2169"/>
                <a:gd name="T111" fmla="*/ 35447 h 237"/>
                <a:gd name="T112" fmla="*/ 495493 w 2169"/>
                <a:gd name="T113" fmla="*/ 66916 h 237"/>
                <a:gd name="T114" fmla="*/ 536544 w 2169"/>
                <a:gd name="T115" fmla="*/ 83193 h 237"/>
                <a:gd name="T116" fmla="*/ 511698 w 2169"/>
                <a:gd name="T117" fmla="*/ 74512 h 237"/>
                <a:gd name="T118" fmla="*/ 521420 w 2169"/>
                <a:gd name="T119" fmla="*/ 59320 h 2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9" h="237">
                  <a:moveTo>
                    <a:pt x="794" y="135"/>
                  </a:moveTo>
                  <a:cubicBezTo>
                    <a:pt x="794" y="98"/>
                    <a:pt x="786" y="71"/>
                    <a:pt x="741" y="71"/>
                  </a:cubicBezTo>
                  <a:cubicBezTo>
                    <a:pt x="720" y="71"/>
                    <a:pt x="707" y="79"/>
                    <a:pt x="699" y="82"/>
                  </a:cubicBezTo>
                  <a:lnTo>
                    <a:pt x="701" y="116"/>
                  </a:lnTo>
                  <a:lnTo>
                    <a:pt x="704" y="114"/>
                  </a:lnTo>
                  <a:cubicBezTo>
                    <a:pt x="709" y="108"/>
                    <a:pt x="722" y="98"/>
                    <a:pt x="741" y="98"/>
                  </a:cubicBezTo>
                  <a:cubicBezTo>
                    <a:pt x="762" y="98"/>
                    <a:pt x="765" y="116"/>
                    <a:pt x="765" y="127"/>
                  </a:cubicBezTo>
                  <a:lnTo>
                    <a:pt x="765" y="132"/>
                  </a:lnTo>
                  <a:lnTo>
                    <a:pt x="760" y="132"/>
                  </a:lnTo>
                  <a:cubicBezTo>
                    <a:pt x="725" y="132"/>
                    <a:pt x="688" y="138"/>
                    <a:pt x="688" y="185"/>
                  </a:cubicBezTo>
                  <a:cubicBezTo>
                    <a:pt x="688" y="217"/>
                    <a:pt x="709" y="233"/>
                    <a:pt x="730" y="233"/>
                  </a:cubicBezTo>
                  <a:cubicBezTo>
                    <a:pt x="749" y="233"/>
                    <a:pt x="760" y="222"/>
                    <a:pt x="767" y="212"/>
                  </a:cubicBezTo>
                  <a:cubicBezTo>
                    <a:pt x="767" y="217"/>
                    <a:pt x="767" y="225"/>
                    <a:pt x="770" y="230"/>
                  </a:cubicBezTo>
                  <a:lnTo>
                    <a:pt x="802" y="230"/>
                  </a:lnTo>
                  <a:lnTo>
                    <a:pt x="802" y="228"/>
                  </a:lnTo>
                  <a:cubicBezTo>
                    <a:pt x="797" y="225"/>
                    <a:pt x="794" y="217"/>
                    <a:pt x="794" y="204"/>
                  </a:cubicBezTo>
                  <a:lnTo>
                    <a:pt x="794" y="135"/>
                  </a:lnTo>
                  <a:close/>
                  <a:moveTo>
                    <a:pt x="736" y="206"/>
                  </a:moveTo>
                  <a:cubicBezTo>
                    <a:pt x="725" y="206"/>
                    <a:pt x="717" y="199"/>
                    <a:pt x="717" y="183"/>
                  </a:cubicBezTo>
                  <a:cubicBezTo>
                    <a:pt x="717" y="161"/>
                    <a:pt x="730" y="153"/>
                    <a:pt x="760" y="153"/>
                  </a:cubicBezTo>
                  <a:lnTo>
                    <a:pt x="762" y="153"/>
                  </a:lnTo>
                  <a:lnTo>
                    <a:pt x="762" y="164"/>
                  </a:lnTo>
                  <a:cubicBezTo>
                    <a:pt x="762" y="193"/>
                    <a:pt x="754" y="206"/>
                    <a:pt x="736" y="206"/>
                  </a:cubicBezTo>
                  <a:close/>
                  <a:moveTo>
                    <a:pt x="376" y="95"/>
                  </a:moveTo>
                  <a:lnTo>
                    <a:pt x="376" y="85"/>
                  </a:lnTo>
                  <a:lnTo>
                    <a:pt x="376" y="74"/>
                  </a:lnTo>
                  <a:lnTo>
                    <a:pt x="341" y="74"/>
                  </a:lnTo>
                  <a:lnTo>
                    <a:pt x="341" y="77"/>
                  </a:lnTo>
                  <a:lnTo>
                    <a:pt x="341" y="103"/>
                  </a:lnTo>
                  <a:lnTo>
                    <a:pt x="341" y="236"/>
                  </a:lnTo>
                  <a:lnTo>
                    <a:pt x="376" y="236"/>
                  </a:lnTo>
                  <a:lnTo>
                    <a:pt x="376" y="143"/>
                  </a:lnTo>
                  <a:cubicBezTo>
                    <a:pt x="376" y="130"/>
                    <a:pt x="378" y="108"/>
                    <a:pt x="397" y="108"/>
                  </a:cubicBezTo>
                  <a:cubicBezTo>
                    <a:pt x="410" y="108"/>
                    <a:pt x="415" y="116"/>
                    <a:pt x="415" y="140"/>
                  </a:cubicBezTo>
                  <a:lnTo>
                    <a:pt x="415" y="236"/>
                  </a:lnTo>
                  <a:lnTo>
                    <a:pt x="450" y="236"/>
                  </a:lnTo>
                  <a:lnTo>
                    <a:pt x="450" y="135"/>
                  </a:lnTo>
                  <a:cubicBezTo>
                    <a:pt x="450" y="93"/>
                    <a:pt x="436" y="71"/>
                    <a:pt x="410" y="71"/>
                  </a:cubicBezTo>
                  <a:cubicBezTo>
                    <a:pt x="389" y="71"/>
                    <a:pt x="378" y="87"/>
                    <a:pt x="376" y="95"/>
                  </a:cubicBezTo>
                  <a:close/>
                  <a:moveTo>
                    <a:pt x="52" y="21"/>
                  </a:moveTo>
                  <a:lnTo>
                    <a:pt x="0" y="21"/>
                  </a:lnTo>
                  <a:lnTo>
                    <a:pt x="0" y="236"/>
                  </a:lnTo>
                  <a:lnTo>
                    <a:pt x="31" y="236"/>
                  </a:lnTo>
                  <a:lnTo>
                    <a:pt x="31" y="63"/>
                  </a:lnTo>
                  <a:cubicBezTo>
                    <a:pt x="34" y="79"/>
                    <a:pt x="74" y="233"/>
                    <a:pt x="74" y="233"/>
                  </a:cubicBezTo>
                  <a:lnTo>
                    <a:pt x="100" y="233"/>
                  </a:lnTo>
                  <a:cubicBezTo>
                    <a:pt x="100" y="233"/>
                    <a:pt x="140" y="77"/>
                    <a:pt x="145" y="63"/>
                  </a:cubicBezTo>
                  <a:lnTo>
                    <a:pt x="145" y="233"/>
                  </a:lnTo>
                  <a:lnTo>
                    <a:pt x="177" y="233"/>
                  </a:lnTo>
                  <a:lnTo>
                    <a:pt x="177" y="18"/>
                  </a:lnTo>
                  <a:lnTo>
                    <a:pt x="127" y="18"/>
                  </a:lnTo>
                  <a:cubicBezTo>
                    <a:pt x="127" y="18"/>
                    <a:pt x="90" y="167"/>
                    <a:pt x="90" y="175"/>
                  </a:cubicBezTo>
                  <a:cubicBezTo>
                    <a:pt x="87" y="167"/>
                    <a:pt x="52" y="21"/>
                    <a:pt x="52" y="21"/>
                  </a:cubicBezTo>
                  <a:close/>
                  <a:moveTo>
                    <a:pt x="312" y="74"/>
                  </a:moveTo>
                  <a:lnTo>
                    <a:pt x="278" y="74"/>
                  </a:lnTo>
                  <a:lnTo>
                    <a:pt x="278" y="164"/>
                  </a:lnTo>
                  <a:cubicBezTo>
                    <a:pt x="278" y="180"/>
                    <a:pt x="275" y="201"/>
                    <a:pt x="256" y="201"/>
                  </a:cubicBezTo>
                  <a:cubicBezTo>
                    <a:pt x="243" y="201"/>
                    <a:pt x="238" y="191"/>
                    <a:pt x="238" y="169"/>
                  </a:cubicBezTo>
                  <a:lnTo>
                    <a:pt x="238" y="74"/>
                  </a:lnTo>
                  <a:lnTo>
                    <a:pt x="203" y="74"/>
                  </a:lnTo>
                  <a:lnTo>
                    <a:pt x="203" y="175"/>
                  </a:lnTo>
                  <a:cubicBezTo>
                    <a:pt x="203" y="214"/>
                    <a:pt x="217" y="233"/>
                    <a:pt x="246" y="233"/>
                  </a:cubicBezTo>
                  <a:cubicBezTo>
                    <a:pt x="267" y="233"/>
                    <a:pt x="275" y="220"/>
                    <a:pt x="280" y="209"/>
                  </a:cubicBezTo>
                  <a:lnTo>
                    <a:pt x="280" y="220"/>
                  </a:lnTo>
                  <a:lnTo>
                    <a:pt x="280" y="230"/>
                  </a:lnTo>
                  <a:lnTo>
                    <a:pt x="312" y="230"/>
                  </a:lnTo>
                  <a:lnTo>
                    <a:pt x="312" y="228"/>
                  </a:lnTo>
                  <a:cubicBezTo>
                    <a:pt x="315" y="225"/>
                    <a:pt x="312" y="217"/>
                    <a:pt x="312" y="206"/>
                  </a:cubicBezTo>
                  <a:lnTo>
                    <a:pt x="312" y="74"/>
                  </a:lnTo>
                  <a:close/>
                  <a:moveTo>
                    <a:pt x="624" y="48"/>
                  </a:moveTo>
                  <a:lnTo>
                    <a:pt x="662" y="48"/>
                  </a:lnTo>
                  <a:lnTo>
                    <a:pt x="662" y="8"/>
                  </a:lnTo>
                  <a:lnTo>
                    <a:pt x="624" y="8"/>
                  </a:lnTo>
                  <a:lnTo>
                    <a:pt x="624" y="48"/>
                  </a:lnTo>
                  <a:close/>
                  <a:moveTo>
                    <a:pt x="593" y="3"/>
                  </a:moveTo>
                  <a:lnTo>
                    <a:pt x="558" y="3"/>
                  </a:lnTo>
                  <a:lnTo>
                    <a:pt x="558" y="93"/>
                  </a:lnTo>
                  <a:cubicBezTo>
                    <a:pt x="553" y="85"/>
                    <a:pt x="545" y="71"/>
                    <a:pt x="524" y="71"/>
                  </a:cubicBezTo>
                  <a:cubicBezTo>
                    <a:pt x="495" y="71"/>
                    <a:pt x="476" y="103"/>
                    <a:pt x="476" y="153"/>
                  </a:cubicBezTo>
                  <a:cubicBezTo>
                    <a:pt x="476" y="204"/>
                    <a:pt x="495" y="236"/>
                    <a:pt x="524" y="236"/>
                  </a:cubicBezTo>
                  <a:cubicBezTo>
                    <a:pt x="540" y="236"/>
                    <a:pt x="553" y="228"/>
                    <a:pt x="558" y="212"/>
                  </a:cubicBezTo>
                  <a:lnTo>
                    <a:pt x="558" y="233"/>
                  </a:lnTo>
                  <a:lnTo>
                    <a:pt x="590" y="233"/>
                  </a:lnTo>
                  <a:lnTo>
                    <a:pt x="590" y="230"/>
                  </a:lnTo>
                  <a:cubicBezTo>
                    <a:pt x="593" y="228"/>
                    <a:pt x="593" y="217"/>
                    <a:pt x="593" y="204"/>
                  </a:cubicBezTo>
                  <a:lnTo>
                    <a:pt x="593" y="3"/>
                  </a:lnTo>
                  <a:close/>
                  <a:moveTo>
                    <a:pt x="508" y="153"/>
                  </a:moveTo>
                  <a:cubicBezTo>
                    <a:pt x="508" y="119"/>
                    <a:pt x="516" y="103"/>
                    <a:pt x="532" y="103"/>
                  </a:cubicBezTo>
                  <a:cubicBezTo>
                    <a:pt x="553" y="103"/>
                    <a:pt x="556" y="135"/>
                    <a:pt x="556" y="153"/>
                  </a:cubicBezTo>
                  <a:cubicBezTo>
                    <a:pt x="558" y="177"/>
                    <a:pt x="553" y="206"/>
                    <a:pt x="532" y="206"/>
                  </a:cubicBezTo>
                  <a:cubicBezTo>
                    <a:pt x="516" y="206"/>
                    <a:pt x="508" y="193"/>
                    <a:pt x="508" y="153"/>
                  </a:cubicBezTo>
                  <a:close/>
                  <a:moveTo>
                    <a:pt x="826" y="233"/>
                  </a:moveTo>
                  <a:lnTo>
                    <a:pt x="860" y="233"/>
                  </a:lnTo>
                  <a:lnTo>
                    <a:pt x="860" y="5"/>
                  </a:lnTo>
                  <a:lnTo>
                    <a:pt x="826" y="5"/>
                  </a:lnTo>
                  <a:lnTo>
                    <a:pt x="826" y="233"/>
                  </a:lnTo>
                  <a:close/>
                  <a:moveTo>
                    <a:pt x="624" y="233"/>
                  </a:moveTo>
                  <a:lnTo>
                    <a:pt x="659" y="233"/>
                  </a:lnTo>
                  <a:lnTo>
                    <a:pt x="659" y="74"/>
                  </a:lnTo>
                  <a:lnTo>
                    <a:pt x="624" y="74"/>
                  </a:lnTo>
                  <a:lnTo>
                    <a:pt x="624" y="233"/>
                  </a:lnTo>
                  <a:close/>
                  <a:moveTo>
                    <a:pt x="1816" y="135"/>
                  </a:moveTo>
                  <a:cubicBezTo>
                    <a:pt x="1816" y="98"/>
                    <a:pt x="1808" y="71"/>
                    <a:pt x="1763" y="71"/>
                  </a:cubicBezTo>
                  <a:cubicBezTo>
                    <a:pt x="1742" y="71"/>
                    <a:pt x="1729" y="79"/>
                    <a:pt x="1721" y="82"/>
                  </a:cubicBezTo>
                  <a:lnTo>
                    <a:pt x="1723" y="116"/>
                  </a:lnTo>
                  <a:lnTo>
                    <a:pt x="1726" y="114"/>
                  </a:lnTo>
                  <a:cubicBezTo>
                    <a:pt x="1731" y="108"/>
                    <a:pt x="1745" y="98"/>
                    <a:pt x="1763" y="98"/>
                  </a:cubicBezTo>
                  <a:cubicBezTo>
                    <a:pt x="1784" y="98"/>
                    <a:pt x="1787" y="116"/>
                    <a:pt x="1787" y="127"/>
                  </a:cubicBezTo>
                  <a:lnTo>
                    <a:pt x="1787" y="132"/>
                  </a:lnTo>
                  <a:lnTo>
                    <a:pt x="1782" y="132"/>
                  </a:lnTo>
                  <a:cubicBezTo>
                    <a:pt x="1747" y="132"/>
                    <a:pt x="1710" y="138"/>
                    <a:pt x="1710" y="185"/>
                  </a:cubicBezTo>
                  <a:cubicBezTo>
                    <a:pt x="1710" y="217"/>
                    <a:pt x="1731" y="233"/>
                    <a:pt x="1752" y="233"/>
                  </a:cubicBezTo>
                  <a:cubicBezTo>
                    <a:pt x="1771" y="233"/>
                    <a:pt x="1782" y="222"/>
                    <a:pt x="1790" y="212"/>
                  </a:cubicBezTo>
                  <a:cubicBezTo>
                    <a:pt x="1790" y="217"/>
                    <a:pt x="1790" y="225"/>
                    <a:pt x="1792" y="230"/>
                  </a:cubicBezTo>
                  <a:lnTo>
                    <a:pt x="1824" y="230"/>
                  </a:lnTo>
                  <a:lnTo>
                    <a:pt x="1824" y="228"/>
                  </a:lnTo>
                  <a:cubicBezTo>
                    <a:pt x="1816" y="225"/>
                    <a:pt x="1816" y="214"/>
                    <a:pt x="1816" y="204"/>
                  </a:cubicBezTo>
                  <a:lnTo>
                    <a:pt x="1816" y="135"/>
                  </a:lnTo>
                  <a:close/>
                  <a:moveTo>
                    <a:pt x="1758" y="206"/>
                  </a:moveTo>
                  <a:cubicBezTo>
                    <a:pt x="1747" y="206"/>
                    <a:pt x="1739" y="199"/>
                    <a:pt x="1739" y="183"/>
                  </a:cubicBezTo>
                  <a:cubicBezTo>
                    <a:pt x="1739" y="161"/>
                    <a:pt x="1752" y="153"/>
                    <a:pt x="1782" y="153"/>
                  </a:cubicBezTo>
                  <a:lnTo>
                    <a:pt x="1784" y="153"/>
                  </a:lnTo>
                  <a:lnTo>
                    <a:pt x="1784" y="164"/>
                  </a:lnTo>
                  <a:cubicBezTo>
                    <a:pt x="1784" y="193"/>
                    <a:pt x="1776" y="206"/>
                    <a:pt x="1758" y="206"/>
                  </a:cubicBezTo>
                  <a:close/>
                  <a:moveTo>
                    <a:pt x="2025" y="74"/>
                  </a:moveTo>
                  <a:lnTo>
                    <a:pt x="1991" y="74"/>
                  </a:lnTo>
                  <a:lnTo>
                    <a:pt x="1991" y="164"/>
                  </a:lnTo>
                  <a:cubicBezTo>
                    <a:pt x="1991" y="180"/>
                    <a:pt x="1988" y="201"/>
                    <a:pt x="1970" y="201"/>
                  </a:cubicBezTo>
                  <a:cubicBezTo>
                    <a:pt x="1956" y="201"/>
                    <a:pt x="1951" y="191"/>
                    <a:pt x="1951" y="169"/>
                  </a:cubicBezTo>
                  <a:lnTo>
                    <a:pt x="1951" y="74"/>
                  </a:lnTo>
                  <a:lnTo>
                    <a:pt x="1917" y="74"/>
                  </a:lnTo>
                  <a:lnTo>
                    <a:pt x="1917" y="175"/>
                  </a:lnTo>
                  <a:cubicBezTo>
                    <a:pt x="1917" y="214"/>
                    <a:pt x="1930" y="233"/>
                    <a:pt x="1959" y="233"/>
                  </a:cubicBezTo>
                  <a:cubicBezTo>
                    <a:pt x="1980" y="233"/>
                    <a:pt x="1988" y="220"/>
                    <a:pt x="1993" y="209"/>
                  </a:cubicBezTo>
                  <a:lnTo>
                    <a:pt x="1993" y="220"/>
                  </a:lnTo>
                  <a:lnTo>
                    <a:pt x="1993" y="230"/>
                  </a:lnTo>
                  <a:lnTo>
                    <a:pt x="2025" y="230"/>
                  </a:lnTo>
                  <a:lnTo>
                    <a:pt x="2025" y="228"/>
                  </a:lnTo>
                  <a:lnTo>
                    <a:pt x="2025" y="206"/>
                  </a:lnTo>
                  <a:lnTo>
                    <a:pt x="2025" y="74"/>
                  </a:lnTo>
                  <a:close/>
                  <a:moveTo>
                    <a:pt x="1848" y="233"/>
                  </a:moveTo>
                  <a:lnTo>
                    <a:pt x="1882" y="233"/>
                  </a:lnTo>
                  <a:lnTo>
                    <a:pt x="1882" y="5"/>
                  </a:lnTo>
                  <a:lnTo>
                    <a:pt x="1848" y="5"/>
                  </a:lnTo>
                  <a:lnTo>
                    <a:pt x="1848" y="233"/>
                  </a:lnTo>
                  <a:close/>
                  <a:moveTo>
                    <a:pt x="2168" y="230"/>
                  </a:moveTo>
                  <a:lnTo>
                    <a:pt x="2168" y="204"/>
                  </a:lnTo>
                  <a:lnTo>
                    <a:pt x="2168" y="3"/>
                  </a:lnTo>
                  <a:lnTo>
                    <a:pt x="2134" y="3"/>
                  </a:lnTo>
                  <a:lnTo>
                    <a:pt x="2134" y="93"/>
                  </a:lnTo>
                  <a:cubicBezTo>
                    <a:pt x="2128" y="85"/>
                    <a:pt x="2121" y="71"/>
                    <a:pt x="2099" y="71"/>
                  </a:cubicBezTo>
                  <a:cubicBezTo>
                    <a:pt x="2070" y="71"/>
                    <a:pt x="2052" y="103"/>
                    <a:pt x="2052" y="153"/>
                  </a:cubicBezTo>
                  <a:cubicBezTo>
                    <a:pt x="2052" y="204"/>
                    <a:pt x="2070" y="236"/>
                    <a:pt x="2099" y="236"/>
                  </a:cubicBezTo>
                  <a:cubicBezTo>
                    <a:pt x="2115" y="236"/>
                    <a:pt x="2128" y="228"/>
                    <a:pt x="2134" y="212"/>
                  </a:cubicBezTo>
                  <a:lnTo>
                    <a:pt x="2134" y="233"/>
                  </a:lnTo>
                  <a:lnTo>
                    <a:pt x="2168" y="230"/>
                  </a:lnTo>
                  <a:close/>
                  <a:moveTo>
                    <a:pt x="2083" y="153"/>
                  </a:moveTo>
                  <a:cubicBezTo>
                    <a:pt x="2083" y="119"/>
                    <a:pt x="2091" y="103"/>
                    <a:pt x="2107" y="103"/>
                  </a:cubicBezTo>
                  <a:cubicBezTo>
                    <a:pt x="2128" y="103"/>
                    <a:pt x="2131" y="135"/>
                    <a:pt x="2131" y="153"/>
                  </a:cubicBezTo>
                  <a:cubicBezTo>
                    <a:pt x="2131" y="177"/>
                    <a:pt x="2126" y="206"/>
                    <a:pt x="2107" y="206"/>
                  </a:cubicBezTo>
                  <a:cubicBezTo>
                    <a:pt x="2091" y="206"/>
                    <a:pt x="2083" y="193"/>
                    <a:pt x="2083" y="153"/>
                  </a:cubicBezTo>
                  <a:close/>
                  <a:moveTo>
                    <a:pt x="1104" y="156"/>
                  </a:moveTo>
                  <a:cubicBezTo>
                    <a:pt x="1104" y="193"/>
                    <a:pt x="1120" y="236"/>
                    <a:pt x="1167" y="236"/>
                  </a:cubicBezTo>
                  <a:cubicBezTo>
                    <a:pt x="1188" y="236"/>
                    <a:pt x="1202" y="228"/>
                    <a:pt x="1207" y="225"/>
                  </a:cubicBezTo>
                  <a:lnTo>
                    <a:pt x="1204" y="193"/>
                  </a:lnTo>
                  <a:lnTo>
                    <a:pt x="1202" y="196"/>
                  </a:lnTo>
                  <a:cubicBezTo>
                    <a:pt x="1194" y="201"/>
                    <a:pt x="1186" y="206"/>
                    <a:pt x="1167" y="206"/>
                  </a:cubicBezTo>
                  <a:cubicBezTo>
                    <a:pt x="1146" y="206"/>
                    <a:pt x="1136" y="193"/>
                    <a:pt x="1136" y="167"/>
                  </a:cubicBezTo>
                  <a:lnTo>
                    <a:pt x="1212" y="167"/>
                  </a:lnTo>
                  <a:lnTo>
                    <a:pt x="1212" y="159"/>
                  </a:lnTo>
                  <a:cubicBezTo>
                    <a:pt x="1215" y="87"/>
                    <a:pt x="1183" y="71"/>
                    <a:pt x="1159" y="71"/>
                  </a:cubicBezTo>
                  <a:cubicBezTo>
                    <a:pt x="1125" y="71"/>
                    <a:pt x="1104" y="106"/>
                    <a:pt x="1104" y="156"/>
                  </a:cubicBezTo>
                  <a:close/>
                  <a:moveTo>
                    <a:pt x="1136" y="140"/>
                  </a:moveTo>
                  <a:cubicBezTo>
                    <a:pt x="1136" y="122"/>
                    <a:pt x="1141" y="101"/>
                    <a:pt x="1159" y="101"/>
                  </a:cubicBezTo>
                  <a:cubicBezTo>
                    <a:pt x="1175" y="101"/>
                    <a:pt x="1181" y="122"/>
                    <a:pt x="1181" y="140"/>
                  </a:cubicBezTo>
                  <a:lnTo>
                    <a:pt x="1136" y="140"/>
                  </a:lnTo>
                  <a:close/>
                  <a:moveTo>
                    <a:pt x="1310" y="233"/>
                  </a:moveTo>
                  <a:lnTo>
                    <a:pt x="1345" y="233"/>
                  </a:lnTo>
                  <a:lnTo>
                    <a:pt x="1345" y="0"/>
                  </a:lnTo>
                  <a:lnTo>
                    <a:pt x="1310" y="0"/>
                  </a:lnTo>
                  <a:lnTo>
                    <a:pt x="1310" y="233"/>
                  </a:lnTo>
                  <a:close/>
                  <a:moveTo>
                    <a:pt x="1077" y="3"/>
                  </a:moveTo>
                  <a:lnTo>
                    <a:pt x="1043" y="3"/>
                  </a:lnTo>
                  <a:lnTo>
                    <a:pt x="1043" y="93"/>
                  </a:lnTo>
                  <a:cubicBezTo>
                    <a:pt x="1038" y="85"/>
                    <a:pt x="1030" y="71"/>
                    <a:pt x="1008" y="71"/>
                  </a:cubicBezTo>
                  <a:cubicBezTo>
                    <a:pt x="979" y="71"/>
                    <a:pt x="961" y="103"/>
                    <a:pt x="961" y="153"/>
                  </a:cubicBezTo>
                  <a:cubicBezTo>
                    <a:pt x="961" y="204"/>
                    <a:pt x="979" y="236"/>
                    <a:pt x="1008" y="236"/>
                  </a:cubicBezTo>
                  <a:cubicBezTo>
                    <a:pt x="1024" y="236"/>
                    <a:pt x="1038" y="228"/>
                    <a:pt x="1043" y="212"/>
                  </a:cubicBezTo>
                  <a:lnTo>
                    <a:pt x="1043" y="233"/>
                  </a:lnTo>
                  <a:lnTo>
                    <a:pt x="1075" y="233"/>
                  </a:lnTo>
                  <a:lnTo>
                    <a:pt x="1075" y="230"/>
                  </a:lnTo>
                  <a:cubicBezTo>
                    <a:pt x="1077" y="228"/>
                    <a:pt x="1077" y="217"/>
                    <a:pt x="1077" y="204"/>
                  </a:cubicBezTo>
                  <a:lnTo>
                    <a:pt x="1077" y="3"/>
                  </a:lnTo>
                  <a:close/>
                  <a:moveTo>
                    <a:pt x="993" y="153"/>
                  </a:moveTo>
                  <a:cubicBezTo>
                    <a:pt x="993" y="119"/>
                    <a:pt x="1000" y="103"/>
                    <a:pt x="1016" y="103"/>
                  </a:cubicBezTo>
                  <a:cubicBezTo>
                    <a:pt x="1038" y="103"/>
                    <a:pt x="1040" y="135"/>
                    <a:pt x="1040" y="153"/>
                  </a:cubicBezTo>
                  <a:cubicBezTo>
                    <a:pt x="1043" y="177"/>
                    <a:pt x="1038" y="206"/>
                    <a:pt x="1016" y="206"/>
                  </a:cubicBezTo>
                  <a:cubicBezTo>
                    <a:pt x="1000" y="206"/>
                    <a:pt x="993" y="193"/>
                    <a:pt x="993" y="153"/>
                  </a:cubicBezTo>
                  <a:close/>
                  <a:moveTo>
                    <a:pt x="1636" y="101"/>
                  </a:moveTo>
                  <a:cubicBezTo>
                    <a:pt x="1625" y="95"/>
                    <a:pt x="1617" y="87"/>
                    <a:pt x="1617" y="74"/>
                  </a:cubicBezTo>
                  <a:cubicBezTo>
                    <a:pt x="1617" y="58"/>
                    <a:pt x="1625" y="50"/>
                    <a:pt x="1641" y="50"/>
                  </a:cubicBezTo>
                  <a:cubicBezTo>
                    <a:pt x="1655" y="50"/>
                    <a:pt x="1665" y="56"/>
                    <a:pt x="1673" y="58"/>
                  </a:cubicBezTo>
                  <a:lnTo>
                    <a:pt x="1676" y="61"/>
                  </a:lnTo>
                  <a:lnTo>
                    <a:pt x="1678" y="26"/>
                  </a:lnTo>
                  <a:lnTo>
                    <a:pt x="1676" y="26"/>
                  </a:lnTo>
                  <a:cubicBezTo>
                    <a:pt x="1670" y="24"/>
                    <a:pt x="1657" y="18"/>
                    <a:pt x="1639" y="18"/>
                  </a:cubicBezTo>
                  <a:cubicBezTo>
                    <a:pt x="1609" y="18"/>
                    <a:pt x="1580" y="37"/>
                    <a:pt x="1580" y="77"/>
                  </a:cubicBezTo>
                  <a:cubicBezTo>
                    <a:pt x="1580" y="103"/>
                    <a:pt x="1591" y="119"/>
                    <a:pt x="1609" y="132"/>
                  </a:cubicBezTo>
                  <a:lnTo>
                    <a:pt x="1625" y="143"/>
                  </a:lnTo>
                  <a:cubicBezTo>
                    <a:pt x="1641" y="153"/>
                    <a:pt x="1649" y="159"/>
                    <a:pt x="1649" y="175"/>
                  </a:cubicBezTo>
                  <a:cubicBezTo>
                    <a:pt x="1649" y="196"/>
                    <a:pt x="1636" y="204"/>
                    <a:pt x="1623" y="204"/>
                  </a:cubicBezTo>
                  <a:cubicBezTo>
                    <a:pt x="1604" y="204"/>
                    <a:pt x="1588" y="193"/>
                    <a:pt x="1586" y="191"/>
                  </a:cubicBezTo>
                  <a:lnTo>
                    <a:pt x="1583" y="188"/>
                  </a:lnTo>
                  <a:lnTo>
                    <a:pt x="1580" y="225"/>
                  </a:lnTo>
                  <a:cubicBezTo>
                    <a:pt x="1588" y="230"/>
                    <a:pt x="1604" y="236"/>
                    <a:pt x="1623" y="236"/>
                  </a:cubicBezTo>
                  <a:cubicBezTo>
                    <a:pt x="1662" y="236"/>
                    <a:pt x="1686" y="212"/>
                    <a:pt x="1686" y="172"/>
                  </a:cubicBezTo>
                  <a:cubicBezTo>
                    <a:pt x="1686" y="140"/>
                    <a:pt x="1676" y="127"/>
                    <a:pt x="1655" y="114"/>
                  </a:cubicBezTo>
                  <a:lnTo>
                    <a:pt x="1636" y="101"/>
                  </a:lnTo>
                  <a:close/>
                  <a:moveTo>
                    <a:pt x="1482" y="135"/>
                  </a:moveTo>
                  <a:cubicBezTo>
                    <a:pt x="1482" y="98"/>
                    <a:pt x="1474" y="71"/>
                    <a:pt x="1429" y="71"/>
                  </a:cubicBezTo>
                  <a:cubicBezTo>
                    <a:pt x="1408" y="71"/>
                    <a:pt x="1395" y="79"/>
                    <a:pt x="1387" y="82"/>
                  </a:cubicBezTo>
                  <a:lnTo>
                    <a:pt x="1390" y="116"/>
                  </a:lnTo>
                  <a:lnTo>
                    <a:pt x="1392" y="114"/>
                  </a:lnTo>
                  <a:cubicBezTo>
                    <a:pt x="1398" y="108"/>
                    <a:pt x="1411" y="98"/>
                    <a:pt x="1429" y="98"/>
                  </a:cubicBezTo>
                  <a:cubicBezTo>
                    <a:pt x="1451" y="98"/>
                    <a:pt x="1453" y="116"/>
                    <a:pt x="1453" y="127"/>
                  </a:cubicBezTo>
                  <a:lnTo>
                    <a:pt x="1453" y="132"/>
                  </a:lnTo>
                  <a:lnTo>
                    <a:pt x="1448" y="132"/>
                  </a:lnTo>
                  <a:cubicBezTo>
                    <a:pt x="1414" y="132"/>
                    <a:pt x="1376" y="138"/>
                    <a:pt x="1376" y="185"/>
                  </a:cubicBezTo>
                  <a:cubicBezTo>
                    <a:pt x="1376" y="217"/>
                    <a:pt x="1398" y="233"/>
                    <a:pt x="1419" y="233"/>
                  </a:cubicBezTo>
                  <a:cubicBezTo>
                    <a:pt x="1437" y="233"/>
                    <a:pt x="1448" y="222"/>
                    <a:pt x="1456" y="212"/>
                  </a:cubicBezTo>
                  <a:cubicBezTo>
                    <a:pt x="1456" y="217"/>
                    <a:pt x="1456" y="225"/>
                    <a:pt x="1459" y="230"/>
                  </a:cubicBezTo>
                  <a:lnTo>
                    <a:pt x="1490" y="230"/>
                  </a:lnTo>
                  <a:lnTo>
                    <a:pt x="1490" y="228"/>
                  </a:lnTo>
                  <a:cubicBezTo>
                    <a:pt x="1482" y="225"/>
                    <a:pt x="1482" y="217"/>
                    <a:pt x="1482" y="204"/>
                  </a:cubicBezTo>
                  <a:lnTo>
                    <a:pt x="1482" y="135"/>
                  </a:lnTo>
                  <a:close/>
                  <a:moveTo>
                    <a:pt x="1421" y="206"/>
                  </a:moveTo>
                  <a:cubicBezTo>
                    <a:pt x="1411" y="206"/>
                    <a:pt x="1403" y="199"/>
                    <a:pt x="1403" y="183"/>
                  </a:cubicBezTo>
                  <a:cubicBezTo>
                    <a:pt x="1403" y="161"/>
                    <a:pt x="1416" y="153"/>
                    <a:pt x="1445" y="153"/>
                  </a:cubicBezTo>
                  <a:lnTo>
                    <a:pt x="1448" y="153"/>
                  </a:lnTo>
                  <a:lnTo>
                    <a:pt x="1448" y="164"/>
                  </a:lnTo>
                  <a:cubicBezTo>
                    <a:pt x="1448" y="193"/>
                    <a:pt x="1440" y="206"/>
                    <a:pt x="1421" y="20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 name="Freeform 222">
              <a:extLst>
                <a:ext uri="{FF2B5EF4-FFF2-40B4-BE49-F238E27FC236}">
                  <a16:creationId xmlns:a16="http://schemas.microsoft.com/office/drawing/2014/main" id="{1406669F-56EF-9A4C-B94B-A63A8AC74299}"/>
                </a:ext>
              </a:extLst>
            </p:cNvPr>
            <p:cNvSpPr>
              <a:spLocks noChangeArrowheads="1"/>
            </p:cNvSpPr>
            <p:nvPr/>
          </p:nvSpPr>
          <p:spPr bwMode="auto">
            <a:xfrm>
              <a:off x="5468938" y="4752975"/>
              <a:ext cx="19050" cy="33338"/>
            </a:xfrm>
            <a:custGeom>
              <a:avLst/>
              <a:gdLst>
                <a:gd name="T0" fmla="*/ 18697 w 54"/>
                <a:gd name="T1" fmla="*/ 16486 h 91"/>
                <a:gd name="T2" fmla="*/ 9172 w 54"/>
                <a:gd name="T3" fmla="*/ 32972 h 91"/>
                <a:gd name="T4" fmla="*/ 0 w 54"/>
                <a:gd name="T5" fmla="*/ 16486 h 91"/>
                <a:gd name="T6" fmla="*/ 9172 w 54"/>
                <a:gd name="T7" fmla="*/ 0 h 91"/>
                <a:gd name="T8" fmla="*/ 18697 w 54"/>
                <a:gd name="T9" fmla="*/ 16486 h 91"/>
                <a:gd name="T10" fmla="*/ 14111 w 54"/>
                <a:gd name="T11" fmla="*/ 15753 h 91"/>
                <a:gd name="T12" fmla="*/ 9172 w 54"/>
                <a:gd name="T13" fmla="*/ 4030 h 91"/>
                <a:gd name="T14" fmla="*/ 4586 w 54"/>
                <a:gd name="T15" fmla="*/ 15753 h 91"/>
                <a:gd name="T16" fmla="*/ 9172 w 54"/>
                <a:gd name="T17" fmla="*/ 27110 h 91"/>
                <a:gd name="T18" fmla="*/ 14111 w 54"/>
                <a:gd name="T19" fmla="*/ 15753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91">
                  <a:moveTo>
                    <a:pt x="53" y="45"/>
                  </a:moveTo>
                  <a:cubicBezTo>
                    <a:pt x="53" y="77"/>
                    <a:pt x="40" y="90"/>
                    <a:pt x="26" y="90"/>
                  </a:cubicBezTo>
                  <a:cubicBezTo>
                    <a:pt x="13" y="90"/>
                    <a:pt x="0" y="77"/>
                    <a:pt x="0" y="45"/>
                  </a:cubicBezTo>
                  <a:cubicBezTo>
                    <a:pt x="0" y="13"/>
                    <a:pt x="13" y="0"/>
                    <a:pt x="26" y="0"/>
                  </a:cubicBezTo>
                  <a:cubicBezTo>
                    <a:pt x="40" y="0"/>
                    <a:pt x="53" y="13"/>
                    <a:pt x="53" y="45"/>
                  </a:cubicBezTo>
                  <a:close/>
                  <a:moveTo>
                    <a:pt x="40" y="43"/>
                  </a:moveTo>
                  <a:cubicBezTo>
                    <a:pt x="40" y="20"/>
                    <a:pt x="34" y="11"/>
                    <a:pt x="26" y="11"/>
                  </a:cubicBezTo>
                  <a:cubicBezTo>
                    <a:pt x="19" y="11"/>
                    <a:pt x="13" y="20"/>
                    <a:pt x="13" y="43"/>
                  </a:cubicBezTo>
                  <a:cubicBezTo>
                    <a:pt x="13" y="67"/>
                    <a:pt x="19" y="74"/>
                    <a:pt x="26" y="74"/>
                  </a:cubicBezTo>
                  <a:cubicBezTo>
                    <a:pt x="34" y="74"/>
                    <a:pt x="40" y="67"/>
                    <a:pt x="40"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2" name="Freeform 223">
              <a:extLst>
                <a:ext uri="{FF2B5EF4-FFF2-40B4-BE49-F238E27FC236}">
                  <a16:creationId xmlns:a16="http://schemas.microsoft.com/office/drawing/2014/main" id="{470D5FEC-C409-EF4C-85D3-E9F030ADCF5C}"/>
                </a:ext>
              </a:extLst>
            </p:cNvPr>
            <p:cNvSpPr>
              <a:spLocks noChangeArrowheads="1"/>
            </p:cNvSpPr>
            <p:nvPr/>
          </p:nvSpPr>
          <p:spPr bwMode="auto">
            <a:xfrm>
              <a:off x="5492750" y="4752975"/>
              <a:ext cx="12700" cy="31750"/>
            </a:xfrm>
            <a:custGeom>
              <a:avLst/>
              <a:gdLst>
                <a:gd name="T0" fmla="*/ 0 w 35"/>
                <a:gd name="T1" fmla="*/ 0 h 86"/>
                <a:gd name="T2" fmla="*/ 12337 w 35"/>
                <a:gd name="T3" fmla="*/ 0 h 86"/>
                <a:gd name="T4" fmla="*/ 12337 w 35"/>
                <a:gd name="T5" fmla="*/ 4799 h 86"/>
                <a:gd name="T6" fmla="*/ 4717 w 35"/>
                <a:gd name="T7" fmla="*/ 4799 h 86"/>
                <a:gd name="T8" fmla="*/ 4717 w 35"/>
                <a:gd name="T9" fmla="*/ 13660 h 86"/>
                <a:gd name="T10" fmla="*/ 12337 w 35"/>
                <a:gd name="T11" fmla="*/ 13660 h 86"/>
                <a:gd name="T12" fmla="*/ 12337 w 35"/>
                <a:gd name="T13" fmla="*/ 17721 h 86"/>
                <a:gd name="T14" fmla="*/ 4717 w 35"/>
                <a:gd name="T15" fmla="*/ 17721 h 86"/>
                <a:gd name="T16" fmla="*/ 4717 w 35"/>
                <a:gd name="T17" fmla="*/ 31381 h 86"/>
                <a:gd name="T18" fmla="*/ 0 w 35"/>
                <a:gd name="T19" fmla="*/ 31381 h 86"/>
                <a:gd name="T20" fmla="*/ 0 w 35"/>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86">
                  <a:moveTo>
                    <a:pt x="0" y="0"/>
                  </a:moveTo>
                  <a:lnTo>
                    <a:pt x="34" y="0"/>
                  </a:lnTo>
                  <a:lnTo>
                    <a:pt x="34" y="13"/>
                  </a:lnTo>
                  <a:lnTo>
                    <a:pt x="13" y="13"/>
                  </a:lnTo>
                  <a:lnTo>
                    <a:pt x="13" y="37"/>
                  </a:lnTo>
                  <a:lnTo>
                    <a:pt x="34" y="37"/>
                  </a:lnTo>
                  <a:lnTo>
                    <a:pt x="34" y="48"/>
                  </a:lnTo>
                  <a:lnTo>
                    <a:pt x="13" y="48"/>
                  </a:lnTo>
                  <a:lnTo>
                    <a:pt x="13"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3" name="Freeform 224">
              <a:extLst>
                <a:ext uri="{FF2B5EF4-FFF2-40B4-BE49-F238E27FC236}">
                  <a16:creationId xmlns:a16="http://schemas.microsoft.com/office/drawing/2014/main" id="{0A427BD5-5C93-7849-8693-3FB84B5D34FB}"/>
                </a:ext>
              </a:extLst>
            </p:cNvPr>
            <p:cNvSpPr>
              <a:spLocks noChangeArrowheads="1"/>
            </p:cNvSpPr>
            <p:nvPr/>
          </p:nvSpPr>
          <p:spPr bwMode="auto">
            <a:xfrm>
              <a:off x="5507038" y="4752975"/>
              <a:ext cx="4762" cy="31750"/>
            </a:xfrm>
            <a:custGeom>
              <a:avLst/>
              <a:gdLst>
                <a:gd name="T0" fmla="*/ 2381 w 14"/>
                <a:gd name="T1" fmla="*/ 31381 h 86"/>
                <a:gd name="T2" fmla="*/ 0 w 14"/>
                <a:gd name="T3" fmla="*/ 31381 h 86"/>
                <a:gd name="T4" fmla="*/ 0 w 14"/>
                <a:gd name="T5" fmla="*/ 0 h 86"/>
                <a:gd name="T6" fmla="*/ 4422 w 14"/>
                <a:gd name="T7" fmla="*/ 0 h 86"/>
                <a:gd name="T8" fmla="*/ 4422 w 14"/>
                <a:gd name="T9" fmla="*/ 31381 h 86"/>
                <a:gd name="T10" fmla="*/ 2381 w 14"/>
                <a:gd name="T11" fmla="*/ 31381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86">
                  <a:moveTo>
                    <a:pt x="7" y="85"/>
                  </a:moveTo>
                  <a:lnTo>
                    <a:pt x="0" y="85"/>
                  </a:lnTo>
                  <a:lnTo>
                    <a:pt x="0" y="0"/>
                  </a:lnTo>
                  <a:lnTo>
                    <a:pt x="13" y="0"/>
                  </a:lnTo>
                  <a:lnTo>
                    <a:pt x="13" y="85"/>
                  </a:lnTo>
                  <a:lnTo>
                    <a:pt x="7"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4" name="Freeform 225">
              <a:extLst>
                <a:ext uri="{FF2B5EF4-FFF2-40B4-BE49-F238E27FC236}">
                  <a16:creationId xmlns:a16="http://schemas.microsoft.com/office/drawing/2014/main" id="{AAD285EC-EB04-A748-9A45-F44E1D4154DE}"/>
                </a:ext>
              </a:extLst>
            </p:cNvPr>
            <p:cNvSpPr>
              <a:spLocks noChangeArrowheads="1"/>
            </p:cNvSpPr>
            <p:nvPr/>
          </p:nvSpPr>
          <p:spPr bwMode="auto">
            <a:xfrm>
              <a:off x="5514975" y="4751388"/>
              <a:ext cx="17463" cy="33337"/>
            </a:xfrm>
            <a:custGeom>
              <a:avLst/>
              <a:gdLst>
                <a:gd name="T0" fmla="*/ 17107 w 49"/>
                <a:gd name="T1" fmla="*/ 31872 h 91"/>
                <a:gd name="T2" fmla="*/ 11404 w 49"/>
                <a:gd name="T3" fmla="*/ 32971 h 91"/>
                <a:gd name="T4" fmla="*/ 0 w 49"/>
                <a:gd name="T5" fmla="*/ 16485 h 91"/>
                <a:gd name="T6" fmla="*/ 11404 w 49"/>
                <a:gd name="T7" fmla="*/ 0 h 91"/>
                <a:gd name="T8" fmla="*/ 17107 w 49"/>
                <a:gd name="T9" fmla="*/ 733 h 91"/>
                <a:gd name="T10" fmla="*/ 17107 w 49"/>
                <a:gd name="T11" fmla="*/ 5495 h 91"/>
                <a:gd name="T12" fmla="*/ 12474 w 49"/>
                <a:gd name="T13" fmla="*/ 3663 h 91"/>
                <a:gd name="T14" fmla="*/ 5702 w 49"/>
                <a:gd name="T15" fmla="*/ 15386 h 91"/>
                <a:gd name="T16" fmla="*/ 12474 w 49"/>
                <a:gd name="T17" fmla="*/ 27109 h 91"/>
                <a:gd name="T18" fmla="*/ 17107 w 49"/>
                <a:gd name="T19" fmla="*/ 24911 h 91"/>
                <a:gd name="T20" fmla="*/ 17107 w 49"/>
                <a:gd name="T21" fmla="*/ 31872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91">
                  <a:moveTo>
                    <a:pt x="48" y="87"/>
                  </a:moveTo>
                  <a:cubicBezTo>
                    <a:pt x="45" y="90"/>
                    <a:pt x="40" y="90"/>
                    <a:pt x="32" y="90"/>
                  </a:cubicBezTo>
                  <a:cubicBezTo>
                    <a:pt x="11" y="90"/>
                    <a:pt x="0" y="71"/>
                    <a:pt x="0" y="45"/>
                  </a:cubicBezTo>
                  <a:cubicBezTo>
                    <a:pt x="0" y="21"/>
                    <a:pt x="11" y="0"/>
                    <a:pt x="32" y="0"/>
                  </a:cubicBezTo>
                  <a:cubicBezTo>
                    <a:pt x="40" y="0"/>
                    <a:pt x="45" y="2"/>
                    <a:pt x="48" y="2"/>
                  </a:cubicBezTo>
                  <a:lnTo>
                    <a:pt x="48" y="15"/>
                  </a:lnTo>
                  <a:cubicBezTo>
                    <a:pt x="45" y="13"/>
                    <a:pt x="42" y="10"/>
                    <a:pt x="35" y="10"/>
                  </a:cubicBezTo>
                  <a:cubicBezTo>
                    <a:pt x="24" y="10"/>
                    <a:pt x="16" y="18"/>
                    <a:pt x="16" y="42"/>
                  </a:cubicBezTo>
                  <a:cubicBezTo>
                    <a:pt x="16" y="63"/>
                    <a:pt x="24" y="74"/>
                    <a:pt x="35" y="74"/>
                  </a:cubicBezTo>
                  <a:cubicBezTo>
                    <a:pt x="40" y="74"/>
                    <a:pt x="45" y="71"/>
                    <a:pt x="48" y="68"/>
                  </a:cubicBezTo>
                  <a:lnTo>
                    <a:pt x="48" y="8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 name="Freeform 226">
              <a:extLst>
                <a:ext uri="{FF2B5EF4-FFF2-40B4-BE49-F238E27FC236}">
                  <a16:creationId xmlns:a16="http://schemas.microsoft.com/office/drawing/2014/main" id="{26160805-0E86-BA4C-AD5C-2FE9CCFDD0E8}"/>
                </a:ext>
              </a:extLst>
            </p:cNvPr>
            <p:cNvSpPr>
              <a:spLocks noChangeArrowheads="1"/>
            </p:cNvSpPr>
            <p:nvPr/>
          </p:nvSpPr>
          <p:spPr bwMode="auto">
            <a:xfrm>
              <a:off x="5535613" y="4752975"/>
              <a:ext cx="4762" cy="31750"/>
            </a:xfrm>
            <a:custGeom>
              <a:avLst/>
              <a:gdLst>
                <a:gd name="T0" fmla="*/ 2222 w 15"/>
                <a:gd name="T1" fmla="*/ 31381 h 86"/>
                <a:gd name="T2" fmla="*/ 0 w 15"/>
                <a:gd name="T3" fmla="*/ 31381 h 86"/>
                <a:gd name="T4" fmla="*/ 0 w 15"/>
                <a:gd name="T5" fmla="*/ 0 h 86"/>
                <a:gd name="T6" fmla="*/ 4445 w 15"/>
                <a:gd name="T7" fmla="*/ 0 h 86"/>
                <a:gd name="T8" fmla="*/ 4445 w 15"/>
                <a:gd name="T9" fmla="*/ 31381 h 86"/>
                <a:gd name="T10" fmla="*/ 2222 w 15"/>
                <a:gd name="T11" fmla="*/ 31381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86">
                  <a:moveTo>
                    <a:pt x="7" y="85"/>
                  </a:moveTo>
                  <a:lnTo>
                    <a:pt x="0" y="85"/>
                  </a:lnTo>
                  <a:lnTo>
                    <a:pt x="0" y="0"/>
                  </a:lnTo>
                  <a:lnTo>
                    <a:pt x="14" y="0"/>
                  </a:lnTo>
                  <a:lnTo>
                    <a:pt x="14" y="85"/>
                  </a:lnTo>
                  <a:lnTo>
                    <a:pt x="7"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6" name="Freeform 227">
              <a:extLst>
                <a:ext uri="{FF2B5EF4-FFF2-40B4-BE49-F238E27FC236}">
                  <a16:creationId xmlns:a16="http://schemas.microsoft.com/office/drawing/2014/main" id="{338C4351-F813-DF46-9DED-AD4158E88ED6}"/>
                </a:ext>
              </a:extLst>
            </p:cNvPr>
            <p:cNvSpPr>
              <a:spLocks noChangeArrowheads="1"/>
            </p:cNvSpPr>
            <p:nvPr/>
          </p:nvSpPr>
          <p:spPr bwMode="auto">
            <a:xfrm>
              <a:off x="5545138" y="4752975"/>
              <a:ext cx="17462" cy="31750"/>
            </a:xfrm>
            <a:custGeom>
              <a:avLst/>
              <a:gdLst>
                <a:gd name="T0" fmla="*/ 0 w 49"/>
                <a:gd name="T1" fmla="*/ 0 h 86"/>
                <a:gd name="T2" fmla="*/ 4633 w 49"/>
                <a:gd name="T3" fmla="*/ 0 h 86"/>
                <a:gd name="T4" fmla="*/ 13186 w 49"/>
                <a:gd name="T5" fmla="*/ 24366 h 86"/>
                <a:gd name="T6" fmla="*/ 13186 w 49"/>
                <a:gd name="T7" fmla="*/ 24366 h 86"/>
                <a:gd name="T8" fmla="*/ 13186 w 49"/>
                <a:gd name="T9" fmla="*/ 0 h 86"/>
                <a:gd name="T10" fmla="*/ 17106 w 49"/>
                <a:gd name="T11" fmla="*/ 0 h 86"/>
                <a:gd name="T12" fmla="*/ 17106 w 49"/>
                <a:gd name="T13" fmla="*/ 31381 h 86"/>
                <a:gd name="T14" fmla="*/ 12473 w 49"/>
                <a:gd name="T15" fmla="*/ 31381 h 86"/>
                <a:gd name="T16" fmla="*/ 3920 w 49"/>
                <a:gd name="T17" fmla="*/ 7015 h 86"/>
                <a:gd name="T18" fmla="*/ 3920 w 49"/>
                <a:gd name="T19" fmla="*/ 7015 h 86"/>
                <a:gd name="T20" fmla="*/ 3920 w 49"/>
                <a:gd name="T21" fmla="*/ 31381 h 86"/>
                <a:gd name="T22" fmla="*/ 0 w 49"/>
                <a:gd name="T23" fmla="*/ 31381 h 86"/>
                <a:gd name="T24" fmla="*/ 0 w 49"/>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86">
                  <a:moveTo>
                    <a:pt x="0" y="0"/>
                  </a:moveTo>
                  <a:lnTo>
                    <a:pt x="13" y="0"/>
                  </a:lnTo>
                  <a:lnTo>
                    <a:pt x="37" y="66"/>
                  </a:lnTo>
                  <a:lnTo>
                    <a:pt x="37" y="0"/>
                  </a:lnTo>
                  <a:lnTo>
                    <a:pt x="48" y="0"/>
                  </a:lnTo>
                  <a:lnTo>
                    <a:pt x="48" y="85"/>
                  </a:lnTo>
                  <a:lnTo>
                    <a:pt x="35" y="85"/>
                  </a:lnTo>
                  <a:lnTo>
                    <a:pt x="11" y="19"/>
                  </a:lnTo>
                  <a:lnTo>
                    <a:pt x="11"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7" name="Freeform 228">
              <a:extLst>
                <a:ext uri="{FF2B5EF4-FFF2-40B4-BE49-F238E27FC236}">
                  <a16:creationId xmlns:a16="http://schemas.microsoft.com/office/drawing/2014/main" id="{B69B5A91-323A-7241-8A8B-DA555B6C41EC}"/>
                </a:ext>
              </a:extLst>
            </p:cNvPr>
            <p:cNvSpPr>
              <a:spLocks noChangeArrowheads="1"/>
            </p:cNvSpPr>
            <p:nvPr/>
          </p:nvSpPr>
          <p:spPr bwMode="auto">
            <a:xfrm>
              <a:off x="5564188" y="4754563"/>
              <a:ext cx="20637" cy="31750"/>
            </a:xfrm>
            <a:custGeom>
              <a:avLst/>
              <a:gdLst>
                <a:gd name="T0" fmla="*/ 15041 w 59"/>
                <a:gd name="T1" fmla="*/ 23259 h 86"/>
                <a:gd name="T2" fmla="*/ 6646 w 59"/>
                <a:gd name="T3" fmla="*/ 23259 h 86"/>
                <a:gd name="T4" fmla="*/ 4547 w 59"/>
                <a:gd name="T5" fmla="*/ 31381 h 86"/>
                <a:gd name="T6" fmla="*/ 0 w 59"/>
                <a:gd name="T7" fmla="*/ 31381 h 86"/>
                <a:gd name="T8" fmla="*/ 8395 w 59"/>
                <a:gd name="T9" fmla="*/ 0 h 86"/>
                <a:gd name="T10" fmla="*/ 12942 w 59"/>
                <a:gd name="T11" fmla="*/ 0 h 86"/>
                <a:gd name="T12" fmla="*/ 20287 w 59"/>
                <a:gd name="T13" fmla="*/ 31381 h 86"/>
                <a:gd name="T14" fmla="*/ 15740 w 59"/>
                <a:gd name="T15" fmla="*/ 31381 h 86"/>
                <a:gd name="T16" fmla="*/ 15041 w 59"/>
                <a:gd name="T17" fmla="*/ 23259 h 86"/>
                <a:gd name="T18" fmla="*/ 13991 w 59"/>
                <a:gd name="T19" fmla="*/ 18459 h 86"/>
                <a:gd name="T20" fmla="*/ 11193 w 59"/>
                <a:gd name="T21" fmla="*/ 3692 h 86"/>
                <a:gd name="T22" fmla="*/ 11193 w 59"/>
                <a:gd name="T23" fmla="*/ 3692 h 86"/>
                <a:gd name="T24" fmla="*/ 7345 w 59"/>
                <a:gd name="T25" fmla="*/ 18459 h 86"/>
                <a:gd name="T26" fmla="*/ 13991 w 59"/>
                <a:gd name="T27" fmla="*/ 18459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86">
                  <a:moveTo>
                    <a:pt x="43" y="63"/>
                  </a:moveTo>
                  <a:lnTo>
                    <a:pt x="19" y="63"/>
                  </a:lnTo>
                  <a:lnTo>
                    <a:pt x="13" y="85"/>
                  </a:lnTo>
                  <a:lnTo>
                    <a:pt x="0" y="85"/>
                  </a:lnTo>
                  <a:lnTo>
                    <a:pt x="24" y="0"/>
                  </a:lnTo>
                  <a:lnTo>
                    <a:pt x="37" y="0"/>
                  </a:lnTo>
                  <a:lnTo>
                    <a:pt x="58" y="85"/>
                  </a:lnTo>
                  <a:lnTo>
                    <a:pt x="45" y="85"/>
                  </a:lnTo>
                  <a:lnTo>
                    <a:pt x="43" y="63"/>
                  </a:lnTo>
                  <a:close/>
                  <a:moveTo>
                    <a:pt x="40" y="50"/>
                  </a:moveTo>
                  <a:lnTo>
                    <a:pt x="32" y="10"/>
                  </a:lnTo>
                  <a:lnTo>
                    <a:pt x="21" y="50"/>
                  </a:lnTo>
                  <a:lnTo>
                    <a:pt x="40" y="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8" name="Freeform 229">
              <a:extLst>
                <a:ext uri="{FF2B5EF4-FFF2-40B4-BE49-F238E27FC236}">
                  <a16:creationId xmlns:a16="http://schemas.microsoft.com/office/drawing/2014/main" id="{25822D25-D4CE-9F40-A86F-1C336070A99F}"/>
                </a:ext>
              </a:extLst>
            </p:cNvPr>
            <p:cNvSpPr>
              <a:spLocks noChangeArrowheads="1"/>
            </p:cNvSpPr>
            <p:nvPr/>
          </p:nvSpPr>
          <p:spPr bwMode="auto">
            <a:xfrm>
              <a:off x="5594350" y="4752975"/>
              <a:ext cx="17463" cy="31750"/>
            </a:xfrm>
            <a:custGeom>
              <a:avLst/>
              <a:gdLst>
                <a:gd name="T0" fmla="*/ 1069 w 49"/>
                <a:gd name="T1" fmla="*/ 0 h 89"/>
                <a:gd name="T2" fmla="*/ 8553 w 49"/>
                <a:gd name="T3" fmla="*/ 0 h 89"/>
                <a:gd name="T4" fmla="*/ 16037 w 49"/>
                <a:gd name="T5" fmla="*/ 8562 h 89"/>
                <a:gd name="T6" fmla="*/ 11404 w 49"/>
                <a:gd name="T7" fmla="*/ 16053 h 89"/>
                <a:gd name="T8" fmla="*/ 11404 w 49"/>
                <a:gd name="T9" fmla="*/ 16053 h 89"/>
                <a:gd name="T10" fmla="*/ 14256 w 49"/>
                <a:gd name="T11" fmla="*/ 19978 h 89"/>
                <a:gd name="T12" fmla="*/ 17107 w 49"/>
                <a:gd name="T13" fmla="*/ 31393 h 89"/>
                <a:gd name="T14" fmla="*/ 12117 w 49"/>
                <a:gd name="T15" fmla="*/ 31393 h 89"/>
                <a:gd name="T16" fmla="*/ 9266 w 49"/>
                <a:gd name="T17" fmla="*/ 20691 h 89"/>
                <a:gd name="T18" fmla="*/ 5702 w 49"/>
                <a:gd name="T19" fmla="*/ 18194 h 89"/>
                <a:gd name="T20" fmla="*/ 4633 w 49"/>
                <a:gd name="T21" fmla="*/ 18194 h 89"/>
                <a:gd name="T22" fmla="*/ 4633 w 49"/>
                <a:gd name="T23" fmla="*/ 31393 h 89"/>
                <a:gd name="T24" fmla="*/ 0 w 49"/>
                <a:gd name="T25" fmla="*/ 31393 h 89"/>
                <a:gd name="T26" fmla="*/ 0 w 49"/>
                <a:gd name="T27" fmla="*/ 0 h 89"/>
                <a:gd name="T28" fmla="*/ 1069 w 49"/>
                <a:gd name="T29" fmla="*/ 0 h 89"/>
                <a:gd name="T30" fmla="*/ 7484 w 49"/>
                <a:gd name="T31" fmla="*/ 13199 h 89"/>
                <a:gd name="T32" fmla="*/ 11404 w 49"/>
                <a:gd name="T33" fmla="*/ 8562 h 89"/>
                <a:gd name="T34" fmla="*/ 7484 w 49"/>
                <a:gd name="T35" fmla="*/ 3924 h 89"/>
                <a:gd name="T36" fmla="*/ 5702 w 49"/>
                <a:gd name="T37" fmla="*/ 3924 h 89"/>
                <a:gd name="T38" fmla="*/ 5702 w 49"/>
                <a:gd name="T39" fmla="*/ 13199 h 89"/>
                <a:gd name="T40" fmla="*/ 7484 w 49"/>
                <a:gd name="T41" fmla="*/ 13199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89">
                  <a:moveTo>
                    <a:pt x="3" y="0"/>
                  </a:moveTo>
                  <a:lnTo>
                    <a:pt x="24" y="0"/>
                  </a:lnTo>
                  <a:cubicBezTo>
                    <a:pt x="37" y="0"/>
                    <a:pt x="45" y="8"/>
                    <a:pt x="45" y="24"/>
                  </a:cubicBezTo>
                  <a:cubicBezTo>
                    <a:pt x="45" y="35"/>
                    <a:pt x="40" y="43"/>
                    <a:pt x="32" y="45"/>
                  </a:cubicBezTo>
                  <a:cubicBezTo>
                    <a:pt x="34" y="45"/>
                    <a:pt x="37" y="48"/>
                    <a:pt x="40" y="56"/>
                  </a:cubicBezTo>
                  <a:lnTo>
                    <a:pt x="48" y="88"/>
                  </a:lnTo>
                  <a:lnTo>
                    <a:pt x="34" y="88"/>
                  </a:lnTo>
                  <a:lnTo>
                    <a:pt x="26" y="58"/>
                  </a:lnTo>
                  <a:cubicBezTo>
                    <a:pt x="24" y="51"/>
                    <a:pt x="21" y="51"/>
                    <a:pt x="16" y="51"/>
                  </a:cubicBezTo>
                  <a:lnTo>
                    <a:pt x="13" y="51"/>
                  </a:lnTo>
                  <a:lnTo>
                    <a:pt x="13" y="88"/>
                  </a:lnTo>
                  <a:lnTo>
                    <a:pt x="0" y="88"/>
                  </a:lnTo>
                  <a:lnTo>
                    <a:pt x="0" y="0"/>
                  </a:lnTo>
                  <a:lnTo>
                    <a:pt x="3" y="0"/>
                  </a:lnTo>
                  <a:close/>
                  <a:moveTo>
                    <a:pt x="21" y="37"/>
                  </a:moveTo>
                  <a:cubicBezTo>
                    <a:pt x="29" y="37"/>
                    <a:pt x="32" y="32"/>
                    <a:pt x="32" y="24"/>
                  </a:cubicBezTo>
                  <a:cubicBezTo>
                    <a:pt x="32" y="13"/>
                    <a:pt x="26" y="11"/>
                    <a:pt x="21" y="11"/>
                  </a:cubicBezTo>
                  <a:lnTo>
                    <a:pt x="16" y="11"/>
                  </a:lnTo>
                  <a:lnTo>
                    <a:pt x="16" y="37"/>
                  </a:lnTo>
                  <a:lnTo>
                    <a:pt x="21"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9" name="Freeform 230">
              <a:extLst>
                <a:ext uri="{FF2B5EF4-FFF2-40B4-BE49-F238E27FC236}">
                  <a16:creationId xmlns:a16="http://schemas.microsoft.com/office/drawing/2014/main" id="{3220630F-4309-8442-A27E-C0C4EF7EAD11}"/>
                </a:ext>
              </a:extLst>
            </p:cNvPr>
            <p:cNvSpPr>
              <a:spLocks noChangeArrowheads="1"/>
            </p:cNvSpPr>
            <p:nvPr/>
          </p:nvSpPr>
          <p:spPr bwMode="auto">
            <a:xfrm>
              <a:off x="5614988" y="4752975"/>
              <a:ext cx="14287" cy="31750"/>
            </a:xfrm>
            <a:custGeom>
              <a:avLst/>
              <a:gdLst>
                <a:gd name="T0" fmla="*/ 0 w 38"/>
                <a:gd name="T1" fmla="*/ 0 h 86"/>
                <a:gd name="T2" fmla="*/ 13911 w 38"/>
                <a:gd name="T3" fmla="*/ 0 h 86"/>
                <a:gd name="T4" fmla="*/ 13911 w 38"/>
                <a:gd name="T5" fmla="*/ 4799 h 86"/>
                <a:gd name="T6" fmla="*/ 4888 w 38"/>
                <a:gd name="T7" fmla="*/ 4799 h 86"/>
                <a:gd name="T8" fmla="*/ 4888 w 38"/>
                <a:gd name="T9" fmla="*/ 12922 h 86"/>
                <a:gd name="T10" fmla="*/ 12783 w 38"/>
                <a:gd name="T11" fmla="*/ 12922 h 86"/>
                <a:gd name="T12" fmla="*/ 12783 w 38"/>
                <a:gd name="T13" fmla="*/ 17721 h 86"/>
                <a:gd name="T14" fmla="*/ 4888 w 38"/>
                <a:gd name="T15" fmla="*/ 17721 h 86"/>
                <a:gd name="T16" fmla="*/ 4888 w 38"/>
                <a:gd name="T17" fmla="*/ 27320 h 86"/>
                <a:gd name="T18" fmla="*/ 13911 w 38"/>
                <a:gd name="T19" fmla="*/ 27320 h 86"/>
                <a:gd name="T20" fmla="*/ 13911 w 38"/>
                <a:gd name="T21" fmla="*/ 31381 h 86"/>
                <a:gd name="T22" fmla="*/ 0 w 38"/>
                <a:gd name="T23" fmla="*/ 31381 h 86"/>
                <a:gd name="T24" fmla="*/ 0 w 38"/>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86">
                  <a:moveTo>
                    <a:pt x="0" y="0"/>
                  </a:moveTo>
                  <a:lnTo>
                    <a:pt x="37" y="0"/>
                  </a:lnTo>
                  <a:lnTo>
                    <a:pt x="37" y="13"/>
                  </a:lnTo>
                  <a:lnTo>
                    <a:pt x="13" y="13"/>
                  </a:lnTo>
                  <a:lnTo>
                    <a:pt x="13" y="35"/>
                  </a:lnTo>
                  <a:lnTo>
                    <a:pt x="34" y="35"/>
                  </a:lnTo>
                  <a:lnTo>
                    <a:pt x="34" y="48"/>
                  </a:lnTo>
                  <a:lnTo>
                    <a:pt x="13" y="48"/>
                  </a:lnTo>
                  <a:lnTo>
                    <a:pt x="13" y="74"/>
                  </a:lnTo>
                  <a:lnTo>
                    <a:pt x="37" y="74"/>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0" name="Freeform 231">
              <a:extLst>
                <a:ext uri="{FF2B5EF4-FFF2-40B4-BE49-F238E27FC236}">
                  <a16:creationId xmlns:a16="http://schemas.microsoft.com/office/drawing/2014/main" id="{2C7A397E-480D-1549-8640-265CEFFA442E}"/>
                </a:ext>
              </a:extLst>
            </p:cNvPr>
            <p:cNvSpPr>
              <a:spLocks noChangeArrowheads="1"/>
            </p:cNvSpPr>
            <p:nvPr/>
          </p:nvSpPr>
          <p:spPr bwMode="auto">
            <a:xfrm>
              <a:off x="5629275" y="4751388"/>
              <a:ext cx="19050" cy="33337"/>
            </a:xfrm>
            <a:custGeom>
              <a:avLst/>
              <a:gdLst>
                <a:gd name="T0" fmla="*/ 11289 w 54"/>
                <a:gd name="T1" fmla="*/ 14287 h 91"/>
                <a:gd name="T2" fmla="*/ 18697 w 54"/>
                <a:gd name="T3" fmla="*/ 14287 h 91"/>
                <a:gd name="T4" fmla="*/ 18697 w 54"/>
                <a:gd name="T5" fmla="*/ 30773 h 91"/>
                <a:gd name="T6" fmla="*/ 11994 w 54"/>
                <a:gd name="T7" fmla="*/ 32971 h 91"/>
                <a:gd name="T8" fmla="*/ 0 w 54"/>
                <a:gd name="T9" fmla="*/ 16485 h 91"/>
                <a:gd name="T10" fmla="*/ 11994 w 54"/>
                <a:gd name="T11" fmla="*/ 0 h 91"/>
                <a:gd name="T12" fmla="*/ 17639 w 54"/>
                <a:gd name="T13" fmla="*/ 733 h 91"/>
                <a:gd name="T14" fmla="*/ 17639 w 54"/>
                <a:gd name="T15" fmla="*/ 5495 h 91"/>
                <a:gd name="T16" fmla="*/ 11994 w 54"/>
                <a:gd name="T17" fmla="*/ 3663 h 91"/>
                <a:gd name="T18" fmla="*/ 4586 w 54"/>
                <a:gd name="T19" fmla="*/ 15386 h 91"/>
                <a:gd name="T20" fmla="*/ 11289 w 54"/>
                <a:gd name="T21" fmla="*/ 27109 h 91"/>
                <a:gd name="T22" fmla="*/ 14111 w 54"/>
                <a:gd name="T23" fmla="*/ 26010 h 91"/>
                <a:gd name="T24" fmla="*/ 14111 w 54"/>
                <a:gd name="T25" fmla="*/ 17218 h 91"/>
                <a:gd name="T26" fmla="*/ 10231 w 54"/>
                <a:gd name="T27" fmla="*/ 17218 h 91"/>
                <a:gd name="T28" fmla="*/ 10231 w 54"/>
                <a:gd name="T29" fmla="*/ 14287 h 91"/>
                <a:gd name="T30" fmla="*/ 11289 w 54"/>
                <a:gd name="T31" fmla="*/ 14287 h 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91">
                  <a:moveTo>
                    <a:pt x="32" y="39"/>
                  </a:moveTo>
                  <a:lnTo>
                    <a:pt x="53" y="39"/>
                  </a:lnTo>
                  <a:lnTo>
                    <a:pt x="53" y="84"/>
                  </a:lnTo>
                  <a:cubicBezTo>
                    <a:pt x="50" y="87"/>
                    <a:pt x="42" y="90"/>
                    <a:pt x="34" y="90"/>
                  </a:cubicBezTo>
                  <a:cubicBezTo>
                    <a:pt x="13" y="90"/>
                    <a:pt x="0" y="72"/>
                    <a:pt x="0" y="45"/>
                  </a:cubicBezTo>
                  <a:cubicBezTo>
                    <a:pt x="0" y="19"/>
                    <a:pt x="10" y="0"/>
                    <a:pt x="34" y="0"/>
                  </a:cubicBezTo>
                  <a:cubicBezTo>
                    <a:pt x="42" y="0"/>
                    <a:pt x="48" y="2"/>
                    <a:pt x="50" y="2"/>
                  </a:cubicBezTo>
                  <a:lnTo>
                    <a:pt x="50" y="15"/>
                  </a:lnTo>
                  <a:cubicBezTo>
                    <a:pt x="45" y="13"/>
                    <a:pt x="40" y="10"/>
                    <a:pt x="34" y="10"/>
                  </a:cubicBezTo>
                  <a:cubicBezTo>
                    <a:pt x="21" y="10"/>
                    <a:pt x="13" y="24"/>
                    <a:pt x="13" y="42"/>
                  </a:cubicBezTo>
                  <a:cubicBezTo>
                    <a:pt x="13" y="61"/>
                    <a:pt x="21" y="74"/>
                    <a:pt x="32" y="74"/>
                  </a:cubicBezTo>
                  <a:cubicBezTo>
                    <a:pt x="34" y="74"/>
                    <a:pt x="37" y="74"/>
                    <a:pt x="40" y="71"/>
                  </a:cubicBezTo>
                  <a:lnTo>
                    <a:pt x="40" y="47"/>
                  </a:lnTo>
                  <a:lnTo>
                    <a:pt x="29" y="47"/>
                  </a:lnTo>
                  <a:lnTo>
                    <a:pt x="29" y="39"/>
                  </a:lnTo>
                  <a:lnTo>
                    <a:pt x="32" y="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1" name="Freeform 232">
              <a:extLst>
                <a:ext uri="{FF2B5EF4-FFF2-40B4-BE49-F238E27FC236}">
                  <a16:creationId xmlns:a16="http://schemas.microsoft.com/office/drawing/2014/main" id="{30DB2263-5D20-0846-A670-2AA26F1C2DC6}"/>
                </a:ext>
              </a:extLst>
            </p:cNvPr>
            <p:cNvSpPr>
              <a:spLocks noChangeArrowheads="1"/>
            </p:cNvSpPr>
            <p:nvPr/>
          </p:nvSpPr>
          <p:spPr bwMode="auto">
            <a:xfrm>
              <a:off x="5653088" y="4752975"/>
              <a:ext cx="4762" cy="31750"/>
            </a:xfrm>
            <a:custGeom>
              <a:avLst/>
              <a:gdLst>
                <a:gd name="T0" fmla="*/ 2381 w 14"/>
                <a:gd name="T1" fmla="*/ 31381 h 86"/>
                <a:gd name="T2" fmla="*/ 0 w 14"/>
                <a:gd name="T3" fmla="*/ 31381 h 86"/>
                <a:gd name="T4" fmla="*/ 0 w 14"/>
                <a:gd name="T5" fmla="*/ 0 h 86"/>
                <a:gd name="T6" fmla="*/ 4422 w 14"/>
                <a:gd name="T7" fmla="*/ 0 h 86"/>
                <a:gd name="T8" fmla="*/ 4422 w 14"/>
                <a:gd name="T9" fmla="*/ 31381 h 86"/>
                <a:gd name="T10" fmla="*/ 2381 w 14"/>
                <a:gd name="T11" fmla="*/ 31381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86">
                  <a:moveTo>
                    <a:pt x="7" y="85"/>
                  </a:moveTo>
                  <a:lnTo>
                    <a:pt x="0" y="85"/>
                  </a:lnTo>
                  <a:lnTo>
                    <a:pt x="0" y="0"/>
                  </a:lnTo>
                  <a:lnTo>
                    <a:pt x="13" y="0"/>
                  </a:lnTo>
                  <a:lnTo>
                    <a:pt x="13" y="85"/>
                  </a:lnTo>
                  <a:lnTo>
                    <a:pt x="7"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2" name="Freeform 233">
              <a:extLst>
                <a:ext uri="{FF2B5EF4-FFF2-40B4-BE49-F238E27FC236}">
                  <a16:creationId xmlns:a16="http://schemas.microsoft.com/office/drawing/2014/main" id="{926AA917-29DF-A34E-93BA-155C2E4648D5}"/>
                </a:ext>
              </a:extLst>
            </p:cNvPr>
            <p:cNvSpPr>
              <a:spLocks noChangeArrowheads="1"/>
            </p:cNvSpPr>
            <p:nvPr/>
          </p:nvSpPr>
          <p:spPr bwMode="auto">
            <a:xfrm>
              <a:off x="5661025" y="4752975"/>
              <a:ext cx="20638" cy="33338"/>
            </a:xfrm>
            <a:custGeom>
              <a:avLst/>
              <a:gdLst>
                <a:gd name="T0" fmla="*/ 20276 w 57"/>
                <a:gd name="T1" fmla="*/ 16486 h 91"/>
                <a:gd name="T2" fmla="*/ 10500 w 57"/>
                <a:gd name="T3" fmla="*/ 32972 h 91"/>
                <a:gd name="T4" fmla="*/ 1086 w 57"/>
                <a:gd name="T5" fmla="*/ 16486 h 91"/>
                <a:gd name="T6" fmla="*/ 10500 w 57"/>
                <a:gd name="T7" fmla="*/ 0 h 91"/>
                <a:gd name="T8" fmla="*/ 20276 w 57"/>
                <a:gd name="T9" fmla="*/ 16486 h 91"/>
                <a:gd name="T10" fmla="*/ 15569 w 57"/>
                <a:gd name="T11" fmla="*/ 15753 h 91"/>
                <a:gd name="T12" fmla="*/ 10500 w 57"/>
                <a:gd name="T13" fmla="*/ 4030 h 91"/>
                <a:gd name="T14" fmla="*/ 5793 w 57"/>
                <a:gd name="T15" fmla="*/ 15753 h 91"/>
                <a:gd name="T16" fmla="*/ 10500 w 57"/>
                <a:gd name="T17" fmla="*/ 27110 h 91"/>
                <a:gd name="T18" fmla="*/ 15569 w 57"/>
                <a:gd name="T19" fmla="*/ 15753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91">
                  <a:moveTo>
                    <a:pt x="56" y="45"/>
                  </a:moveTo>
                  <a:cubicBezTo>
                    <a:pt x="56" y="77"/>
                    <a:pt x="43" y="90"/>
                    <a:pt x="29" y="90"/>
                  </a:cubicBezTo>
                  <a:cubicBezTo>
                    <a:pt x="16" y="90"/>
                    <a:pt x="3" y="77"/>
                    <a:pt x="3" y="45"/>
                  </a:cubicBezTo>
                  <a:cubicBezTo>
                    <a:pt x="0" y="13"/>
                    <a:pt x="13" y="0"/>
                    <a:pt x="29" y="0"/>
                  </a:cubicBezTo>
                  <a:cubicBezTo>
                    <a:pt x="43" y="0"/>
                    <a:pt x="56" y="13"/>
                    <a:pt x="56" y="45"/>
                  </a:cubicBezTo>
                  <a:close/>
                  <a:moveTo>
                    <a:pt x="43" y="43"/>
                  </a:moveTo>
                  <a:cubicBezTo>
                    <a:pt x="43" y="20"/>
                    <a:pt x="37" y="11"/>
                    <a:pt x="29" y="11"/>
                  </a:cubicBezTo>
                  <a:cubicBezTo>
                    <a:pt x="21" y="11"/>
                    <a:pt x="16" y="19"/>
                    <a:pt x="16" y="43"/>
                  </a:cubicBezTo>
                  <a:cubicBezTo>
                    <a:pt x="13" y="66"/>
                    <a:pt x="21" y="74"/>
                    <a:pt x="29" y="74"/>
                  </a:cubicBezTo>
                  <a:cubicBezTo>
                    <a:pt x="37" y="74"/>
                    <a:pt x="43" y="67"/>
                    <a:pt x="43"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3" name="Freeform 234">
              <a:extLst>
                <a:ext uri="{FF2B5EF4-FFF2-40B4-BE49-F238E27FC236}">
                  <a16:creationId xmlns:a16="http://schemas.microsoft.com/office/drawing/2014/main" id="{9B8444B8-1358-C14E-BED4-D80F6CC5D887}"/>
                </a:ext>
              </a:extLst>
            </p:cNvPr>
            <p:cNvSpPr>
              <a:spLocks noChangeArrowheads="1"/>
            </p:cNvSpPr>
            <p:nvPr/>
          </p:nvSpPr>
          <p:spPr bwMode="auto">
            <a:xfrm>
              <a:off x="5683250" y="4752975"/>
              <a:ext cx="19050" cy="31750"/>
            </a:xfrm>
            <a:custGeom>
              <a:avLst/>
              <a:gdLst>
                <a:gd name="T0" fmla="*/ 0 w 51"/>
                <a:gd name="T1" fmla="*/ 0 h 86"/>
                <a:gd name="T2" fmla="*/ 5976 w 51"/>
                <a:gd name="T3" fmla="*/ 0 h 86"/>
                <a:gd name="T4" fmla="*/ 14941 w 51"/>
                <a:gd name="T5" fmla="*/ 24366 h 86"/>
                <a:gd name="T6" fmla="*/ 14941 w 51"/>
                <a:gd name="T7" fmla="*/ 24366 h 86"/>
                <a:gd name="T8" fmla="*/ 14941 w 51"/>
                <a:gd name="T9" fmla="*/ 0 h 86"/>
                <a:gd name="T10" fmla="*/ 18676 w 51"/>
                <a:gd name="T11" fmla="*/ 0 h 86"/>
                <a:gd name="T12" fmla="*/ 18676 w 51"/>
                <a:gd name="T13" fmla="*/ 31381 h 86"/>
                <a:gd name="T14" fmla="*/ 12700 w 51"/>
                <a:gd name="T15" fmla="*/ 31381 h 86"/>
                <a:gd name="T16" fmla="*/ 4856 w 51"/>
                <a:gd name="T17" fmla="*/ 7015 h 86"/>
                <a:gd name="T18" fmla="*/ 4856 w 51"/>
                <a:gd name="T19" fmla="*/ 7015 h 86"/>
                <a:gd name="T20" fmla="*/ 4856 w 51"/>
                <a:gd name="T21" fmla="*/ 31381 h 86"/>
                <a:gd name="T22" fmla="*/ 0 w 51"/>
                <a:gd name="T23" fmla="*/ 31381 h 86"/>
                <a:gd name="T24" fmla="*/ 0 w 51"/>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 h="86">
                  <a:moveTo>
                    <a:pt x="0" y="0"/>
                  </a:moveTo>
                  <a:lnTo>
                    <a:pt x="16" y="0"/>
                  </a:lnTo>
                  <a:lnTo>
                    <a:pt x="40" y="66"/>
                  </a:lnTo>
                  <a:lnTo>
                    <a:pt x="40" y="0"/>
                  </a:lnTo>
                  <a:lnTo>
                    <a:pt x="50" y="0"/>
                  </a:lnTo>
                  <a:lnTo>
                    <a:pt x="50" y="85"/>
                  </a:lnTo>
                  <a:lnTo>
                    <a:pt x="34" y="85"/>
                  </a:lnTo>
                  <a:lnTo>
                    <a:pt x="13" y="19"/>
                  </a:lnTo>
                  <a:lnTo>
                    <a:pt x="13"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4" name="Freeform 235">
              <a:extLst>
                <a:ext uri="{FF2B5EF4-FFF2-40B4-BE49-F238E27FC236}">
                  <a16:creationId xmlns:a16="http://schemas.microsoft.com/office/drawing/2014/main" id="{79D4A4C5-182F-8149-AD4C-D4DE03700E1D}"/>
                </a:ext>
              </a:extLst>
            </p:cNvPr>
            <p:cNvSpPr>
              <a:spLocks noChangeArrowheads="1"/>
            </p:cNvSpPr>
            <p:nvPr/>
          </p:nvSpPr>
          <p:spPr bwMode="auto">
            <a:xfrm>
              <a:off x="5703888" y="4754563"/>
              <a:ext cx="22225" cy="31750"/>
            </a:xfrm>
            <a:custGeom>
              <a:avLst/>
              <a:gdLst>
                <a:gd name="T0" fmla="*/ 15928 w 60"/>
                <a:gd name="T1" fmla="*/ 23259 h 86"/>
                <a:gd name="T2" fmla="*/ 7038 w 60"/>
                <a:gd name="T3" fmla="*/ 23259 h 86"/>
                <a:gd name="T4" fmla="*/ 5186 w 60"/>
                <a:gd name="T5" fmla="*/ 31381 h 86"/>
                <a:gd name="T6" fmla="*/ 0 w 60"/>
                <a:gd name="T7" fmla="*/ 31381 h 86"/>
                <a:gd name="T8" fmla="*/ 8890 w 60"/>
                <a:gd name="T9" fmla="*/ 0 h 86"/>
                <a:gd name="T10" fmla="*/ 13705 w 60"/>
                <a:gd name="T11" fmla="*/ 0 h 86"/>
                <a:gd name="T12" fmla="*/ 21855 w 60"/>
                <a:gd name="T13" fmla="*/ 31381 h 86"/>
                <a:gd name="T14" fmla="*/ 16669 w 60"/>
                <a:gd name="T15" fmla="*/ 31381 h 86"/>
                <a:gd name="T16" fmla="*/ 15928 w 60"/>
                <a:gd name="T17" fmla="*/ 23259 h 86"/>
                <a:gd name="T18" fmla="*/ 14817 w 60"/>
                <a:gd name="T19" fmla="*/ 18459 h 86"/>
                <a:gd name="T20" fmla="*/ 11853 w 60"/>
                <a:gd name="T21" fmla="*/ 3692 h 86"/>
                <a:gd name="T22" fmla="*/ 11853 w 60"/>
                <a:gd name="T23" fmla="*/ 3692 h 86"/>
                <a:gd name="T24" fmla="*/ 8149 w 60"/>
                <a:gd name="T25" fmla="*/ 18459 h 86"/>
                <a:gd name="T26" fmla="*/ 14817 w 60"/>
                <a:gd name="T27" fmla="*/ 18459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86">
                  <a:moveTo>
                    <a:pt x="43" y="63"/>
                  </a:moveTo>
                  <a:lnTo>
                    <a:pt x="19" y="63"/>
                  </a:lnTo>
                  <a:lnTo>
                    <a:pt x="14" y="85"/>
                  </a:lnTo>
                  <a:lnTo>
                    <a:pt x="0" y="85"/>
                  </a:lnTo>
                  <a:lnTo>
                    <a:pt x="24" y="0"/>
                  </a:lnTo>
                  <a:lnTo>
                    <a:pt x="37" y="0"/>
                  </a:lnTo>
                  <a:lnTo>
                    <a:pt x="59" y="85"/>
                  </a:lnTo>
                  <a:lnTo>
                    <a:pt x="45" y="85"/>
                  </a:lnTo>
                  <a:lnTo>
                    <a:pt x="43" y="63"/>
                  </a:lnTo>
                  <a:close/>
                  <a:moveTo>
                    <a:pt x="40" y="50"/>
                  </a:moveTo>
                  <a:lnTo>
                    <a:pt x="32" y="10"/>
                  </a:lnTo>
                  <a:lnTo>
                    <a:pt x="22" y="50"/>
                  </a:lnTo>
                  <a:lnTo>
                    <a:pt x="40" y="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5" name="Freeform 236">
              <a:extLst>
                <a:ext uri="{FF2B5EF4-FFF2-40B4-BE49-F238E27FC236}">
                  <a16:creationId xmlns:a16="http://schemas.microsoft.com/office/drawing/2014/main" id="{F000D8C6-1048-404C-902E-888F02832571}"/>
                </a:ext>
              </a:extLst>
            </p:cNvPr>
            <p:cNvSpPr>
              <a:spLocks noChangeArrowheads="1"/>
            </p:cNvSpPr>
            <p:nvPr/>
          </p:nvSpPr>
          <p:spPr bwMode="auto">
            <a:xfrm>
              <a:off x="5726113" y="4752975"/>
              <a:ext cx="12700" cy="31750"/>
            </a:xfrm>
            <a:custGeom>
              <a:avLst/>
              <a:gdLst>
                <a:gd name="T0" fmla="*/ 0 w 35"/>
                <a:gd name="T1" fmla="*/ 0 h 86"/>
                <a:gd name="T2" fmla="*/ 4717 w 35"/>
                <a:gd name="T3" fmla="*/ 0 h 86"/>
                <a:gd name="T4" fmla="*/ 4717 w 35"/>
                <a:gd name="T5" fmla="*/ 27320 h 86"/>
                <a:gd name="T6" fmla="*/ 12337 w 35"/>
                <a:gd name="T7" fmla="*/ 27320 h 86"/>
                <a:gd name="T8" fmla="*/ 12337 w 35"/>
                <a:gd name="T9" fmla="*/ 31381 h 86"/>
                <a:gd name="T10" fmla="*/ 0 w 35"/>
                <a:gd name="T11" fmla="*/ 31381 h 86"/>
                <a:gd name="T12" fmla="*/ 0 w 35"/>
                <a:gd name="T13" fmla="*/ 0 h 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6">
                  <a:moveTo>
                    <a:pt x="0" y="0"/>
                  </a:moveTo>
                  <a:lnTo>
                    <a:pt x="13" y="0"/>
                  </a:lnTo>
                  <a:lnTo>
                    <a:pt x="13" y="74"/>
                  </a:lnTo>
                  <a:lnTo>
                    <a:pt x="34" y="74"/>
                  </a:lnTo>
                  <a:lnTo>
                    <a:pt x="34"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 name="Freeform 237">
              <a:extLst>
                <a:ext uri="{FF2B5EF4-FFF2-40B4-BE49-F238E27FC236}">
                  <a16:creationId xmlns:a16="http://schemas.microsoft.com/office/drawing/2014/main" id="{F5E74A7C-532B-CF4D-A97B-2447ABE7292A}"/>
                </a:ext>
              </a:extLst>
            </p:cNvPr>
            <p:cNvSpPr>
              <a:spLocks noChangeArrowheads="1"/>
            </p:cNvSpPr>
            <p:nvPr/>
          </p:nvSpPr>
          <p:spPr bwMode="auto">
            <a:xfrm>
              <a:off x="5748338" y="4752975"/>
              <a:ext cx="15875" cy="31750"/>
            </a:xfrm>
            <a:custGeom>
              <a:avLst/>
              <a:gdLst>
                <a:gd name="T0" fmla="*/ 1108 w 43"/>
                <a:gd name="T1" fmla="*/ 0 h 89"/>
                <a:gd name="T2" fmla="*/ 7753 w 43"/>
                <a:gd name="T3" fmla="*/ 0 h 89"/>
                <a:gd name="T4" fmla="*/ 15506 w 43"/>
                <a:gd name="T5" fmla="*/ 9632 h 89"/>
                <a:gd name="T6" fmla="*/ 7753 w 43"/>
                <a:gd name="T7" fmla="*/ 18907 h 89"/>
                <a:gd name="T8" fmla="*/ 4799 w 43"/>
                <a:gd name="T9" fmla="*/ 18907 h 89"/>
                <a:gd name="T10" fmla="*/ 4799 w 43"/>
                <a:gd name="T11" fmla="*/ 31393 h 89"/>
                <a:gd name="T12" fmla="*/ 0 w 43"/>
                <a:gd name="T13" fmla="*/ 31393 h 89"/>
                <a:gd name="T14" fmla="*/ 0 w 43"/>
                <a:gd name="T15" fmla="*/ 0 h 89"/>
                <a:gd name="T16" fmla="*/ 1108 w 43"/>
                <a:gd name="T17" fmla="*/ 0 h 89"/>
                <a:gd name="T18" fmla="*/ 7753 w 43"/>
                <a:gd name="T19" fmla="*/ 14270 h 89"/>
                <a:gd name="T20" fmla="*/ 11814 w 43"/>
                <a:gd name="T21" fmla="*/ 9632 h 89"/>
                <a:gd name="T22" fmla="*/ 7753 w 43"/>
                <a:gd name="T23" fmla="*/ 4638 h 89"/>
                <a:gd name="T24" fmla="*/ 5907 w 43"/>
                <a:gd name="T25" fmla="*/ 4638 h 89"/>
                <a:gd name="T26" fmla="*/ 5907 w 43"/>
                <a:gd name="T27" fmla="*/ 15340 h 89"/>
                <a:gd name="T28" fmla="*/ 7753 w 43"/>
                <a:gd name="T29" fmla="*/ 15340 h 89"/>
                <a:gd name="T30" fmla="*/ 7753 w 43"/>
                <a:gd name="T31" fmla="*/ 14270 h 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 h="89">
                  <a:moveTo>
                    <a:pt x="3" y="0"/>
                  </a:moveTo>
                  <a:lnTo>
                    <a:pt x="21" y="0"/>
                  </a:lnTo>
                  <a:cubicBezTo>
                    <a:pt x="34" y="0"/>
                    <a:pt x="42" y="11"/>
                    <a:pt x="42" y="27"/>
                  </a:cubicBezTo>
                  <a:cubicBezTo>
                    <a:pt x="42" y="43"/>
                    <a:pt x="34" y="53"/>
                    <a:pt x="21" y="53"/>
                  </a:cubicBezTo>
                  <a:lnTo>
                    <a:pt x="13" y="53"/>
                  </a:lnTo>
                  <a:lnTo>
                    <a:pt x="13" y="88"/>
                  </a:lnTo>
                  <a:lnTo>
                    <a:pt x="0" y="88"/>
                  </a:lnTo>
                  <a:lnTo>
                    <a:pt x="0" y="0"/>
                  </a:lnTo>
                  <a:lnTo>
                    <a:pt x="3" y="0"/>
                  </a:lnTo>
                  <a:close/>
                  <a:moveTo>
                    <a:pt x="21" y="40"/>
                  </a:moveTo>
                  <a:cubicBezTo>
                    <a:pt x="29" y="40"/>
                    <a:pt x="32" y="35"/>
                    <a:pt x="32" y="27"/>
                  </a:cubicBezTo>
                  <a:cubicBezTo>
                    <a:pt x="32" y="16"/>
                    <a:pt x="29" y="13"/>
                    <a:pt x="21" y="13"/>
                  </a:cubicBezTo>
                  <a:lnTo>
                    <a:pt x="16" y="13"/>
                  </a:lnTo>
                  <a:lnTo>
                    <a:pt x="16" y="43"/>
                  </a:lnTo>
                  <a:lnTo>
                    <a:pt x="21" y="43"/>
                  </a:lnTo>
                  <a:lnTo>
                    <a:pt x="21" y="4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7" name="Freeform 238">
              <a:extLst>
                <a:ext uri="{FF2B5EF4-FFF2-40B4-BE49-F238E27FC236}">
                  <a16:creationId xmlns:a16="http://schemas.microsoft.com/office/drawing/2014/main" id="{AB414BC6-4B3C-774F-9D68-ED93FDB41A2E}"/>
                </a:ext>
              </a:extLst>
            </p:cNvPr>
            <p:cNvSpPr>
              <a:spLocks noChangeArrowheads="1"/>
            </p:cNvSpPr>
            <p:nvPr/>
          </p:nvSpPr>
          <p:spPr bwMode="auto">
            <a:xfrm>
              <a:off x="5762625" y="4754563"/>
              <a:ext cx="20638" cy="31750"/>
            </a:xfrm>
            <a:custGeom>
              <a:avLst/>
              <a:gdLst>
                <a:gd name="T0" fmla="*/ 14691 w 59"/>
                <a:gd name="T1" fmla="*/ 23259 h 86"/>
                <a:gd name="T2" fmla="*/ 6296 w 59"/>
                <a:gd name="T3" fmla="*/ 23259 h 86"/>
                <a:gd name="T4" fmla="*/ 4547 w 59"/>
                <a:gd name="T5" fmla="*/ 31381 h 86"/>
                <a:gd name="T6" fmla="*/ 0 w 59"/>
                <a:gd name="T7" fmla="*/ 31381 h 86"/>
                <a:gd name="T8" fmla="*/ 8395 w 59"/>
                <a:gd name="T9" fmla="*/ 0 h 86"/>
                <a:gd name="T10" fmla="*/ 12942 w 59"/>
                <a:gd name="T11" fmla="*/ 0 h 86"/>
                <a:gd name="T12" fmla="*/ 20288 w 59"/>
                <a:gd name="T13" fmla="*/ 31381 h 86"/>
                <a:gd name="T14" fmla="*/ 15741 w 59"/>
                <a:gd name="T15" fmla="*/ 31381 h 86"/>
                <a:gd name="T16" fmla="*/ 14691 w 59"/>
                <a:gd name="T17" fmla="*/ 23259 h 86"/>
                <a:gd name="T18" fmla="*/ 13992 w 59"/>
                <a:gd name="T19" fmla="*/ 18459 h 86"/>
                <a:gd name="T20" fmla="*/ 11193 w 59"/>
                <a:gd name="T21" fmla="*/ 3692 h 86"/>
                <a:gd name="T22" fmla="*/ 11193 w 59"/>
                <a:gd name="T23" fmla="*/ 3692 h 86"/>
                <a:gd name="T24" fmla="*/ 7346 w 59"/>
                <a:gd name="T25" fmla="*/ 18459 h 86"/>
                <a:gd name="T26" fmla="*/ 13992 w 59"/>
                <a:gd name="T27" fmla="*/ 18459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86">
                  <a:moveTo>
                    <a:pt x="42" y="63"/>
                  </a:moveTo>
                  <a:lnTo>
                    <a:pt x="18" y="63"/>
                  </a:lnTo>
                  <a:lnTo>
                    <a:pt x="13" y="85"/>
                  </a:lnTo>
                  <a:lnTo>
                    <a:pt x="0" y="85"/>
                  </a:lnTo>
                  <a:lnTo>
                    <a:pt x="24" y="0"/>
                  </a:lnTo>
                  <a:lnTo>
                    <a:pt x="37" y="0"/>
                  </a:lnTo>
                  <a:lnTo>
                    <a:pt x="58" y="85"/>
                  </a:lnTo>
                  <a:lnTo>
                    <a:pt x="45" y="85"/>
                  </a:lnTo>
                  <a:lnTo>
                    <a:pt x="42" y="63"/>
                  </a:lnTo>
                  <a:close/>
                  <a:moveTo>
                    <a:pt x="40" y="50"/>
                  </a:moveTo>
                  <a:lnTo>
                    <a:pt x="32" y="10"/>
                  </a:lnTo>
                  <a:lnTo>
                    <a:pt x="21" y="50"/>
                  </a:lnTo>
                  <a:lnTo>
                    <a:pt x="40" y="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8" name="Freeform 239">
              <a:extLst>
                <a:ext uri="{FF2B5EF4-FFF2-40B4-BE49-F238E27FC236}">
                  <a16:creationId xmlns:a16="http://schemas.microsoft.com/office/drawing/2014/main" id="{E4B4F703-881C-B842-99BD-416567249833}"/>
                </a:ext>
              </a:extLst>
            </p:cNvPr>
            <p:cNvSpPr>
              <a:spLocks noChangeArrowheads="1"/>
            </p:cNvSpPr>
            <p:nvPr/>
          </p:nvSpPr>
          <p:spPr bwMode="auto">
            <a:xfrm>
              <a:off x="5784850" y="4752975"/>
              <a:ext cx="17463" cy="31750"/>
            </a:xfrm>
            <a:custGeom>
              <a:avLst/>
              <a:gdLst>
                <a:gd name="T0" fmla="*/ 1069 w 49"/>
                <a:gd name="T1" fmla="*/ 0 h 89"/>
                <a:gd name="T2" fmla="*/ 8553 w 49"/>
                <a:gd name="T3" fmla="*/ 0 h 89"/>
                <a:gd name="T4" fmla="*/ 16394 w 49"/>
                <a:gd name="T5" fmla="*/ 8562 h 89"/>
                <a:gd name="T6" fmla="*/ 11404 w 49"/>
                <a:gd name="T7" fmla="*/ 16053 h 89"/>
                <a:gd name="T8" fmla="*/ 11404 w 49"/>
                <a:gd name="T9" fmla="*/ 16053 h 89"/>
                <a:gd name="T10" fmla="*/ 14256 w 49"/>
                <a:gd name="T11" fmla="*/ 19978 h 89"/>
                <a:gd name="T12" fmla="*/ 17107 w 49"/>
                <a:gd name="T13" fmla="*/ 31393 h 89"/>
                <a:gd name="T14" fmla="*/ 12474 w 49"/>
                <a:gd name="T15" fmla="*/ 31393 h 89"/>
                <a:gd name="T16" fmla="*/ 9622 w 49"/>
                <a:gd name="T17" fmla="*/ 20691 h 89"/>
                <a:gd name="T18" fmla="*/ 5702 w 49"/>
                <a:gd name="T19" fmla="*/ 18194 h 89"/>
                <a:gd name="T20" fmla="*/ 4989 w 49"/>
                <a:gd name="T21" fmla="*/ 18194 h 89"/>
                <a:gd name="T22" fmla="*/ 4989 w 49"/>
                <a:gd name="T23" fmla="*/ 31393 h 89"/>
                <a:gd name="T24" fmla="*/ 0 w 49"/>
                <a:gd name="T25" fmla="*/ 31393 h 89"/>
                <a:gd name="T26" fmla="*/ 0 w 49"/>
                <a:gd name="T27" fmla="*/ 0 h 89"/>
                <a:gd name="T28" fmla="*/ 1069 w 49"/>
                <a:gd name="T29" fmla="*/ 0 h 89"/>
                <a:gd name="T30" fmla="*/ 6771 w 49"/>
                <a:gd name="T31" fmla="*/ 13199 h 89"/>
                <a:gd name="T32" fmla="*/ 10692 w 49"/>
                <a:gd name="T33" fmla="*/ 8562 h 89"/>
                <a:gd name="T34" fmla="*/ 6771 w 49"/>
                <a:gd name="T35" fmla="*/ 3924 h 89"/>
                <a:gd name="T36" fmla="*/ 4989 w 49"/>
                <a:gd name="T37" fmla="*/ 3924 h 89"/>
                <a:gd name="T38" fmla="*/ 4989 w 49"/>
                <a:gd name="T39" fmla="*/ 13199 h 89"/>
                <a:gd name="T40" fmla="*/ 6771 w 49"/>
                <a:gd name="T41" fmla="*/ 13199 h 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89">
                  <a:moveTo>
                    <a:pt x="3" y="0"/>
                  </a:moveTo>
                  <a:lnTo>
                    <a:pt x="24" y="0"/>
                  </a:lnTo>
                  <a:cubicBezTo>
                    <a:pt x="38" y="0"/>
                    <a:pt x="46" y="8"/>
                    <a:pt x="46" y="24"/>
                  </a:cubicBezTo>
                  <a:cubicBezTo>
                    <a:pt x="46" y="35"/>
                    <a:pt x="40" y="43"/>
                    <a:pt x="32" y="45"/>
                  </a:cubicBezTo>
                  <a:cubicBezTo>
                    <a:pt x="35" y="45"/>
                    <a:pt x="38" y="48"/>
                    <a:pt x="40" y="56"/>
                  </a:cubicBezTo>
                  <a:lnTo>
                    <a:pt x="48" y="88"/>
                  </a:lnTo>
                  <a:lnTo>
                    <a:pt x="35" y="88"/>
                  </a:lnTo>
                  <a:lnTo>
                    <a:pt x="27" y="58"/>
                  </a:lnTo>
                  <a:cubicBezTo>
                    <a:pt x="24" y="51"/>
                    <a:pt x="22" y="51"/>
                    <a:pt x="16" y="51"/>
                  </a:cubicBezTo>
                  <a:lnTo>
                    <a:pt x="14" y="51"/>
                  </a:lnTo>
                  <a:lnTo>
                    <a:pt x="14" y="88"/>
                  </a:lnTo>
                  <a:lnTo>
                    <a:pt x="0" y="88"/>
                  </a:lnTo>
                  <a:lnTo>
                    <a:pt x="0" y="0"/>
                  </a:lnTo>
                  <a:lnTo>
                    <a:pt x="3" y="0"/>
                  </a:lnTo>
                  <a:close/>
                  <a:moveTo>
                    <a:pt x="19" y="37"/>
                  </a:moveTo>
                  <a:cubicBezTo>
                    <a:pt x="27" y="37"/>
                    <a:pt x="30" y="32"/>
                    <a:pt x="30" y="24"/>
                  </a:cubicBezTo>
                  <a:cubicBezTo>
                    <a:pt x="30" y="13"/>
                    <a:pt x="24" y="11"/>
                    <a:pt x="19" y="11"/>
                  </a:cubicBezTo>
                  <a:lnTo>
                    <a:pt x="14" y="11"/>
                  </a:lnTo>
                  <a:lnTo>
                    <a:pt x="14" y="37"/>
                  </a:lnTo>
                  <a:lnTo>
                    <a:pt x="19"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9" name="Freeform 240">
              <a:extLst>
                <a:ext uri="{FF2B5EF4-FFF2-40B4-BE49-F238E27FC236}">
                  <a16:creationId xmlns:a16="http://schemas.microsoft.com/office/drawing/2014/main" id="{E50305CB-A21C-0441-BD44-F2D24FE5E6AB}"/>
                </a:ext>
              </a:extLst>
            </p:cNvPr>
            <p:cNvSpPr>
              <a:spLocks noChangeArrowheads="1"/>
            </p:cNvSpPr>
            <p:nvPr/>
          </p:nvSpPr>
          <p:spPr bwMode="auto">
            <a:xfrm>
              <a:off x="5802313" y="4754563"/>
              <a:ext cx="20637" cy="31750"/>
            </a:xfrm>
            <a:custGeom>
              <a:avLst/>
              <a:gdLst>
                <a:gd name="T0" fmla="*/ 15041 w 59"/>
                <a:gd name="T1" fmla="*/ 23259 h 86"/>
                <a:gd name="T2" fmla="*/ 6646 w 59"/>
                <a:gd name="T3" fmla="*/ 23259 h 86"/>
                <a:gd name="T4" fmla="*/ 4547 w 59"/>
                <a:gd name="T5" fmla="*/ 31381 h 86"/>
                <a:gd name="T6" fmla="*/ 0 w 59"/>
                <a:gd name="T7" fmla="*/ 31381 h 86"/>
                <a:gd name="T8" fmla="*/ 8395 w 59"/>
                <a:gd name="T9" fmla="*/ 0 h 86"/>
                <a:gd name="T10" fmla="*/ 12942 w 59"/>
                <a:gd name="T11" fmla="*/ 0 h 86"/>
                <a:gd name="T12" fmla="*/ 20287 w 59"/>
                <a:gd name="T13" fmla="*/ 31381 h 86"/>
                <a:gd name="T14" fmla="*/ 15740 w 59"/>
                <a:gd name="T15" fmla="*/ 31381 h 86"/>
                <a:gd name="T16" fmla="*/ 15041 w 59"/>
                <a:gd name="T17" fmla="*/ 23259 h 86"/>
                <a:gd name="T18" fmla="*/ 13991 w 59"/>
                <a:gd name="T19" fmla="*/ 18459 h 86"/>
                <a:gd name="T20" fmla="*/ 11193 w 59"/>
                <a:gd name="T21" fmla="*/ 3692 h 86"/>
                <a:gd name="T22" fmla="*/ 11193 w 59"/>
                <a:gd name="T23" fmla="*/ 3692 h 86"/>
                <a:gd name="T24" fmla="*/ 7345 w 59"/>
                <a:gd name="T25" fmla="*/ 18459 h 86"/>
                <a:gd name="T26" fmla="*/ 13991 w 59"/>
                <a:gd name="T27" fmla="*/ 18459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86">
                  <a:moveTo>
                    <a:pt x="43" y="63"/>
                  </a:moveTo>
                  <a:lnTo>
                    <a:pt x="19" y="63"/>
                  </a:lnTo>
                  <a:lnTo>
                    <a:pt x="13" y="85"/>
                  </a:lnTo>
                  <a:lnTo>
                    <a:pt x="0" y="85"/>
                  </a:lnTo>
                  <a:lnTo>
                    <a:pt x="24" y="0"/>
                  </a:lnTo>
                  <a:lnTo>
                    <a:pt x="37" y="0"/>
                  </a:lnTo>
                  <a:lnTo>
                    <a:pt x="58" y="85"/>
                  </a:lnTo>
                  <a:lnTo>
                    <a:pt x="45" y="85"/>
                  </a:lnTo>
                  <a:lnTo>
                    <a:pt x="43" y="63"/>
                  </a:lnTo>
                  <a:close/>
                  <a:moveTo>
                    <a:pt x="40" y="50"/>
                  </a:moveTo>
                  <a:lnTo>
                    <a:pt x="32" y="10"/>
                  </a:lnTo>
                  <a:lnTo>
                    <a:pt x="21" y="50"/>
                  </a:lnTo>
                  <a:lnTo>
                    <a:pt x="40" y="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0" name="Freeform 241">
              <a:extLst>
                <a:ext uri="{FF2B5EF4-FFF2-40B4-BE49-F238E27FC236}">
                  <a16:creationId xmlns:a16="http://schemas.microsoft.com/office/drawing/2014/main" id="{7F77DE56-8475-CA41-B598-7F4C539448E3}"/>
                </a:ext>
              </a:extLst>
            </p:cNvPr>
            <p:cNvSpPr>
              <a:spLocks noChangeArrowheads="1"/>
            </p:cNvSpPr>
            <p:nvPr/>
          </p:nvSpPr>
          <p:spPr bwMode="auto">
            <a:xfrm>
              <a:off x="5834063" y="4752975"/>
              <a:ext cx="12700" cy="31750"/>
            </a:xfrm>
            <a:custGeom>
              <a:avLst/>
              <a:gdLst>
                <a:gd name="T0" fmla="*/ 0 w 35"/>
                <a:gd name="T1" fmla="*/ 0 h 86"/>
                <a:gd name="T2" fmla="*/ 4717 w 35"/>
                <a:gd name="T3" fmla="*/ 0 h 86"/>
                <a:gd name="T4" fmla="*/ 4717 w 35"/>
                <a:gd name="T5" fmla="*/ 27320 h 86"/>
                <a:gd name="T6" fmla="*/ 12337 w 35"/>
                <a:gd name="T7" fmla="*/ 27320 h 86"/>
                <a:gd name="T8" fmla="*/ 12337 w 35"/>
                <a:gd name="T9" fmla="*/ 31381 h 86"/>
                <a:gd name="T10" fmla="*/ 0 w 35"/>
                <a:gd name="T11" fmla="*/ 31381 h 86"/>
                <a:gd name="T12" fmla="*/ 0 w 35"/>
                <a:gd name="T13" fmla="*/ 0 h 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6">
                  <a:moveTo>
                    <a:pt x="0" y="0"/>
                  </a:moveTo>
                  <a:lnTo>
                    <a:pt x="13" y="0"/>
                  </a:lnTo>
                  <a:lnTo>
                    <a:pt x="13" y="74"/>
                  </a:lnTo>
                  <a:lnTo>
                    <a:pt x="34" y="74"/>
                  </a:lnTo>
                  <a:lnTo>
                    <a:pt x="34"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1" name="Freeform 242">
              <a:extLst>
                <a:ext uri="{FF2B5EF4-FFF2-40B4-BE49-F238E27FC236}">
                  <a16:creationId xmlns:a16="http://schemas.microsoft.com/office/drawing/2014/main" id="{31976330-8484-2142-9F43-AD262B4F4D35}"/>
                </a:ext>
              </a:extLst>
            </p:cNvPr>
            <p:cNvSpPr>
              <a:spLocks noChangeArrowheads="1"/>
            </p:cNvSpPr>
            <p:nvPr/>
          </p:nvSpPr>
          <p:spPr bwMode="auto">
            <a:xfrm>
              <a:off x="5846763" y="4754563"/>
              <a:ext cx="20637" cy="31750"/>
            </a:xfrm>
            <a:custGeom>
              <a:avLst/>
              <a:gdLst>
                <a:gd name="T0" fmla="*/ 14691 w 59"/>
                <a:gd name="T1" fmla="*/ 23259 h 86"/>
                <a:gd name="T2" fmla="*/ 6296 w 59"/>
                <a:gd name="T3" fmla="*/ 23259 h 86"/>
                <a:gd name="T4" fmla="*/ 4547 w 59"/>
                <a:gd name="T5" fmla="*/ 31381 h 86"/>
                <a:gd name="T6" fmla="*/ 0 w 59"/>
                <a:gd name="T7" fmla="*/ 31381 h 86"/>
                <a:gd name="T8" fmla="*/ 8395 w 59"/>
                <a:gd name="T9" fmla="*/ 0 h 86"/>
                <a:gd name="T10" fmla="*/ 12942 w 59"/>
                <a:gd name="T11" fmla="*/ 0 h 86"/>
                <a:gd name="T12" fmla="*/ 20287 w 59"/>
                <a:gd name="T13" fmla="*/ 31381 h 86"/>
                <a:gd name="T14" fmla="*/ 15740 w 59"/>
                <a:gd name="T15" fmla="*/ 31381 h 86"/>
                <a:gd name="T16" fmla="*/ 14691 w 59"/>
                <a:gd name="T17" fmla="*/ 23259 h 86"/>
                <a:gd name="T18" fmla="*/ 13991 w 59"/>
                <a:gd name="T19" fmla="*/ 18459 h 86"/>
                <a:gd name="T20" fmla="*/ 11193 w 59"/>
                <a:gd name="T21" fmla="*/ 3692 h 86"/>
                <a:gd name="T22" fmla="*/ 11193 w 59"/>
                <a:gd name="T23" fmla="*/ 3692 h 86"/>
                <a:gd name="T24" fmla="*/ 7345 w 59"/>
                <a:gd name="T25" fmla="*/ 18459 h 86"/>
                <a:gd name="T26" fmla="*/ 13991 w 59"/>
                <a:gd name="T27" fmla="*/ 18459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86">
                  <a:moveTo>
                    <a:pt x="42" y="63"/>
                  </a:moveTo>
                  <a:lnTo>
                    <a:pt x="18" y="63"/>
                  </a:lnTo>
                  <a:lnTo>
                    <a:pt x="13" y="85"/>
                  </a:lnTo>
                  <a:lnTo>
                    <a:pt x="0" y="85"/>
                  </a:lnTo>
                  <a:lnTo>
                    <a:pt x="24" y="0"/>
                  </a:lnTo>
                  <a:lnTo>
                    <a:pt x="37" y="0"/>
                  </a:lnTo>
                  <a:lnTo>
                    <a:pt x="58" y="85"/>
                  </a:lnTo>
                  <a:lnTo>
                    <a:pt x="45" y="85"/>
                  </a:lnTo>
                  <a:lnTo>
                    <a:pt x="42" y="63"/>
                  </a:lnTo>
                  <a:close/>
                  <a:moveTo>
                    <a:pt x="40" y="50"/>
                  </a:moveTo>
                  <a:lnTo>
                    <a:pt x="32" y="10"/>
                  </a:lnTo>
                  <a:lnTo>
                    <a:pt x="21" y="50"/>
                  </a:lnTo>
                  <a:lnTo>
                    <a:pt x="40" y="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2" name="Freeform 243">
              <a:extLst>
                <a:ext uri="{FF2B5EF4-FFF2-40B4-BE49-F238E27FC236}">
                  <a16:creationId xmlns:a16="http://schemas.microsoft.com/office/drawing/2014/main" id="{BC0FFFD4-A9F6-AA46-9D2D-5733700E9B29}"/>
                </a:ext>
              </a:extLst>
            </p:cNvPr>
            <p:cNvSpPr>
              <a:spLocks noChangeArrowheads="1"/>
            </p:cNvSpPr>
            <p:nvPr/>
          </p:nvSpPr>
          <p:spPr bwMode="auto">
            <a:xfrm>
              <a:off x="5867400" y="4751388"/>
              <a:ext cx="14288" cy="33337"/>
            </a:xfrm>
            <a:custGeom>
              <a:avLst/>
              <a:gdLst>
                <a:gd name="T0" fmla="*/ 1045 w 41"/>
                <a:gd name="T1" fmla="*/ 26010 h 91"/>
                <a:gd name="T2" fmla="*/ 5576 w 41"/>
                <a:gd name="T3" fmla="*/ 27842 h 91"/>
                <a:gd name="T4" fmla="*/ 9061 w 41"/>
                <a:gd name="T5" fmla="*/ 23079 h 91"/>
                <a:gd name="T6" fmla="*/ 6273 w 41"/>
                <a:gd name="T7" fmla="*/ 18317 h 91"/>
                <a:gd name="T8" fmla="*/ 4530 w 41"/>
                <a:gd name="T9" fmla="*/ 16485 h 91"/>
                <a:gd name="T10" fmla="*/ 1045 w 41"/>
                <a:gd name="T11" fmla="*/ 8426 h 91"/>
                <a:gd name="T12" fmla="*/ 8364 w 41"/>
                <a:gd name="T13" fmla="*/ 0 h 91"/>
                <a:gd name="T14" fmla="*/ 12894 w 41"/>
                <a:gd name="T15" fmla="*/ 733 h 91"/>
                <a:gd name="T16" fmla="*/ 12894 w 41"/>
                <a:gd name="T17" fmla="*/ 5495 h 91"/>
                <a:gd name="T18" fmla="*/ 8364 w 41"/>
                <a:gd name="T19" fmla="*/ 4762 h 91"/>
                <a:gd name="T20" fmla="*/ 4530 w 41"/>
                <a:gd name="T21" fmla="*/ 8426 h 91"/>
                <a:gd name="T22" fmla="*/ 7318 w 41"/>
                <a:gd name="T23" fmla="*/ 12456 h 91"/>
                <a:gd name="T24" fmla="*/ 10106 w 41"/>
                <a:gd name="T25" fmla="*/ 14287 h 91"/>
                <a:gd name="T26" fmla="*/ 13940 w 41"/>
                <a:gd name="T27" fmla="*/ 23079 h 91"/>
                <a:gd name="T28" fmla="*/ 5576 w 41"/>
                <a:gd name="T29" fmla="*/ 32971 h 91"/>
                <a:gd name="T30" fmla="*/ 0 w 41"/>
                <a:gd name="T31" fmla="*/ 31872 h 91"/>
                <a:gd name="T32" fmla="*/ 1045 w 41"/>
                <a:gd name="T33" fmla="*/ 26010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 h="91">
                  <a:moveTo>
                    <a:pt x="3" y="71"/>
                  </a:moveTo>
                  <a:cubicBezTo>
                    <a:pt x="5" y="74"/>
                    <a:pt x="11" y="76"/>
                    <a:pt x="16" y="76"/>
                  </a:cubicBezTo>
                  <a:cubicBezTo>
                    <a:pt x="22" y="76"/>
                    <a:pt x="26" y="74"/>
                    <a:pt x="26" y="63"/>
                  </a:cubicBezTo>
                  <a:cubicBezTo>
                    <a:pt x="26" y="58"/>
                    <a:pt x="24" y="55"/>
                    <a:pt x="18" y="50"/>
                  </a:cubicBezTo>
                  <a:lnTo>
                    <a:pt x="13" y="45"/>
                  </a:lnTo>
                  <a:cubicBezTo>
                    <a:pt x="5" y="39"/>
                    <a:pt x="3" y="34"/>
                    <a:pt x="3" y="23"/>
                  </a:cubicBezTo>
                  <a:cubicBezTo>
                    <a:pt x="3" y="8"/>
                    <a:pt x="13" y="0"/>
                    <a:pt x="24" y="0"/>
                  </a:cubicBezTo>
                  <a:cubicBezTo>
                    <a:pt x="32" y="0"/>
                    <a:pt x="37" y="2"/>
                    <a:pt x="37" y="2"/>
                  </a:cubicBezTo>
                  <a:lnTo>
                    <a:pt x="37" y="15"/>
                  </a:lnTo>
                  <a:cubicBezTo>
                    <a:pt x="34" y="13"/>
                    <a:pt x="30" y="13"/>
                    <a:pt x="24" y="13"/>
                  </a:cubicBezTo>
                  <a:cubicBezTo>
                    <a:pt x="19" y="13"/>
                    <a:pt x="13" y="18"/>
                    <a:pt x="13" y="23"/>
                  </a:cubicBezTo>
                  <a:cubicBezTo>
                    <a:pt x="13" y="29"/>
                    <a:pt x="16" y="31"/>
                    <a:pt x="21" y="34"/>
                  </a:cubicBezTo>
                  <a:lnTo>
                    <a:pt x="29" y="39"/>
                  </a:lnTo>
                  <a:cubicBezTo>
                    <a:pt x="37" y="45"/>
                    <a:pt x="40" y="50"/>
                    <a:pt x="40" y="63"/>
                  </a:cubicBezTo>
                  <a:cubicBezTo>
                    <a:pt x="40" y="82"/>
                    <a:pt x="29" y="90"/>
                    <a:pt x="16" y="90"/>
                  </a:cubicBezTo>
                  <a:cubicBezTo>
                    <a:pt x="8" y="90"/>
                    <a:pt x="3" y="90"/>
                    <a:pt x="0" y="87"/>
                  </a:cubicBezTo>
                  <a:lnTo>
                    <a:pt x="3" y="7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3" name="Freeform 244">
              <a:extLst>
                <a:ext uri="{FF2B5EF4-FFF2-40B4-BE49-F238E27FC236}">
                  <a16:creationId xmlns:a16="http://schemas.microsoft.com/office/drawing/2014/main" id="{7AECD335-77A5-994F-BE85-81D89E51340F}"/>
                </a:ext>
              </a:extLst>
            </p:cNvPr>
            <p:cNvSpPr>
              <a:spLocks noChangeArrowheads="1"/>
            </p:cNvSpPr>
            <p:nvPr/>
          </p:nvSpPr>
          <p:spPr bwMode="auto">
            <a:xfrm>
              <a:off x="5464175" y="4418013"/>
              <a:ext cx="346075" cy="271462"/>
            </a:xfrm>
            <a:custGeom>
              <a:avLst/>
              <a:gdLst>
                <a:gd name="T0" fmla="*/ 62955 w 962"/>
                <a:gd name="T1" fmla="*/ 206931 h 753"/>
                <a:gd name="T2" fmla="*/ 74108 w 962"/>
                <a:gd name="T3" fmla="*/ 191790 h 753"/>
                <a:gd name="T4" fmla="*/ 289595 w 962"/>
                <a:gd name="T5" fmla="*/ 161147 h 753"/>
                <a:gd name="T6" fmla="*/ 114399 w 962"/>
                <a:gd name="T7" fmla="*/ 258484 h 753"/>
                <a:gd name="T8" fmla="*/ 232395 w 962"/>
                <a:gd name="T9" fmla="*/ 258484 h 753"/>
                <a:gd name="T10" fmla="*/ 28420 w 962"/>
                <a:gd name="T11" fmla="*/ 105989 h 753"/>
                <a:gd name="T12" fmla="*/ 298229 w 962"/>
                <a:gd name="T13" fmla="*/ 74265 h 753"/>
                <a:gd name="T14" fmla="*/ 311539 w 962"/>
                <a:gd name="T15" fmla="*/ 157542 h 753"/>
                <a:gd name="T16" fmla="*/ 182751 w 962"/>
                <a:gd name="T17" fmla="*/ 45784 h 753"/>
                <a:gd name="T18" fmla="*/ 183830 w 962"/>
                <a:gd name="T19" fmla="*/ 13339 h 753"/>
                <a:gd name="T20" fmla="*/ 119076 w 962"/>
                <a:gd name="T21" fmla="*/ 63089 h 753"/>
                <a:gd name="T22" fmla="*/ 238151 w 962"/>
                <a:gd name="T23" fmla="*/ 44703 h 753"/>
                <a:gd name="T24" fmla="*/ 222682 w 962"/>
                <a:gd name="T25" fmla="*/ 29562 h 753"/>
                <a:gd name="T26" fmla="*/ 220884 w 962"/>
                <a:gd name="T27" fmla="*/ 66694 h 753"/>
                <a:gd name="T28" fmla="*/ 191385 w 962"/>
                <a:gd name="T29" fmla="*/ 89766 h 753"/>
                <a:gd name="T30" fmla="*/ 183830 w 962"/>
                <a:gd name="T31" fmla="*/ 111757 h 753"/>
                <a:gd name="T32" fmla="*/ 252181 w 962"/>
                <a:gd name="T33" fmla="*/ 193592 h 753"/>
                <a:gd name="T34" fmla="*/ 133106 w 962"/>
                <a:gd name="T35" fmla="*/ 172683 h 753"/>
                <a:gd name="T36" fmla="*/ 160806 w 962"/>
                <a:gd name="T37" fmla="*/ 132667 h 753"/>
                <a:gd name="T38" fmla="*/ 144618 w 962"/>
                <a:gd name="T39" fmla="*/ 79312 h 753"/>
                <a:gd name="T40" fmla="*/ 112241 w 962"/>
                <a:gd name="T41" fmla="*/ 53355 h 753"/>
                <a:gd name="T42" fmla="*/ 164763 w 962"/>
                <a:gd name="T43" fmla="*/ 3605 h 753"/>
                <a:gd name="T44" fmla="*/ 200018 w 962"/>
                <a:gd name="T45" fmla="*/ 83998 h 753"/>
                <a:gd name="T46" fmla="*/ 198220 w 962"/>
                <a:gd name="T47" fmla="*/ 84719 h 753"/>
                <a:gd name="T48" fmla="*/ 283839 w 962"/>
                <a:gd name="T49" fmla="*/ 113560 h 753"/>
                <a:gd name="T50" fmla="*/ 229518 w 962"/>
                <a:gd name="T51" fmla="*/ 63089 h 753"/>
                <a:gd name="T52" fmla="*/ 239950 w 962"/>
                <a:gd name="T53" fmla="*/ 100221 h 753"/>
                <a:gd name="T54" fmla="*/ 235273 w 962"/>
                <a:gd name="T55" fmla="*/ 75346 h 753"/>
                <a:gd name="T56" fmla="*/ 235273 w 962"/>
                <a:gd name="T57" fmla="*/ 81835 h 753"/>
                <a:gd name="T58" fmla="*/ 229518 w 962"/>
                <a:gd name="T59" fmla="*/ 63089 h 753"/>
                <a:gd name="T60" fmla="*/ 237072 w 962"/>
                <a:gd name="T61" fmla="*/ 106710 h 753"/>
                <a:gd name="T62" fmla="*/ 225560 w 962"/>
                <a:gd name="T63" fmla="*/ 106710 h 753"/>
                <a:gd name="T64" fmla="*/ 206494 w 962"/>
                <a:gd name="T65" fmla="*/ 94453 h 753"/>
                <a:gd name="T66" fmla="*/ 204695 w 962"/>
                <a:gd name="T67" fmla="*/ 149611 h 753"/>
                <a:gd name="T68" fmla="*/ 235273 w 962"/>
                <a:gd name="T69" fmla="*/ 97337 h 753"/>
                <a:gd name="T70" fmla="*/ 227719 w 962"/>
                <a:gd name="T71" fmla="*/ 92650 h 753"/>
                <a:gd name="T72" fmla="*/ 220884 w 962"/>
                <a:gd name="T73" fmla="*/ 92650 h 753"/>
                <a:gd name="T74" fmla="*/ 221963 w 962"/>
                <a:gd name="T75" fmla="*/ 70659 h 753"/>
                <a:gd name="T76" fmla="*/ 212250 w 962"/>
                <a:gd name="T77" fmla="*/ 139156 h 753"/>
                <a:gd name="T78" fmla="*/ 223762 w 962"/>
                <a:gd name="T79" fmla="*/ 130864 h 753"/>
                <a:gd name="T80" fmla="*/ 223762 w 962"/>
                <a:gd name="T81" fmla="*/ 118246 h 753"/>
                <a:gd name="T82" fmla="*/ 221963 w 962"/>
                <a:gd name="T83" fmla="*/ 183138 h 753"/>
                <a:gd name="T84" fmla="*/ 219804 w 962"/>
                <a:gd name="T85" fmla="*/ 187824 h 753"/>
                <a:gd name="T86" fmla="*/ 224841 w 962"/>
                <a:gd name="T87" fmla="*/ 164031 h 753"/>
                <a:gd name="T88" fmla="*/ 125551 w 962"/>
                <a:gd name="T89" fmla="*/ 161147 h 753"/>
                <a:gd name="T90" fmla="*/ 114399 w 962"/>
                <a:gd name="T91" fmla="*/ 121130 h 753"/>
                <a:gd name="T92" fmla="*/ 122673 w 962"/>
                <a:gd name="T93" fmla="*/ 126899 h 753"/>
                <a:gd name="T94" fmla="*/ 127710 w 962"/>
                <a:gd name="T95" fmla="*/ 116444 h 753"/>
                <a:gd name="T96" fmla="*/ 119795 w 962"/>
                <a:gd name="T97" fmla="*/ 111757 h 753"/>
                <a:gd name="T98" fmla="*/ 141740 w 962"/>
                <a:gd name="T99" fmla="*/ 126899 h 753"/>
                <a:gd name="T100" fmla="*/ 152172 w 962"/>
                <a:gd name="T101" fmla="*/ 128701 h 753"/>
                <a:gd name="T102" fmla="*/ 130588 w 962"/>
                <a:gd name="T103" fmla="*/ 94453 h 753"/>
                <a:gd name="T104" fmla="*/ 121954 w 962"/>
                <a:gd name="T105" fmla="*/ 100221 h 753"/>
                <a:gd name="T106" fmla="*/ 112241 w 962"/>
                <a:gd name="T107" fmla="*/ 174486 h 753"/>
                <a:gd name="T108" fmla="*/ 91375 w 962"/>
                <a:gd name="T109" fmla="*/ 143121 h 753"/>
                <a:gd name="T110" fmla="*/ 74108 w 962"/>
                <a:gd name="T111" fmla="*/ 140237 h 753"/>
                <a:gd name="T112" fmla="*/ 74108 w 962"/>
                <a:gd name="T113" fmla="*/ 150692 h 753"/>
                <a:gd name="T114" fmla="*/ 85619 w 962"/>
                <a:gd name="T115" fmla="*/ 159344 h 753"/>
                <a:gd name="T116" fmla="*/ 83821 w 962"/>
                <a:gd name="T117" fmla="*/ 142040 h 753"/>
                <a:gd name="T118" fmla="*/ 219804 w 962"/>
                <a:gd name="T119" fmla="*/ 81114 h 753"/>
                <a:gd name="T120" fmla="*/ 219085 w 962"/>
                <a:gd name="T121" fmla="*/ 85801 h 753"/>
                <a:gd name="T122" fmla="*/ 164763 w 962"/>
                <a:gd name="T123" fmla="*/ 100942 h 7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62" h="753">
                  <a:moveTo>
                    <a:pt x="837" y="140"/>
                  </a:moveTo>
                  <a:cubicBezTo>
                    <a:pt x="823" y="77"/>
                    <a:pt x="776" y="26"/>
                    <a:pt x="717" y="16"/>
                  </a:cubicBezTo>
                  <a:cubicBezTo>
                    <a:pt x="747" y="34"/>
                    <a:pt x="752" y="63"/>
                    <a:pt x="770" y="84"/>
                  </a:cubicBezTo>
                  <a:cubicBezTo>
                    <a:pt x="789" y="106"/>
                    <a:pt x="818" y="119"/>
                    <a:pt x="837" y="140"/>
                  </a:cubicBezTo>
                  <a:close/>
                  <a:moveTo>
                    <a:pt x="209" y="95"/>
                  </a:moveTo>
                  <a:cubicBezTo>
                    <a:pt x="196" y="119"/>
                    <a:pt x="132" y="130"/>
                    <a:pt x="100" y="196"/>
                  </a:cubicBezTo>
                  <a:cubicBezTo>
                    <a:pt x="116" y="159"/>
                    <a:pt x="108" y="100"/>
                    <a:pt x="135" y="69"/>
                  </a:cubicBezTo>
                  <a:cubicBezTo>
                    <a:pt x="58" y="124"/>
                    <a:pt x="90" y="214"/>
                    <a:pt x="87" y="243"/>
                  </a:cubicBezTo>
                  <a:cubicBezTo>
                    <a:pt x="127" y="159"/>
                    <a:pt x="185" y="177"/>
                    <a:pt x="209" y="95"/>
                  </a:cubicBezTo>
                  <a:close/>
                  <a:moveTo>
                    <a:pt x="175" y="574"/>
                  </a:moveTo>
                  <a:cubicBezTo>
                    <a:pt x="140" y="537"/>
                    <a:pt x="69" y="527"/>
                    <a:pt x="39" y="468"/>
                  </a:cubicBezTo>
                  <a:cubicBezTo>
                    <a:pt x="77" y="611"/>
                    <a:pt x="172" y="582"/>
                    <a:pt x="214" y="611"/>
                  </a:cubicBezTo>
                  <a:cubicBezTo>
                    <a:pt x="180" y="561"/>
                    <a:pt x="209" y="527"/>
                    <a:pt x="156" y="447"/>
                  </a:cubicBezTo>
                  <a:cubicBezTo>
                    <a:pt x="164" y="482"/>
                    <a:pt x="143" y="529"/>
                    <a:pt x="175" y="574"/>
                  </a:cubicBezTo>
                  <a:close/>
                  <a:moveTo>
                    <a:pt x="132" y="355"/>
                  </a:moveTo>
                  <a:cubicBezTo>
                    <a:pt x="130" y="397"/>
                    <a:pt x="100" y="418"/>
                    <a:pt x="119" y="498"/>
                  </a:cubicBezTo>
                  <a:cubicBezTo>
                    <a:pt x="85" y="431"/>
                    <a:pt x="32" y="408"/>
                    <a:pt x="18" y="360"/>
                  </a:cubicBezTo>
                  <a:cubicBezTo>
                    <a:pt x="21" y="484"/>
                    <a:pt x="122" y="503"/>
                    <a:pt x="145" y="537"/>
                  </a:cubicBezTo>
                  <a:cubicBezTo>
                    <a:pt x="124" y="458"/>
                    <a:pt x="161" y="431"/>
                    <a:pt x="132" y="355"/>
                  </a:cubicBezTo>
                  <a:close/>
                  <a:moveTo>
                    <a:pt x="206" y="532"/>
                  </a:moveTo>
                  <a:cubicBezTo>
                    <a:pt x="225" y="558"/>
                    <a:pt x="206" y="593"/>
                    <a:pt x="262" y="646"/>
                  </a:cubicBezTo>
                  <a:cubicBezTo>
                    <a:pt x="206" y="614"/>
                    <a:pt x="132" y="627"/>
                    <a:pt x="95" y="585"/>
                  </a:cubicBezTo>
                  <a:cubicBezTo>
                    <a:pt x="159" y="704"/>
                    <a:pt x="267" y="654"/>
                    <a:pt x="299" y="670"/>
                  </a:cubicBezTo>
                  <a:cubicBezTo>
                    <a:pt x="270" y="630"/>
                    <a:pt x="288" y="606"/>
                    <a:pt x="206" y="532"/>
                  </a:cubicBezTo>
                  <a:close/>
                  <a:moveTo>
                    <a:pt x="754" y="532"/>
                  </a:moveTo>
                  <a:cubicBezTo>
                    <a:pt x="672" y="606"/>
                    <a:pt x="691" y="630"/>
                    <a:pt x="662" y="670"/>
                  </a:cubicBezTo>
                  <a:cubicBezTo>
                    <a:pt x="694" y="654"/>
                    <a:pt x="802" y="704"/>
                    <a:pt x="866" y="585"/>
                  </a:cubicBezTo>
                  <a:cubicBezTo>
                    <a:pt x="829" y="627"/>
                    <a:pt x="754" y="614"/>
                    <a:pt x="699" y="646"/>
                  </a:cubicBezTo>
                  <a:cubicBezTo>
                    <a:pt x="754" y="593"/>
                    <a:pt x="736" y="558"/>
                    <a:pt x="754" y="532"/>
                  </a:cubicBezTo>
                  <a:close/>
                  <a:moveTo>
                    <a:pt x="805" y="447"/>
                  </a:moveTo>
                  <a:cubicBezTo>
                    <a:pt x="752" y="527"/>
                    <a:pt x="781" y="561"/>
                    <a:pt x="747" y="611"/>
                  </a:cubicBezTo>
                  <a:cubicBezTo>
                    <a:pt x="789" y="580"/>
                    <a:pt x="884" y="609"/>
                    <a:pt x="921" y="468"/>
                  </a:cubicBezTo>
                  <a:cubicBezTo>
                    <a:pt x="892" y="527"/>
                    <a:pt x="821" y="537"/>
                    <a:pt x="786" y="574"/>
                  </a:cubicBezTo>
                  <a:cubicBezTo>
                    <a:pt x="818" y="529"/>
                    <a:pt x="799" y="482"/>
                    <a:pt x="805" y="447"/>
                  </a:cubicBezTo>
                  <a:close/>
                  <a:moveTo>
                    <a:pt x="564" y="662"/>
                  </a:moveTo>
                  <a:cubicBezTo>
                    <a:pt x="532" y="662"/>
                    <a:pt x="506" y="667"/>
                    <a:pt x="482" y="675"/>
                  </a:cubicBezTo>
                  <a:cubicBezTo>
                    <a:pt x="458" y="667"/>
                    <a:pt x="431" y="659"/>
                    <a:pt x="400" y="662"/>
                  </a:cubicBezTo>
                  <a:cubicBezTo>
                    <a:pt x="376" y="662"/>
                    <a:pt x="341" y="667"/>
                    <a:pt x="310" y="675"/>
                  </a:cubicBezTo>
                  <a:cubicBezTo>
                    <a:pt x="259" y="688"/>
                    <a:pt x="217" y="699"/>
                    <a:pt x="180" y="680"/>
                  </a:cubicBezTo>
                  <a:cubicBezTo>
                    <a:pt x="217" y="712"/>
                    <a:pt x="257" y="723"/>
                    <a:pt x="318" y="717"/>
                  </a:cubicBezTo>
                  <a:cubicBezTo>
                    <a:pt x="368" y="712"/>
                    <a:pt x="408" y="686"/>
                    <a:pt x="455" y="688"/>
                  </a:cubicBezTo>
                  <a:lnTo>
                    <a:pt x="458" y="688"/>
                  </a:lnTo>
                  <a:cubicBezTo>
                    <a:pt x="408" y="715"/>
                    <a:pt x="378" y="749"/>
                    <a:pt x="378" y="749"/>
                  </a:cubicBezTo>
                  <a:lnTo>
                    <a:pt x="402" y="752"/>
                  </a:lnTo>
                  <a:cubicBezTo>
                    <a:pt x="402" y="752"/>
                    <a:pt x="426" y="704"/>
                    <a:pt x="482" y="691"/>
                  </a:cubicBezTo>
                  <a:cubicBezTo>
                    <a:pt x="537" y="704"/>
                    <a:pt x="561" y="752"/>
                    <a:pt x="561" y="752"/>
                  </a:cubicBezTo>
                  <a:lnTo>
                    <a:pt x="585" y="749"/>
                  </a:lnTo>
                  <a:cubicBezTo>
                    <a:pt x="585" y="749"/>
                    <a:pt x="556" y="715"/>
                    <a:pt x="506" y="688"/>
                  </a:cubicBezTo>
                  <a:lnTo>
                    <a:pt x="508" y="688"/>
                  </a:lnTo>
                  <a:cubicBezTo>
                    <a:pt x="556" y="688"/>
                    <a:pt x="596" y="712"/>
                    <a:pt x="646" y="717"/>
                  </a:cubicBezTo>
                  <a:cubicBezTo>
                    <a:pt x="707" y="723"/>
                    <a:pt x="749" y="712"/>
                    <a:pt x="784" y="680"/>
                  </a:cubicBezTo>
                  <a:cubicBezTo>
                    <a:pt x="747" y="699"/>
                    <a:pt x="704" y="688"/>
                    <a:pt x="654" y="675"/>
                  </a:cubicBezTo>
                  <a:cubicBezTo>
                    <a:pt x="622" y="667"/>
                    <a:pt x="588" y="662"/>
                    <a:pt x="564" y="662"/>
                  </a:cubicBezTo>
                  <a:close/>
                  <a:moveTo>
                    <a:pt x="87" y="397"/>
                  </a:moveTo>
                  <a:cubicBezTo>
                    <a:pt x="71" y="325"/>
                    <a:pt x="29" y="299"/>
                    <a:pt x="29" y="251"/>
                  </a:cubicBezTo>
                  <a:cubicBezTo>
                    <a:pt x="0" y="370"/>
                    <a:pt x="77" y="386"/>
                    <a:pt x="95" y="437"/>
                  </a:cubicBezTo>
                  <a:cubicBezTo>
                    <a:pt x="95" y="365"/>
                    <a:pt x="140" y="352"/>
                    <a:pt x="137" y="267"/>
                  </a:cubicBezTo>
                  <a:cubicBezTo>
                    <a:pt x="116" y="307"/>
                    <a:pt x="85" y="315"/>
                    <a:pt x="87" y="397"/>
                  </a:cubicBezTo>
                  <a:close/>
                  <a:moveTo>
                    <a:pt x="135" y="204"/>
                  </a:moveTo>
                  <a:cubicBezTo>
                    <a:pt x="108" y="225"/>
                    <a:pt x="87" y="254"/>
                    <a:pt x="79" y="294"/>
                  </a:cubicBezTo>
                  <a:cubicBezTo>
                    <a:pt x="82" y="249"/>
                    <a:pt x="53" y="185"/>
                    <a:pt x="71" y="140"/>
                  </a:cubicBezTo>
                  <a:cubicBezTo>
                    <a:pt x="0" y="238"/>
                    <a:pt x="77" y="299"/>
                    <a:pt x="77" y="333"/>
                  </a:cubicBezTo>
                  <a:cubicBezTo>
                    <a:pt x="98" y="267"/>
                    <a:pt x="137" y="267"/>
                    <a:pt x="167" y="175"/>
                  </a:cubicBezTo>
                  <a:cubicBezTo>
                    <a:pt x="159" y="185"/>
                    <a:pt x="153" y="188"/>
                    <a:pt x="135" y="204"/>
                  </a:cubicBezTo>
                  <a:close/>
                  <a:moveTo>
                    <a:pt x="829" y="206"/>
                  </a:moveTo>
                  <a:cubicBezTo>
                    <a:pt x="810" y="190"/>
                    <a:pt x="805" y="185"/>
                    <a:pt x="797" y="177"/>
                  </a:cubicBezTo>
                  <a:cubicBezTo>
                    <a:pt x="823" y="270"/>
                    <a:pt x="866" y="270"/>
                    <a:pt x="884" y="339"/>
                  </a:cubicBezTo>
                  <a:cubicBezTo>
                    <a:pt x="887" y="302"/>
                    <a:pt x="961" y="243"/>
                    <a:pt x="892" y="145"/>
                  </a:cubicBezTo>
                  <a:cubicBezTo>
                    <a:pt x="908" y="188"/>
                    <a:pt x="882" y="251"/>
                    <a:pt x="884" y="296"/>
                  </a:cubicBezTo>
                  <a:cubicBezTo>
                    <a:pt x="876" y="257"/>
                    <a:pt x="855" y="227"/>
                    <a:pt x="829" y="206"/>
                  </a:cubicBezTo>
                  <a:close/>
                  <a:moveTo>
                    <a:pt x="842" y="498"/>
                  </a:moveTo>
                  <a:cubicBezTo>
                    <a:pt x="860" y="418"/>
                    <a:pt x="831" y="400"/>
                    <a:pt x="829" y="355"/>
                  </a:cubicBezTo>
                  <a:cubicBezTo>
                    <a:pt x="799" y="431"/>
                    <a:pt x="837" y="458"/>
                    <a:pt x="815" y="537"/>
                  </a:cubicBezTo>
                  <a:cubicBezTo>
                    <a:pt x="842" y="503"/>
                    <a:pt x="942" y="484"/>
                    <a:pt x="942" y="360"/>
                  </a:cubicBezTo>
                  <a:cubicBezTo>
                    <a:pt x="927" y="405"/>
                    <a:pt x="874" y="431"/>
                    <a:pt x="842" y="498"/>
                  </a:cubicBezTo>
                  <a:close/>
                  <a:moveTo>
                    <a:pt x="866" y="437"/>
                  </a:moveTo>
                  <a:cubicBezTo>
                    <a:pt x="884" y="386"/>
                    <a:pt x="961" y="373"/>
                    <a:pt x="932" y="251"/>
                  </a:cubicBezTo>
                  <a:cubicBezTo>
                    <a:pt x="932" y="296"/>
                    <a:pt x="892" y="325"/>
                    <a:pt x="874" y="397"/>
                  </a:cubicBezTo>
                  <a:cubicBezTo>
                    <a:pt x="876" y="318"/>
                    <a:pt x="844" y="307"/>
                    <a:pt x="826" y="267"/>
                  </a:cubicBezTo>
                  <a:cubicBezTo>
                    <a:pt x="823" y="349"/>
                    <a:pt x="868" y="365"/>
                    <a:pt x="866" y="437"/>
                  </a:cubicBezTo>
                  <a:close/>
                  <a:moveTo>
                    <a:pt x="243" y="13"/>
                  </a:moveTo>
                  <a:cubicBezTo>
                    <a:pt x="188" y="26"/>
                    <a:pt x="137" y="77"/>
                    <a:pt x="124" y="137"/>
                  </a:cubicBezTo>
                  <a:cubicBezTo>
                    <a:pt x="143" y="119"/>
                    <a:pt x="175" y="106"/>
                    <a:pt x="193" y="84"/>
                  </a:cubicBezTo>
                  <a:cubicBezTo>
                    <a:pt x="212" y="63"/>
                    <a:pt x="217" y="34"/>
                    <a:pt x="243" y="13"/>
                  </a:cubicBezTo>
                  <a:close/>
                  <a:moveTo>
                    <a:pt x="876" y="243"/>
                  </a:moveTo>
                  <a:cubicBezTo>
                    <a:pt x="871" y="214"/>
                    <a:pt x="905" y="124"/>
                    <a:pt x="829" y="66"/>
                  </a:cubicBezTo>
                  <a:cubicBezTo>
                    <a:pt x="855" y="98"/>
                    <a:pt x="847" y="156"/>
                    <a:pt x="863" y="193"/>
                  </a:cubicBezTo>
                  <a:cubicBezTo>
                    <a:pt x="831" y="130"/>
                    <a:pt x="768" y="119"/>
                    <a:pt x="754" y="95"/>
                  </a:cubicBezTo>
                  <a:cubicBezTo>
                    <a:pt x="778" y="177"/>
                    <a:pt x="837" y="159"/>
                    <a:pt x="876" y="243"/>
                  </a:cubicBezTo>
                  <a:close/>
                  <a:moveTo>
                    <a:pt x="508" y="127"/>
                  </a:moveTo>
                  <a:lnTo>
                    <a:pt x="508" y="137"/>
                  </a:lnTo>
                  <a:cubicBezTo>
                    <a:pt x="524" y="140"/>
                    <a:pt x="537" y="143"/>
                    <a:pt x="551" y="148"/>
                  </a:cubicBezTo>
                  <a:cubicBezTo>
                    <a:pt x="553" y="148"/>
                    <a:pt x="553" y="145"/>
                    <a:pt x="556" y="140"/>
                  </a:cubicBezTo>
                  <a:cubicBezTo>
                    <a:pt x="540" y="135"/>
                    <a:pt x="527" y="130"/>
                    <a:pt x="508" y="127"/>
                  </a:cubicBezTo>
                  <a:close/>
                  <a:moveTo>
                    <a:pt x="543" y="39"/>
                  </a:moveTo>
                  <a:lnTo>
                    <a:pt x="545" y="37"/>
                  </a:lnTo>
                  <a:lnTo>
                    <a:pt x="540" y="34"/>
                  </a:lnTo>
                  <a:lnTo>
                    <a:pt x="524" y="34"/>
                  </a:lnTo>
                  <a:lnTo>
                    <a:pt x="519" y="37"/>
                  </a:lnTo>
                  <a:lnTo>
                    <a:pt x="511" y="37"/>
                  </a:lnTo>
                  <a:lnTo>
                    <a:pt x="511" y="39"/>
                  </a:lnTo>
                  <a:cubicBezTo>
                    <a:pt x="516" y="39"/>
                    <a:pt x="521" y="39"/>
                    <a:pt x="527" y="42"/>
                  </a:cubicBezTo>
                  <a:lnTo>
                    <a:pt x="535" y="42"/>
                  </a:lnTo>
                  <a:lnTo>
                    <a:pt x="543" y="39"/>
                  </a:lnTo>
                  <a:close/>
                  <a:moveTo>
                    <a:pt x="506" y="370"/>
                  </a:moveTo>
                  <a:lnTo>
                    <a:pt x="506" y="389"/>
                  </a:lnTo>
                  <a:cubicBezTo>
                    <a:pt x="508" y="384"/>
                    <a:pt x="513" y="381"/>
                    <a:pt x="513" y="378"/>
                  </a:cubicBezTo>
                  <a:cubicBezTo>
                    <a:pt x="513" y="376"/>
                    <a:pt x="511" y="373"/>
                    <a:pt x="506" y="370"/>
                  </a:cubicBezTo>
                  <a:close/>
                  <a:moveTo>
                    <a:pt x="331" y="180"/>
                  </a:moveTo>
                  <a:lnTo>
                    <a:pt x="331" y="175"/>
                  </a:lnTo>
                  <a:lnTo>
                    <a:pt x="325" y="175"/>
                  </a:lnTo>
                  <a:lnTo>
                    <a:pt x="331" y="180"/>
                  </a:lnTo>
                  <a:close/>
                  <a:moveTo>
                    <a:pt x="802" y="318"/>
                  </a:moveTo>
                  <a:cubicBezTo>
                    <a:pt x="802" y="153"/>
                    <a:pt x="675" y="16"/>
                    <a:pt x="516" y="0"/>
                  </a:cubicBezTo>
                  <a:lnTo>
                    <a:pt x="516" y="2"/>
                  </a:lnTo>
                  <a:cubicBezTo>
                    <a:pt x="516" y="5"/>
                    <a:pt x="516" y="8"/>
                    <a:pt x="513" y="10"/>
                  </a:cubicBezTo>
                  <a:cubicBezTo>
                    <a:pt x="585" y="18"/>
                    <a:pt x="651" y="50"/>
                    <a:pt x="699" y="98"/>
                  </a:cubicBezTo>
                  <a:lnTo>
                    <a:pt x="664" y="132"/>
                  </a:lnTo>
                  <a:lnTo>
                    <a:pt x="667" y="127"/>
                  </a:lnTo>
                  <a:lnTo>
                    <a:pt x="662" y="124"/>
                  </a:lnTo>
                  <a:lnTo>
                    <a:pt x="656" y="124"/>
                  </a:lnTo>
                  <a:lnTo>
                    <a:pt x="659" y="119"/>
                  </a:lnTo>
                  <a:lnTo>
                    <a:pt x="654" y="106"/>
                  </a:lnTo>
                  <a:lnTo>
                    <a:pt x="646" y="95"/>
                  </a:lnTo>
                  <a:lnTo>
                    <a:pt x="638" y="91"/>
                  </a:lnTo>
                  <a:lnTo>
                    <a:pt x="638" y="87"/>
                  </a:lnTo>
                  <a:lnTo>
                    <a:pt x="635" y="82"/>
                  </a:lnTo>
                  <a:lnTo>
                    <a:pt x="627" y="79"/>
                  </a:lnTo>
                  <a:lnTo>
                    <a:pt x="623" y="84"/>
                  </a:lnTo>
                  <a:lnTo>
                    <a:pt x="619" y="82"/>
                  </a:lnTo>
                  <a:lnTo>
                    <a:pt x="617" y="84"/>
                  </a:lnTo>
                  <a:lnTo>
                    <a:pt x="611" y="87"/>
                  </a:lnTo>
                  <a:cubicBezTo>
                    <a:pt x="622" y="100"/>
                    <a:pt x="627" y="116"/>
                    <a:pt x="627" y="132"/>
                  </a:cubicBezTo>
                  <a:lnTo>
                    <a:pt x="627" y="137"/>
                  </a:lnTo>
                  <a:lnTo>
                    <a:pt x="641" y="153"/>
                  </a:lnTo>
                  <a:lnTo>
                    <a:pt x="635" y="156"/>
                  </a:lnTo>
                  <a:lnTo>
                    <a:pt x="641" y="161"/>
                  </a:lnTo>
                  <a:lnTo>
                    <a:pt x="627" y="175"/>
                  </a:lnTo>
                  <a:lnTo>
                    <a:pt x="622" y="167"/>
                  </a:lnTo>
                  <a:cubicBezTo>
                    <a:pt x="619" y="172"/>
                    <a:pt x="617" y="180"/>
                    <a:pt x="614" y="185"/>
                  </a:cubicBezTo>
                  <a:lnTo>
                    <a:pt x="617" y="188"/>
                  </a:lnTo>
                  <a:lnTo>
                    <a:pt x="580" y="225"/>
                  </a:lnTo>
                  <a:cubicBezTo>
                    <a:pt x="577" y="222"/>
                    <a:pt x="574" y="220"/>
                    <a:pt x="572" y="220"/>
                  </a:cubicBezTo>
                  <a:cubicBezTo>
                    <a:pt x="569" y="222"/>
                    <a:pt x="564" y="222"/>
                    <a:pt x="561" y="225"/>
                  </a:cubicBezTo>
                  <a:lnTo>
                    <a:pt x="564" y="227"/>
                  </a:lnTo>
                  <a:cubicBezTo>
                    <a:pt x="564" y="227"/>
                    <a:pt x="566" y="227"/>
                    <a:pt x="566" y="230"/>
                  </a:cubicBezTo>
                  <a:lnTo>
                    <a:pt x="551" y="246"/>
                  </a:lnTo>
                  <a:lnTo>
                    <a:pt x="551" y="243"/>
                  </a:lnTo>
                  <a:lnTo>
                    <a:pt x="535" y="246"/>
                  </a:lnTo>
                  <a:lnTo>
                    <a:pt x="532" y="249"/>
                  </a:lnTo>
                  <a:lnTo>
                    <a:pt x="531" y="249"/>
                  </a:lnTo>
                  <a:lnTo>
                    <a:pt x="529" y="251"/>
                  </a:lnTo>
                  <a:lnTo>
                    <a:pt x="532" y="251"/>
                  </a:lnTo>
                  <a:lnTo>
                    <a:pt x="532" y="257"/>
                  </a:lnTo>
                  <a:lnTo>
                    <a:pt x="535" y="257"/>
                  </a:lnTo>
                  <a:lnTo>
                    <a:pt x="535" y="262"/>
                  </a:lnTo>
                  <a:lnTo>
                    <a:pt x="529" y="262"/>
                  </a:lnTo>
                  <a:lnTo>
                    <a:pt x="524" y="262"/>
                  </a:lnTo>
                  <a:lnTo>
                    <a:pt x="511" y="254"/>
                  </a:lnTo>
                  <a:lnTo>
                    <a:pt x="511" y="310"/>
                  </a:lnTo>
                  <a:cubicBezTo>
                    <a:pt x="543" y="320"/>
                    <a:pt x="577" y="336"/>
                    <a:pt x="577" y="376"/>
                  </a:cubicBezTo>
                  <a:cubicBezTo>
                    <a:pt x="577" y="394"/>
                    <a:pt x="569" y="408"/>
                    <a:pt x="553" y="418"/>
                  </a:cubicBezTo>
                  <a:cubicBezTo>
                    <a:pt x="540" y="426"/>
                    <a:pt x="524" y="431"/>
                    <a:pt x="508" y="437"/>
                  </a:cubicBezTo>
                  <a:lnTo>
                    <a:pt x="508" y="466"/>
                  </a:lnTo>
                  <a:cubicBezTo>
                    <a:pt x="532" y="476"/>
                    <a:pt x="558" y="495"/>
                    <a:pt x="556" y="540"/>
                  </a:cubicBezTo>
                  <a:cubicBezTo>
                    <a:pt x="556" y="551"/>
                    <a:pt x="551" y="556"/>
                    <a:pt x="548" y="556"/>
                  </a:cubicBezTo>
                  <a:cubicBezTo>
                    <a:pt x="535" y="558"/>
                    <a:pt x="521" y="561"/>
                    <a:pt x="506" y="561"/>
                  </a:cubicBezTo>
                  <a:lnTo>
                    <a:pt x="506" y="572"/>
                  </a:lnTo>
                  <a:cubicBezTo>
                    <a:pt x="566" y="566"/>
                    <a:pt x="622" y="543"/>
                    <a:pt x="664" y="500"/>
                  </a:cubicBezTo>
                  <a:lnTo>
                    <a:pt x="701" y="537"/>
                  </a:lnTo>
                  <a:cubicBezTo>
                    <a:pt x="646" y="590"/>
                    <a:pt x="572" y="625"/>
                    <a:pt x="487" y="625"/>
                  </a:cubicBezTo>
                  <a:cubicBezTo>
                    <a:pt x="405" y="625"/>
                    <a:pt x="328" y="593"/>
                    <a:pt x="275" y="540"/>
                  </a:cubicBezTo>
                  <a:lnTo>
                    <a:pt x="312" y="503"/>
                  </a:lnTo>
                  <a:cubicBezTo>
                    <a:pt x="355" y="543"/>
                    <a:pt x="408" y="569"/>
                    <a:pt x="468" y="572"/>
                  </a:cubicBezTo>
                  <a:lnTo>
                    <a:pt x="468" y="561"/>
                  </a:lnTo>
                  <a:cubicBezTo>
                    <a:pt x="410" y="556"/>
                    <a:pt x="360" y="532"/>
                    <a:pt x="320" y="495"/>
                  </a:cubicBezTo>
                  <a:lnTo>
                    <a:pt x="331" y="484"/>
                  </a:lnTo>
                  <a:lnTo>
                    <a:pt x="344" y="487"/>
                  </a:lnTo>
                  <a:lnTo>
                    <a:pt x="352" y="479"/>
                  </a:lnTo>
                  <a:lnTo>
                    <a:pt x="370" y="479"/>
                  </a:lnTo>
                  <a:lnTo>
                    <a:pt x="373" y="474"/>
                  </a:lnTo>
                  <a:lnTo>
                    <a:pt x="373" y="471"/>
                  </a:lnTo>
                  <a:cubicBezTo>
                    <a:pt x="400" y="492"/>
                    <a:pt x="434" y="506"/>
                    <a:pt x="471" y="508"/>
                  </a:cubicBezTo>
                  <a:lnTo>
                    <a:pt x="471" y="498"/>
                  </a:lnTo>
                  <a:cubicBezTo>
                    <a:pt x="431" y="492"/>
                    <a:pt x="394" y="476"/>
                    <a:pt x="368" y="450"/>
                  </a:cubicBezTo>
                  <a:lnTo>
                    <a:pt x="405" y="413"/>
                  </a:lnTo>
                  <a:cubicBezTo>
                    <a:pt x="413" y="421"/>
                    <a:pt x="423" y="429"/>
                    <a:pt x="434" y="434"/>
                  </a:cubicBezTo>
                  <a:cubicBezTo>
                    <a:pt x="434" y="431"/>
                    <a:pt x="437" y="426"/>
                    <a:pt x="437" y="423"/>
                  </a:cubicBezTo>
                  <a:cubicBezTo>
                    <a:pt x="426" y="418"/>
                    <a:pt x="418" y="413"/>
                    <a:pt x="410" y="405"/>
                  </a:cubicBezTo>
                  <a:lnTo>
                    <a:pt x="447" y="368"/>
                  </a:lnTo>
                  <a:cubicBezTo>
                    <a:pt x="453" y="373"/>
                    <a:pt x="461" y="376"/>
                    <a:pt x="468" y="378"/>
                  </a:cubicBezTo>
                  <a:lnTo>
                    <a:pt x="468" y="368"/>
                  </a:lnTo>
                  <a:cubicBezTo>
                    <a:pt x="463" y="365"/>
                    <a:pt x="461" y="363"/>
                    <a:pt x="455" y="360"/>
                  </a:cubicBezTo>
                  <a:lnTo>
                    <a:pt x="466" y="349"/>
                  </a:lnTo>
                  <a:cubicBezTo>
                    <a:pt x="463" y="349"/>
                    <a:pt x="458" y="347"/>
                    <a:pt x="455" y="347"/>
                  </a:cubicBezTo>
                  <a:lnTo>
                    <a:pt x="447" y="355"/>
                  </a:lnTo>
                  <a:cubicBezTo>
                    <a:pt x="445" y="352"/>
                    <a:pt x="442" y="347"/>
                    <a:pt x="439" y="341"/>
                  </a:cubicBezTo>
                  <a:cubicBezTo>
                    <a:pt x="434" y="339"/>
                    <a:pt x="426" y="336"/>
                    <a:pt x="421" y="331"/>
                  </a:cubicBezTo>
                  <a:cubicBezTo>
                    <a:pt x="397" y="315"/>
                    <a:pt x="386" y="294"/>
                    <a:pt x="386" y="267"/>
                  </a:cubicBezTo>
                  <a:cubicBezTo>
                    <a:pt x="386" y="246"/>
                    <a:pt x="392" y="230"/>
                    <a:pt x="402" y="220"/>
                  </a:cubicBezTo>
                  <a:lnTo>
                    <a:pt x="365" y="182"/>
                  </a:lnTo>
                  <a:cubicBezTo>
                    <a:pt x="392" y="156"/>
                    <a:pt x="426" y="140"/>
                    <a:pt x="463" y="135"/>
                  </a:cubicBezTo>
                  <a:lnTo>
                    <a:pt x="463" y="124"/>
                  </a:lnTo>
                  <a:cubicBezTo>
                    <a:pt x="423" y="130"/>
                    <a:pt x="386" y="148"/>
                    <a:pt x="357" y="177"/>
                  </a:cubicBezTo>
                  <a:lnTo>
                    <a:pt x="352" y="172"/>
                  </a:lnTo>
                  <a:cubicBezTo>
                    <a:pt x="349" y="175"/>
                    <a:pt x="349" y="177"/>
                    <a:pt x="347" y="182"/>
                  </a:cubicBezTo>
                  <a:lnTo>
                    <a:pt x="349" y="185"/>
                  </a:lnTo>
                  <a:cubicBezTo>
                    <a:pt x="318" y="220"/>
                    <a:pt x="296" y="265"/>
                    <a:pt x="296" y="315"/>
                  </a:cubicBezTo>
                  <a:lnTo>
                    <a:pt x="243" y="315"/>
                  </a:lnTo>
                  <a:cubicBezTo>
                    <a:pt x="243" y="251"/>
                    <a:pt x="270" y="193"/>
                    <a:pt x="312" y="148"/>
                  </a:cubicBezTo>
                  <a:lnTo>
                    <a:pt x="328" y="164"/>
                  </a:lnTo>
                  <a:lnTo>
                    <a:pt x="331" y="164"/>
                  </a:lnTo>
                  <a:cubicBezTo>
                    <a:pt x="333" y="164"/>
                    <a:pt x="336" y="164"/>
                    <a:pt x="341" y="161"/>
                  </a:cubicBezTo>
                  <a:lnTo>
                    <a:pt x="320" y="140"/>
                  </a:lnTo>
                  <a:cubicBezTo>
                    <a:pt x="331" y="130"/>
                    <a:pt x="344" y="119"/>
                    <a:pt x="357" y="111"/>
                  </a:cubicBezTo>
                  <a:cubicBezTo>
                    <a:pt x="357" y="108"/>
                    <a:pt x="360" y="106"/>
                    <a:pt x="360" y="103"/>
                  </a:cubicBezTo>
                  <a:cubicBezTo>
                    <a:pt x="360" y="103"/>
                    <a:pt x="365" y="98"/>
                    <a:pt x="368" y="92"/>
                  </a:cubicBezTo>
                  <a:cubicBezTo>
                    <a:pt x="347" y="103"/>
                    <a:pt x="331" y="116"/>
                    <a:pt x="312" y="132"/>
                  </a:cubicBezTo>
                  <a:lnTo>
                    <a:pt x="275" y="95"/>
                  </a:lnTo>
                  <a:cubicBezTo>
                    <a:pt x="323" y="47"/>
                    <a:pt x="389" y="16"/>
                    <a:pt x="458" y="10"/>
                  </a:cubicBezTo>
                  <a:lnTo>
                    <a:pt x="458" y="8"/>
                  </a:lnTo>
                  <a:cubicBezTo>
                    <a:pt x="458" y="5"/>
                    <a:pt x="458" y="2"/>
                    <a:pt x="455" y="0"/>
                  </a:cubicBezTo>
                  <a:cubicBezTo>
                    <a:pt x="294" y="16"/>
                    <a:pt x="169" y="153"/>
                    <a:pt x="169" y="318"/>
                  </a:cubicBezTo>
                  <a:cubicBezTo>
                    <a:pt x="161" y="495"/>
                    <a:pt x="304" y="638"/>
                    <a:pt x="482" y="638"/>
                  </a:cubicBezTo>
                  <a:cubicBezTo>
                    <a:pt x="656" y="638"/>
                    <a:pt x="802" y="495"/>
                    <a:pt x="802" y="318"/>
                  </a:cubicBezTo>
                  <a:close/>
                  <a:moveTo>
                    <a:pt x="561" y="230"/>
                  </a:moveTo>
                  <a:lnTo>
                    <a:pt x="556" y="233"/>
                  </a:lnTo>
                  <a:lnTo>
                    <a:pt x="553" y="238"/>
                  </a:lnTo>
                  <a:lnTo>
                    <a:pt x="553" y="235"/>
                  </a:lnTo>
                  <a:lnTo>
                    <a:pt x="556" y="233"/>
                  </a:lnTo>
                  <a:lnTo>
                    <a:pt x="556" y="230"/>
                  </a:lnTo>
                  <a:lnTo>
                    <a:pt x="561" y="227"/>
                  </a:lnTo>
                  <a:lnTo>
                    <a:pt x="564" y="227"/>
                  </a:lnTo>
                  <a:lnTo>
                    <a:pt x="561" y="230"/>
                  </a:lnTo>
                  <a:close/>
                  <a:moveTo>
                    <a:pt x="551" y="235"/>
                  </a:moveTo>
                  <a:lnTo>
                    <a:pt x="543" y="238"/>
                  </a:lnTo>
                  <a:lnTo>
                    <a:pt x="545" y="241"/>
                  </a:lnTo>
                  <a:lnTo>
                    <a:pt x="551" y="238"/>
                  </a:lnTo>
                  <a:lnTo>
                    <a:pt x="553" y="238"/>
                  </a:lnTo>
                  <a:lnTo>
                    <a:pt x="551" y="235"/>
                  </a:lnTo>
                  <a:close/>
                  <a:moveTo>
                    <a:pt x="529" y="249"/>
                  </a:moveTo>
                  <a:lnTo>
                    <a:pt x="532" y="247"/>
                  </a:lnTo>
                  <a:lnTo>
                    <a:pt x="531" y="249"/>
                  </a:lnTo>
                  <a:lnTo>
                    <a:pt x="529" y="249"/>
                  </a:lnTo>
                  <a:close/>
                  <a:moveTo>
                    <a:pt x="540" y="241"/>
                  </a:moveTo>
                  <a:lnTo>
                    <a:pt x="537" y="238"/>
                  </a:lnTo>
                  <a:lnTo>
                    <a:pt x="532" y="247"/>
                  </a:lnTo>
                  <a:lnTo>
                    <a:pt x="540" y="241"/>
                  </a:lnTo>
                  <a:close/>
                  <a:moveTo>
                    <a:pt x="704" y="106"/>
                  </a:moveTo>
                  <a:cubicBezTo>
                    <a:pt x="757" y="161"/>
                    <a:pt x="789" y="235"/>
                    <a:pt x="789" y="315"/>
                  </a:cubicBezTo>
                  <a:lnTo>
                    <a:pt x="736" y="315"/>
                  </a:lnTo>
                  <a:cubicBezTo>
                    <a:pt x="736" y="275"/>
                    <a:pt x="725" y="235"/>
                    <a:pt x="709" y="204"/>
                  </a:cubicBezTo>
                  <a:lnTo>
                    <a:pt x="712" y="206"/>
                  </a:lnTo>
                  <a:lnTo>
                    <a:pt x="712" y="204"/>
                  </a:lnTo>
                  <a:lnTo>
                    <a:pt x="701" y="188"/>
                  </a:lnTo>
                  <a:lnTo>
                    <a:pt x="691" y="172"/>
                  </a:lnTo>
                  <a:lnTo>
                    <a:pt x="678" y="161"/>
                  </a:lnTo>
                  <a:cubicBezTo>
                    <a:pt x="672" y="156"/>
                    <a:pt x="670" y="151"/>
                    <a:pt x="664" y="145"/>
                  </a:cubicBezTo>
                  <a:lnTo>
                    <a:pt x="704" y="106"/>
                  </a:lnTo>
                  <a:close/>
                  <a:moveTo>
                    <a:pt x="638" y="175"/>
                  </a:moveTo>
                  <a:lnTo>
                    <a:pt x="651" y="175"/>
                  </a:lnTo>
                  <a:lnTo>
                    <a:pt x="654" y="177"/>
                  </a:lnTo>
                  <a:lnTo>
                    <a:pt x="651" y="182"/>
                  </a:lnTo>
                  <a:lnTo>
                    <a:pt x="670" y="193"/>
                  </a:lnTo>
                  <a:lnTo>
                    <a:pt x="672" y="193"/>
                  </a:lnTo>
                  <a:lnTo>
                    <a:pt x="694" y="220"/>
                  </a:lnTo>
                  <a:lnTo>
                    <a:pt x="701" y="217"/>
                  </a:lnTo>
                  <a:cubicBezTo>
                    <a:pt x="715" y="249"/>
                    <a:pt x="723" y="280"/>
                    <a:pt x="725" y="318"/>
                  </a:cubicBezTo>
                  <a:lnTo>
                    <a:pt x="672" y="318"/>
                  </a:lnTo>
                  <a:cubicBezTo>
                    <a:pt x="672" y="304"/>
                    <a:pt x="670" y="291"/>
                    <a:pt x="667" y="278"/>
                  </a:cubicBezTo>
                  <a:lnTo>
                    <a:pt x="670" y="275"/>
                  </a:lnTo>
                  <a:lnTo>
                    <a:pt x="672" y="259"/>
                  </a:lnTo>
                  <a:lnTo>
                    <a:pt x="670" y="241"/>
                  </a:lnTo>
                  <a:lnTo>
                    <a:pt x="664" y="220"/>
                  </a:lnTo>
                  <a:lnTo>
                    <a:pt x="649" y="198"/>
                  </a:lnTo>
                  <a:lnTo>
                    <a:pt x="651" y="201"/>
                  </a:lnTo>
                  <a:lnTo>
                    <a:pt x="654" y="198"/>
                  </a:lnTo>
                  <a:lnTo>
                    <a:pt x="643" y="190"/>
                  </a:lnTo>
                  <a:lnTo>
                    <a:pt x="643" y="193"/>
                  </a:lnTo>
                  <a:lnTo>
                    <a:pt x="654" y="209"/>
                  </a:lnTo>
                  <a:lnTo>
                    <a:pt x="662" y="222"/>
                  </a:lnTo>
                  <a:lnTo>
                    <a:pt x="667" y="235"/>
                  </a:lnTo>
                  <a:lnTo>
                    <a:pt x="670" y="243"/>
                  </a:lnTo>
                  <a:lnTo>
                    <a:pt x="672" y="259"/>
                  </a:lnTo>
                  <a:lnTo>
                    <a:pt x="667" y="259"/>
                  </a:lnTo>
                  <a:cubicBezTo>
                    <a:pt x="667" y="259"/>
                    <a:pt x="662" y="249"/>
                    <a:pt x="659" y="246"/>
                  </a:cubicBezTo>
                  <a:lnTo>
                    <a:pt x="662" y="243"/>
                  </a:lnTo>
                  <a:lnTo>
                    <a:pt x="656" y="238"/>
                  </a:lnTo>
                  <a:lnTo>
                    <a:pt x="656" y="233"/>
                  </a:lnTo>
                  <a:lnTo>
                    <a:pt x="654" y="227"/>
                  </a:lnTo>
                  <a:lnTo>
                    <a:pt x="649" y="227"/>
                  </a:lnTo>
                  <a:cubicBezTo>
                    <a:pt x="646" y="225"/>
                    <a:pt x="646" y="222"/>
                    <a:pt x="643" y="220"/>
                  </a:cubicBezTo>
                  <a:lnTo>
                    <a:pt x="646" y="217"/>
                  </a:lnTo>
                  <a:lnTo>
                    <a:pt x="643" y="214"/>
                  </a:lnTo>
                  <a:lnTo>
                    <a:pt x="638" y="217"/>
                  </a:lnTo>
                  <a:lnTo>
                    <a:pt x="641" y="209"/>
                  </a:lnTo>
                  <a:lnTo>
                    <a:pt x="638" y="206"/>
                  </a:lnTo>
                  <a:lnTo>
                    <a:pt x="635" y="212"/>
                  </a:lnTo>
                  <a:cubicBezTo>
                    <a:pt x="630" y="204"/>
                    <a:pt x="622" y="196"/>
                    <a:pt x="617" y="188"/>
                  </a:cubicBezTo>
                  <a:lnTo>
                    <a:pt x="638" y="175"/>
                  </a:lnTo>
                  <a:close/>
                  <a:moveTo>
                    <a:pt x="627" y="296"/>
                  </a:moveTo>
                  <a:lnTo>
                    <a:pt x="638" y="291"/>
                  </a:lnTo>
                  <a:lnTo>
                    <a:pt x="649" y="288"/>
                  </a:lnTo>
                  <a:lnTo>
                    <a:pt x="651" y="283"/>
                  </a:lnTo>
                  <a:lnTo>
                    <a:pt x="656" y="280"/>
                  </a:lnTo>
                  <a:lnTo>
                    <a:pt x="659" y="275"/>
                  </a:lnTo>
                  <a:lnTo>
                    <a:pt x="662" y="267"/>
                  </a:lnTo>
                  <a:cubicBezTo>
                    <a:pt x="662" y="270"/>
                    <a:pt x="664" y="273"/>
                    <a:pt x="664" y="275"/>
                  </a:cubicBezTo>
                  <a:lnTo>
                    <a:pt x="659" y="291"/>
                  </a:lnTo>
                  <a:lnTo>
                    <a:pt x="659" y="296"/>
                  </a:lnTo>
                  <a:lnTo>
                    <a:pt x="667" y="286"/>
                  </a:lnTo>
                  <a:cubicBezTo>
                    <a:pt x="670" y="294"/>
                    <a:pt x="670" y="304"/>
                    <a:pt x="670" y="312"/>
                  </a:cubicBezTo>
                  <a:lnTo>
                    <a:pt x="625" y="312"/>
                  </a:lnTo>
                  <a:lnTo>
                    <a:pt x="625" y="307"/>
                  </a:lnTo>
                  <a:lnTo>
                    <a:pt x="630" y="302"/>
                  </a:lnTo>
                  <a:lnTo>
                    <a:pt x="630" y="299"/>
                  </a:lnTo>
                  <a:lnTo>
                    <a:pt x="633" y="296"/>
                  </a:lnTo>
                  <a:lnTo>
                    <a:pt x="638" y="296"/>
                  </a:lnTo>
                  <a:lnTo>
                    <a:pt x="638" y="294"/>
                  </a:lnTo>
                  <a:lnTo>
                    <a:pt x="627" y="296"/>
                  </a:lnTo>
                  <a:close/>
                  <a:moveTo>
                    <a:pt x="564" y="262"/>
                  </a:moveTo>
                  <a:lnTo>
                    <a:pt x="569" y="262"/>
                  </a:lnTo>
                  <a:lnTo>
                    <a:pt x="564" y="259"/>
                  </a:lnTo>
                  <a:lnTo>
                    <a:pt x="566" y="249"/>
                  </a:lnTo>
                  <a:lnTo>
                    <a:pt x="572" y="243"/>
                  </a:lnTo>
                  <a:cubicBezTo>
                    <a:pt x="574" y="249"/>
                    <a:pt x="580" y="251"/>
                    <a:pt x="582" y="257"/>
                  </a:cubicBezTo>
                  <a:lnTo>
                    <a:pt x="580" y="262"/>
                  </a:lnTo>
                  <a:lnTo>
                    <a:pt x="574" y="259"/>
                  </a:lnTo>
                  <a:lnTo>
                    <a:pt x="572" y="259"/>
                  </a:lnTo>
                  <a:lnTo>
                    <a:pt x="574" y="262"/>
                  </a:lnTo>
                  <a:lnTo>
                    <a:pt x="577" y="262"/>
                  </a:lnTo>
                  <a:lnTo>
                    <a:pt x="574" y="267"/>
                  </a:lnTo>
                  <a:lnTo>
                    <a:pt x="572" y="265"/>
                  </a:lnTo>
                  <a:lnTo>
                    <a:pt x="564" y="262"/>
                  </a:lnTo>
                  <a:close/>
                  <a:moveTo>
                    <a:pt x="585" y="434"/>
                  </a:moveTo>
                  <a:lnTo>
                    <a:pt x="574" y="431"/>
                  </a:lnTo>
                  <a:lnTo>
                    <a:pt x="572" y="431"/>
                  </a:lnTo>
                  <a:lnTo>
                    <a:pt x="566" y="426"/>
                  </a:lnTo>
                  <a:lnTo>
                    <a:pt x="561" y="423"/>
                  </a:lnTo>
                  <a:lnTo>
                    <a:pt x="569" y="415"/>
                  </a:lnTo>
                  <a:lnTo>
                    <a:pt x="580" y="421"/>
                  </a:lnTo>
                  <a:lnTo>
                    <a:pt x="588" y="423"/>
                  </a:lnTo>
                  <a:lnTo>
                    <a:pt x="585" y="434"/>
                  </a:lnTo>
                  <a:close/>
                  <a:moveTo>
                    <a:pt x="617" y="196"/>
                  </a:moveTo>
                  <a:cubicBezTo>
                    <a:pt x="625" y="206"/>
                    <a:pt x="633" y="214"/>
                    <a:pt x="641" y="227"/>
                  </a:cubicBezTo>
                  <a:lnTo>
                    <a:pt x="635" y="227"/>
                  </a:lnTo>
                  <a:lnTo>
                    <a:pt x="635" y="235"/>
                  </a:lnTo>
                  <a:lnTo>
                    <a:pt x="649" y="243"/>
                  </a:lnTo>
                  <a:lnTo>
                    <a:pt x="656" y="267"/>
                  </a:lnTo>
                  <a:lnTo>
                    <a:pt x="654" y="270"/>
                  </a:lnTo>
                  <a:lnTo>
                    <a:pt x="649" y="273"/>
                  </a:lnTo>
                  <a:lnTo>
                    <a:pt x="649" y="280"/>
                  </a:lnTo>
                  <a:lnTo>
                    <a:pt x="646" y="283"/>
                  </a:lnTo>
                  <a:lnTo>
                    <a:pt x="643" y="286"/>
                  </a:lnTo>
                  <a:lnTo>
                    <a:pt x="641" y="286"/>
                  </a:lnTo>
                  <a:lnTo>
                    <a:pt x="635" y="286"/>
                  </a:lnTo>
                  <a:lnTo>
                    <a:pt x="638" y="280"/>
                  </a:lnTo>
                  <a:lnTo>
                    <a:pt x="641" y="270"/>
                  </a:lnTo>
                  <a:lnTo>
                    <a:pt x="643" y="267"/>
                  </a:lnTo>
                  <a:lnTo>
                    <a:pt x="633" y="257"/>
                  </a:lnTo>
                  <a:lnTo>
                    <a:pt x="625" y="259"/>
                  </a:lnTo>
                  <a:lnTo>
                    <a:pt x="622" y="267"/>
                  </a:lnTo>
                  <a:lnTo>
                    <a:pt x="617" y="273"/>
                  </a:lnTo>
                  <a:lnTo>
                    <a:pt x="611" y="267"/>
                  </a:lnTo>
                  <a:lnTo>
                    <a:pt x="609" y="262"/>
                  </a:lnTo>
                  <a:lnTo>
                    <a:pt x="611" y="259"/>
                  </a:lnTo>
                  <a:lnTo>
                    <a:pt x="614" y="262"/>
                  </a:lnTo>
                  <a:lnTo>
                    <a:pt x="617" y="262"/>
                  </a:lnTo>
                  <a:lnTo>
                    <a:pt x="617" y="257"/>
                  </a:lnTo>
                  <a:lnTo>
                    <a:pt x="614" y="257"/>
                  </a:lnTo>
                  <a:lnTo>
                    <a:pt x="614" y="259"/>
                  </a:lnTo>
                  <a:lnTo>
                    <a:pt x="611" y="259"/>
                  </a:lnTo>
                  <a:lnTo>
                    <a:pt x="601" y="246"/>
                  </a:lnTo>
                  <a:lnTo>
                    <a:pt x="598" y="243"/>
                  </a:lnTo>
                  <a:lnTo>
                    <a:pt x="601" y="241"/>
                  </a:lnTo>
                  <a:lnTo>
                    <a:pt x="596" y="241"/>
                  </a:lnTo>
                  <a:lnTo>
                    <a:pt x="598" y="243"/>
                  </a:lnTo>
                  <a:lnTo>
                    <a:pt x="593" y="243"/>
                  </a:lnTo>
                  <a:cubicBezTo>
                    <a:pt x="588" y="243"/>
                    <a:pt x="582" y="238"/>
                    <a:pt x="580" y="233"/>
                  </a:cubicBezTo>
                  <a:lnTo>
                    <a:pt x="617" y="196"/>
                  </a:lnTo>
                  <a:close/>
                  <a:moveTo>
                    <a:pt x="598" y="431"/>
                  </a:moveTo>
                  <a:lnTo>
                    <a:pt x="593" y="426"/>
                  </a:lnTo>
                  <a:lnTo>
                    <a:pt x="596" y="421"/>
                  </a:lnTo>
                  <a:lnTo>
                    <a:pt x="601" y="410"/>
                  </a:lnTo>
                  <a:lnTo>
                    <a:pt x="598" y="408"/>
                  </a:lnTo>
                  <a:lnTo>
                    <a:pt x="601" y="400"/>
                  </a:lnTo>
                  <a:lnTo>
                    <a:pt x="601" y="394"/>
                  </a:lnTo>
                  <a:lnTo>
                    <a:pt x="598" y="386"/>
                  </a:lnTo>
                  <a:lnTo>
                    <a:pt x="593" y="384"/>
                  </a:lnTo>
                  <a:lnTo>
                    <a:pt x="590" y="386"/>
                  </a:lnTo>
                  <a:lnTo>
                    <a:pt x="588" y="386"/>
                  </a:lnTo>
                  <a:cubicBezTo>
                    <a:pt x="590" y="381"/>
                    <a:pt x="596" y="373"/>
                    <a:pt x="598" y="368"/>
                  </a:cubicBezTo>
                  <a:lnTo>
                    <a:pt x="604" y="365"/>
                  </a:lnTo>
                  <a:lnTo>
                    <a:pt x="606" y="363"/>
                  </a:lnTo>
                  <a:lnTo>
                    <a:pt x="606" y="365"/>
                  </a:lnTo>
                  <a:lnTo>
                    <a:pt x="609" y="363"/>
                  </a:lnTo>
                  <a:lnTo>
                    <a:pt x="606" y="360"/>
                  </a:lnTo>
                  <a:lnTo>
                    <a:pt x="609" y="360"/>
                  </a:lnTo>
                  <a:lnTo>
                    <a:pt x="614" y="363"/>
                  </a:lnTo>
                  <a:lnTo>
                    <a:pt x="622" y="363"/>
                  </a:lnTo>
                  <a:lnTo>
                    <a:pt x="627" y="360"/>
                  </a:lnTo>
                  <a:lnTo>
                    <a:pt x="641" y="357"/>
                  </a:lnTo>
                  <a:lnTo>
                    <a:pt x="638" y="352"/>
                  </a:lnTo>
                  <a:lnTo>
                    <a:pt x="638" y="347"/>
                  </a:lnTo>
                  <a:lnTo>
                    <a:pt x="646" y="349"/>
                  </a:lnTo>
                  <a:lnTo>
                    <a:pt x="649" y="347"/>
                  </a:lnTo>
                  <a:lnTo>
                    <a:pt x="649" y="341"/>
                  </a:lnTo>
                  <a:lnTo>
                    <a:pt x="641" y="344"/>
                  </a:lnTo>
                  <a:lnTo>
                    <a:pt x="630" y="341"/>
                  </a:lnTo>
                  <a:lnTo>
                    <a:pt x="622" y="328"/>
                  </a:lnTo>
                  <a:lnTo>
                    <a:pt x="662" y="328"/>
                  </a:lnTo>
                  <a:cubicBezTo>
                    <a:pt x="659" y="373"/>
                    <a:pt x="641" y="415"/>
                    <a:pt x="611" y="447"/>
                  </a:cubicBezTo>
                  <a:lnTo>
                    <a:pt x="606" y="442"/>
                  </a:lnTo>
                  <a:lnTo>
                    <a:pt x="609" y="434"/>
                  </a:lnTo>
                  <a:lnTo>
                    <a:pt x="604" y="418"/>
                  </a:lnTo>
                  <a:lnTo>
                    <a:pt x="598" y="431"/>
                  </a:lnTo>
                  <a:close/>
                  <a:moveTo>
                    <a:pt x="611" y="521"/>
                  </a:moveTo>
                  <a:lnTo>
                    <a:pt x="609" y="516"/>
                  </a:lnTo>
                  <a:lnTo>
                    <a:pt x="617" y="511"/>
                  </a:lnTo>
                  <a:lnTo>
                    <a:pt x="617" y="508"/>
                  </a:lnTo>
                  <a:lnTo>
                    <a:pt x="611" y="506"/>
                  </a:lnTo>
                  <a:lnTo>
                    <a:pt x="617" y="495"/>
                  </a:lnTo>
                  <a:lnTo>
                    <a:pt x="625" y="484"/>
                  </a:lnTo>
                  <a:lnTo>
                    <a:pt x="617" y="476"/>
                  </a:lnTo>
                  <a:lnTo>
                    <a:pt x="611" y="476"/>
                  </a:lnTo>
                  <a:lnTo>
                    <a:pt x="609" y="471"/>
                  </a:lnTo>
                  <a:lnTo>
                    <a:pt x="617" y="463"/>
                  </a:lnTo>
                  <a:lnTo>
                    <a:pt x="654" y="500"/>
                  </a:lnTo>
                  <a:cubicBezTo>
                    <a:pt x="638" y="511"/>
                    <a:pt x="622" y="524"/>
                    <a:pt x="606" y="532"/>
                  </a:cubicBezTo>
                  <a:lnTo>
                    <a:pt x="611" y="521"/>
                  </a:lnTo>
                  <a:close/>
                  <a:moveTo>
                    <a:pt x="651" y="484"/>
                  </a:moveTo>
                  <a:lnTo>
                    <a:pt x="656" y="479"/>
                  </a:lnTo>
                  <a:lnTo>
                    <a:pt x="654" y="458"/>
                  </a:lnTo>
                  <a:lnTo>
                    <a:pt x="651" y="458"/>
                  </a:lnTo>
                  <a:lnTo>
                    <a:pt x="654" y="455"/>
                  </a:lnTo>
                  <a:lnTo>
                    <a:pt x="646" y="453"/>
                  </a:lnTo>
                  <a:lnTo>
                    <a:pt x="643" y="461"/>
                  </a:lnTo>
                  <a:lnTo>
                    <a:pt x="643" y="468"/>
                  </a:lnTo>
                  <a:lnTo>
                    <a:pt x="641" y="471"/>
                  </a:lnTo>
                  <a:lnTo>
                    <a:pt x="625" y="455"/>
                  </a:lnTo>
                  <a:cubicBezTo>
                    <a:pt x="656" y="421"/>
                    <a:pt x="678" y="378"/>
                    <a:pt x="678" y="328"/>
                  </a:cubicBezTo>
                  <a:lnTo>
                    <a:pt x="731" y="328"/>
                  </a:lnTo>
                  <a:cubicBezTo>
                    <a:pt x="728" y="392"/>
                    <a:pt x="701" y="450"/>
                    <a:pt x="662" y="492"/>
                  </a:cubicBezTo>
                  <a:lnTo>
                    <a:pt x="651" y="484"/>
                  </a:lnTo>
                  <a:close/>
                  <a:moveTo>
                    <a:pt x="667" y="498"/>
                  </a:moveTo>
                  <a:cubicBezTo>
                    <a:pt x="709" y="453"/>
                    <a:pt x="739" y="392"/>
                    <a:pt x="739" y="325"/>
                  </a:cubicBezTo>
                  <a:lnTo>
                    <a:pt x="792" y="325"/>
                  </a:lnTo>
                  <a:cubicBezTo>
                    <a:pt x="789" y="408"/>
                    <a:pt x="757" y="479"/>
                    <a:pt x="704" y="535"/>
                  </a:cubicBezTo>
                  <a:lnTo>
                    <a:pt x="667" y="498"/>
                  </a:lnTo>
                  <a:close/>
                  <a:moveTo>
                    <a:pt x="349" y="447"/>
                  </a:moveTo>
                  <a:cubicBezTo>
                    <a:pt x="347" y="445"/>
                    <a:pt x="341" y="439"/>
                    <a:pt x="339" y="434"/>
                  </a:cubicBezTo>
                  <a:lnTo>
                    <a:pt x="341" y="421"/>
                  </a:lnTo>
                  <a:lnTo>
                    <a:pt x="336" y="408"/>
                  </a:lnTo>
                  <a:lnTo>
                    <a:pt x="336" y="386"/>
                  </a:lnTo>
                  <a:lnTo>
                    <a:pt x="331" y="373"/>
                  </a:lnTo>
                  <a:lnTo>
                    <a:pt x="331" y="365"/>
                  </a:lnTo>
                  <a:lnTo>
                    <a:pt x="323" y="352"/>
                  </a:lnTo>
                  <a:lnTo>
                    <a:pt x="318" y="349"/>
                  </a:lnTo>
                  <a:lnTo>
                    <a:pt x="320" y="341"/>
                  </a:lnTo>
                  <a:lnTo>
                    <a:pt x="318" y="336"/>
                  </a:lnTo>
                  <a:lnTo>
                    <a:pt x="320" y="328"/>
                  </a:lnTo>
                  <a:lnTo>
                    <a:pt x="328" y="328"/>
                  </a:lnTo>
                  <a:lnTo>
                    <a:pt x="331" y="323"/>
                  </a:lnTo>
                  <a:lnTo>
                    <a:pt x="344" y="323"/>
                  </a:lnTo>
                  <a:lnTo>
                    <a:pt x="347" y="325"/>
                  </a:lnTo>
                  <a:lnTo>
                    <a:pt x="344" y="339"/>
                  </a:lnTo>
                  <a:lnTo>
                    <a:pt x="341" y="341"/>
                  </a:lnTo>
                  <a:lnTo>
                    <a:pt x="347" y="352"/>
                  </a:lnTo>
                  <a:lnTo>
                    <a:pt x="344" y="355"/>
                  </a:lnTo>
                  <a:lnTo>
                    <a:pt x="341" y="352"/>
                  </a:lnTo>
                  <a:lnTo>
                    <a:pt x="344" y="357"/>
                  </a:lnTo>
                  <a:lnTo>
                    <a:pt x="347" y="365"/>
                  </a:lnTo>
                  <a:lnTo>
                    <a:pt x="349" y="365"/>
                  </a:lnTo>
                  <a:lnTo>
                    <a:pt x="349" y="360"/>
                  </a:lnTo>
                  <a:lnTo>
                    <a:pt x="347" y="357"/>
                  </a:lnTo>
                  <a:lnTo>
                    <a:pt x="347" y="352"/>
                  </a:lnTo>
                  <a:lnTo>
                    <a:pt x="347" y="344"/>
                  </a:lnTo>
                  <a:lnTo>
                    <a:pt x="349" y="328"/>
                  </a:lnTo>
                  <a:lnTo>
                    <a:pt x="347" y="323"/>
                  </a:lnTo>
                  <a:lnTo>
                    <a:pt x="355" y="323"/>
                  </a:lnTo>
                  <a:cubicBezTo>
                    <a:pt x="357" y="355"/>
                    <a:pt x="370" y="384"/>
                    <a:pt x="392" y="405"/>
                  </a:cubicBezTo>
                  <a:lnTo>
                    <a:pt x="349" y="447"/>
                  </a:lnTo>
                  <a:close/>
                  <a:moveTo>
                    <a:pt x="315" y="344"/>
                  </a:moveTo>
                  <a:lnTo>
                    <a:pt x="310" y="352"/>
                  </a:lnTo>
                  <a:lnTo>
                    <a:pt x="302" y="352"/>
                  </a:lnTo>
                  <a:cubicBezTo>
                    <a:pt x="299" y="344"/>
                    <a:pt x="299" y="336"/>
                    <a:pt x="299" y="328"/>
                  </a:cubicBezTo>
                  <a:lnTo>
                    <a:pt x="315" y="328"/>
                  </a:lnTo>
                  <a:lnTo>
                    <a:pt x="312" y="341"/>
                  </a:lnTo>
                  <a:lnTo>
                    <a:pt x="315" y="344"/>
                  </a:lnTo>
                  <a:close/>
                  <a:moveTo>
                    <a:pt x="333" y="310"/>
                  </a:moveTo>
                  <a:lnTo>
                    <a:pt x="333" y="299"/>
                  </a:lnTo>
                  <a:lnTo>
                    <a:pt x="339" y="296"/>
                  </a:lnTo>
                  <a:lnTo>
                    <a:pt x="349" y="299"/>
                  </a:lnTo>
                  <a:lnTo>
                    <a:pt x="352" y="302"/>
                  </a:lnTo>
                  <a:cubicBezTo>
                    <a:pt x="352" y="307"/>
                    <a:pt x="349" y="315"/>
                    <a:pt x="349" y="320"/>
                  </a:cubicBezTo>
                  <a:lnTo>
                    <a:pt x="336" y="320"/>
                  </a:lnTo>
                  <a:lnTo>
                    <a:pt x="333" y="310"/>
                  </a:lnTo>
                  <a:close/>
                  <a:moveTo>
                    <a:pt x="386" y="347"/>
                  </a:moveTo>
                  <a:lnTo>
                    <a:pt x="397" y="349"/>
                  </a:lnTo>
                  <a:lnTo>
                    <a:pt x="394" y="352"/>
                  </a:lnTo>
                  <a:lnTo>
                    <a:pt x="402" y="357"/>
                  </a:lnTo>
                  <a:lnTo>
                    <a:pt x="402" y="352"/>
                  </a:lnTo>
                  <a:lnTo>
                    <a:pt x="408" y="344"/>
                  </a:lnTo>
                  <a:lnTo>
                    <a:pt x="413" y="349"/>
                  </a:lnTo>
                  <a:lnTo>
                    <a:pt x="418" y="355"/>
                  </a:lnTo>
                  <a:lnTo>
                    <a:pt x="410" y="357"/>
                  </a:lnTo>
                  <a:lnTo>
                    <a:pt x="413" y="365"/>
                  </a:lnTo>
                  <a:lnTo>
                    <a:pt x="418" y="363"/>
                  </a:lnTo>
                  <a:lnTo>
                    <a:pt x="418" y="360"/>
                  </a:lnTo>
                  <a:lnTo>
                    <a:pt x="423" y="357"/>
                  </a:lnTo>
                  <a:lnTo>
                    <a:pt x="426" y="347"/>
                  </a:lnTo>
                  <a:cubicBezTo>
                    <a:pt x="429" y="355"/>
                    <a:pt x="434" y="360"/>
                    <a:pt x="439" y="365"/>
                  </a:cubicBezTo>
                  <a:lnTo>
                    <a:pt x="402" y="402"/>
                  </a:lnTo>
                  <a:cubicBezTo>
                    <a:pt x="384" y="384"/>
                    <a:pt x="373" y="360"/>
                    <a:pt x="370" y="333"/>
                  </a:cubicBezTo>
                  <a:lnTo>
                    <a:pt x="378" y="341"/>
                  </a:lnTo>
                  <a:lnTo>
                    <a:pt x="386" y="341"/>
                  </a:lnTo>
                  <a:lnTo>
                    <a:pt x="386" y="347"/>
                  </a:lnTo>
                  <a:close/>
                  <a:moveTo>
                    <a:pt x="384" y="233"/>
                  </a:moveTo>
                  <a:cubicBezTo>
                    <a:pt x="376" y="241"/>
                    <a:pt x="370" y="251"/>
                    <a:pt x="365" y="262"/>
                  </a:cubicBezTo>
                  <a:lnTo>
                    <a:pt x="363" y="262"/>
                  </a:lnTo>
                  <a:lnTo>
                    <a:pt x="357" y="265"/>
                  </a:lnTo>
                  <a:lnTo>
                    <a:pt x="355" y="265"/>
                  </a:lnTo>
                  <a:lnTo>
                    <a:pt x="349" y="270"/>
                  </a:lnTo>
                  <a:lnTo>
                    <a:pt x="357" y="270"/>
                  </a:lnTo>
                  <a:lnTo>
                    <a:pt x="363" y="267"/>
                  </a:lnTo>
                  <a:lnTo>
                    <a:pt x="363" y="270"/>
                  </a:lnTo>
                  <a:lnTo>
                    <a:pt x="357" y="273"/>
                  </a:lnTo>
                  <a:lnTo>
                    <a:pt x="355" y="273"/>
                  </a:lnTo>
                  <a:lnTo>
                    <a:pt x="347" y="278"/>
                  </a:lnTo>
                  <a:lnTo>
                    <a:pt x="339" y="278"/>
                  </a:lnTo>
                  <a:lnTo>
                    <a:pt x="328" y="299"/>
                  </a:lnTo>
                  <a:lnTo>
                    <a:pt x="331" y="304"/>
                  </a:lnTo>
                  <a:lnTo>
                    <a:pt x="325" y="312"/>
                  </a:lnTo>
                  <a:lnTo>
                    <a:pt x="325" y="320"/>
                  </a:lnTo>
                  <a:lnTo>
                    <a:pt x="302" y="320"/>
                  </a:lnTo>
                  <a:cubicBezTo>
                    <a:pt x="299" y="270"/>
                    <a:pt x="318" y="227"/>
                    <a:pt x="347" y="196"/>
                  </a:cubicBezTo>
                  <a:lnTo>
                    <a:pt x="384" y="233"/>
                  </a:lnTo>
                  <a:close/>
                  <a:moveTo>
                    <a:pt x="299" y="474"/>
                  </a:moveTo>
                  <a:lnTo>
                    <a:pt x="310" y="482"/>
                  </a:lnTo>
                  <a:lnTo>
                    <a:pt x="312" y="484"/>
                  </a:lnTo>
                  <a:lnTo>
                    <a:pt x="304" y="492"/>
                  </a:lnTo>
                  <a:cubicBezTo>
                    <a:pt x="299" y="487"/>
                    <a:pt x="296" y="484"/>
                    <a:pt x="294" y="479"/>
                  </a:cubicBezTo>
                  <a:lnTo>
                    <a:pt x="299" y="474"/>
                  </a:lnTo>
                  <a:close/>
                  <a:moveTo>
                    <a:pt x="288" y="328"/>
                  </a:moveTo>
                  <a:lnTo>
                    <a:pt x="288" y="344"/>
                  </a:lnTo>
                  <a:lnTo>
                    <a:pt x="283" y="347"/>
                  </a:lnTo>
                  <a:lnTo>
                    <a:pt x="280" y="352"/>
                  </a:lnTo>
                  <a:lnTo>
                    <a:pt x="267" y="368"/>
                  </a:lnTo>
                  <a:lnTo>
                    <a:pt x="267" y="392"/>
                  </a:lnTo>
                  <a:lnTo>
                    <a:pt x="254" y="397"/>
                  </a:lnTo>
                  <a:lnTo>
                    <a:pt x="246" y="397"/>
                  </a:lnTo>
                  <a:cubicBezTo>
                    <a:pt x="238" y="376"/>
                    <a:pt x="235" y="352"/>
                    <a:pt x="235" y="328"/>
                  </a:cubicBezTo>
                  <a:lnTo>
                    <a:pt x="288" y="328"/>
                  </a:lnTo>
                  <a:close/>
                  <a:moveTo>
                    <a:pt x="233" y="394"/>
                  </a:moveTo>
                  <a:lnTo>
                    <a:pt x="230" y="392"/>
                  </a:lnTo>
                  <a:lnTo>
                    <a:pt x="214" y="392"/>
                  </a:lnTo>
                  <a:lnTo>
                    <a:pt x="220" y="397"/>
                  </a:lnTo>
                  <a:lnTo>
                    <a:pt x="206" y="394"/>
                  </a:lnTo>
                  <a:lnTo>
                    <a:pt x="209" y="392"/>
                  </a:lnTo>
                  <a:lnTo>
                    <a:pt x="206" y="389"/>
                  </a:lnTo>
                  <a:lnTo>
                    <a:pt x="196" y="394"/>
                  </a:lnTo>
                  <a:lnTo>
                    <a:pt x="193" y="400"/>
                  </a:lnTo>
                  <a:lnTo>
                    <a:pt x="196" y="415"/>
                  </a:lnTo>
                  <a:lnTo>
                    <a:pt x="206" y="442"/>
                  </a:lnTo>
                  <a:lnTo>
                    <a:pt x="212" y="450"/>
                  </a:lnTo>
                  <a:lnTo>
                    <a:pt x="214" y="450"/>
                  </a:lnTo>
                  <a:lnTo>
                    <a:pt x="206" y="434"/>
                  </a:lnTo>
                  <a:lnTo>
                    <a:pt x="204" y="426"/>
                  </a:lnTo>
                  <a:lnTo>
                    <a:pt x="206" y="423"/>
                  </a:lnTo>
                  <a:lnTo>
                    <a:pt x="206" y="418"/>
                  </a:lnTo>
                  <a:lnTo>
                    <a:pt x="212" y="418"/>
                  </a:lnTo>
                  <a:lnTo>
                    <a:pt x="220" y="431"/>
                  </a:lnTo>
                  <a:lnTo>
                    <a:pt x="222" y="431"/>
                  </a:lnTo>
                  <a:lnTo>
                    <a:pt x="222" y="423"/>
                  </a:lnTo>
                  <a:lnTo>
                    <a:pt x="225" y="426"/>
                  </a:lnTo>
                  <a:lnTo>
                    <a:pt x="225" y="431"/>
                  </a:lnTo>
                  <a:lnTo>
                    <a:pt x="233" y="434"/>
                  </a:lnTo>
                  <a:lnTo>
                    <a:pt x="235" y="431"/>
                  </a:lnTo>
                  <a:lnTo>
                    <a:pt x="235" y="437"/>
                  </a:lnTo>
                  <a:lnTo>
                    <a:pt x="238" y="442"/>
                  </a:lnTo>
                  <a:lnTo>
                    <a:pt x="243" y="442"/>
                  </a:lnTo>
                  <a:lnTo>
                    <a:pt x="254" y="458"/>
                  </a:lnTo>
                  <a:lnTo>
                    <a:pt x="259" y="461"/>
                  </a:lnTo>
                  <a:lnTo>
                    <a:pt x="262" y="453"/>
                  </a:lnTo>
                  <a:cubicBezTo>
                    <a:pt x="273" y="468"/>
                    <a:pt x="283" y="484"/>
                    <a:pt x="299" y="500"/>
                  </a:cubicBezTo>
                  <a:lnTo>
                    <a:pt x="262" y="537"/>
                  </a:lnTo>
                  <a:cubicBezTo>
                    <a:pt x="209" y="484"/>
                    <a:pt x="175" y="410"/>
                    <a:pt x="175" y="328"/>
                  </a:cubicBezTo>
                  <a:lnTo>
                    <a:pt x="228" y="328"/>
                  </a:lnTo>
                  <a:cubicBezTo>
                    <a:pt x="225" y="349"/>
                    <a:pt x="230" y="373"/>
                    <a:pt x="235" y="394"/>
                  </a:cubicBezTo>
                  <a:lnTo>
                    <a:pt x="233" y="394"/>
                  </a:lnTo>
                  <a:close/>
                  <a:moveTo>
                    <a:pt x="296" y="143"/>
                  </a:moveTo>
                  <a:cubicBezTo>
                    <a:pt x="254" y="188"/>
                    <a:pt x="228" y="249"/>
                    <a:pt x="225" y="318"/>
                  </a:cubicBezTo>
                  <a:lnTo>
                    <a:pt x="172" y="318"/>
                  </a:lnTo>
                  <a:cubicBezTo>
                    <a:pt x="175" y="235"/>
                    <a:pt x="206" y="161"/>
                    <a:pt x="259" y="106"/>
                  </a:cubicBezTo>
                  <a:lnTo>
                    <a:pt x="296" y="143"/>
                  </a:lnTo>
                  <a:close/>
                  <a:moveTo>
                    <a:pt x="606" y="235"/>
                  </a:moveTo>
                  <a:lnTo>
                    <a:pt x="606" y="241"/>
                  </a:lnTo>
                  <a:lnTo>
                    <a:pt x="614" y="238"/>
                  </a:lnTo>
                  <a:lnTo>
                    <a:pt x="617" y="233"/>
                  </a:lnTo>
                  <a:lnTo>
                    <a:pt x="611" y="225"/>
                  </a:lnTo>
                  <a:lnTo>
                    <a:pt x="614" y="220"/>
                  </a:lnTo>
                  <a:lnTo>
                    <a:pt x="622" y="225"/>
                  </a:lnTo>
                  <a:lnTo>
                    <a:pt x="619" y="222"/>
                  </a:lnTo>
                  <a:lnTo>
                    <a:pt x="622" y="220"/>
                  </a:lnTo>
                  <a:lnTo>
                    <a:pt x="619" y="214"/>
                  </a:lnTo>
                  <a:lnTo>
                    <a:pt x="611" y="220"/>
                  </a:lnTo>
                  <a:lnTo>
                    <a:pt x="609" y="225"/>
                  </a:lnTo>
                  <a:lnTo>
                    <a:pt x="606" y="230"/>
                  </a:lnTo>
                  <a:lnTo>
                    <a:pt x="609" y="235"/>
                  </a:lnTo>
                  <a:lnTo>
                    <a:pt x="609" y="238"/>
                  </a:lnTo>
                  <a:lnTo>
                    <a:pt x="606" y="235"/>
                  </a:lnTo>
                  <a:close/>
                  <a:moveTo>
                    <a:pt x="228" y="471"/>
                  </a:moveTo>
                  <a:lnTo>
                    <a:pt x="222" y="458"/>
                  </a:lnTo>
                  <a:lnTo>
                    <a:pt x="217" y="455"/>
                  </a:lnTo>
                  <a:lnTo>
                    <a:pt x="228" y="471"/>
                  </a:lnTo>
                  <a:close/>
                  <a:moveTo>
                    <a:pt x="458" y="294"/>
                  </a:moveTo>
                  <a:lnTo>
                    <a:pt x="458" y="291"/>
                  </a:lnTo>
                  <a:lnTo>
                    <a:pt x="453" y="286"/>
                  </a:lnTo>
                  <a:lnTo>
                    <a:pt x="455" y="280"/>
                  </a:lnTo>
                  <a:lnTo>
                    <a:pt x="458" y="280"/>
                  </a:lnTo>
                  <a:lnTo>
                    <a:pt x="458" y="257"/>
                  </a:lnTo>
                  <a:cubicBezTo>
                    <a:pt x="447" y="259"/>
                    <a:pt x="442" y="266"/>
                    <a:pt x="442" y="273"/>
                  </a:cubicBezTo>
                  <a:cubicBezTo>
                    <a:pt x="442" y="281"/>
                    <a:pt x="447" y="288"/>
                    <a:pt x="458" y="29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4" name="Freeform 245">
              <a:extLst>
                <a:ext uri="{FF2B5EF4-FFF2-40B4-BE49-F238E27FC236}">
                  <a16:creationId xmlns:a16="http://schemas.microsoft.com/office/drawing/2014/main" id="{135BB60D-9609-3F49-91B4-ED34E0CC53F2}"/>
                </a:ext>
              </a:extLst>
            </p:cNvPr>
            <p:cNvSpPr>
              <a:spLocks noChangeArrowheads="1"/>
            </p:cNvSpPr>
            <p:nvPr/>
          </p:nvSpPr>
          <p:spPr bwMode="auto">
            <a:xfrm>
              <a:off x="5645150" y="4591050"/>
              <a:ext cx="14288" cy="23813"/>
            </a:xfrm>
            <a:custGeom>
              <a:avLst/>
              <a:gdLst>
                <a:gd name="T0" fmla="*/ 12894 w 41"/>
                <a:gd name="T1" fmla="*/ 23447 h 65"/>
                <a:gd name="T2" fmla="*/ 0 w 41"/>
                <a:gd name="T3" fmla="*/ 0 h 65"/>
                <a:gd name="T4" fmla="*/ 0 w 41"/>
                <a:gd name="T5" fmla="*/ 7693 h 65"/>
                <a:gd name="T6" fmla="*/ 12894 w 41"/>
                <a:gd name="T7" fmla="*/ 23447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65">
                  <a:moveTo>
                    <a:pt x="37" y="64"/>
                  </a:moveTo>
                  <a:cubicBezTo>
                    <a:pt x="40" y="27"/>
                    <a:pt x="19" y="11"/>
                    <a:pt x="0" y="0"/>
                  </a:cubicBezTo>
                  <a:lnTo>
                    <a:pt x="0" y="21"/>
                  </a:lnTo>
                  <a:cubicBezTo>
                    <a:pt x="16" y="29"/>
                    <a:pt x="32" y="40"/>
                    <a:pt x="37" y="6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5" name="Freeform 246">
              <a:extLst>
                <a:ext uri="{FF2B5EF4-FFF2-40B4-BE49-F238E27FC236}">
                  <a16:creationId xmlns:a16="http://schemas.microsoft.com/office/drawing/2014/main" id="{A6BF2ACD-ABFC-404F-99D4-F3F72CA15F76}"/>
                </a:ext>
              </a:extLst>
            </p:cNvPr>
            <p:cNvSpPr>
              <a:spLocks noChangeArrowheads="1"/>
            </p:cNvSpPr>
            <p:nvPr/>
          </p:nvSpPr>
          <p:spPr bwMode="auto">
            <a:xfrm>
              <a:off x="5605463" y="4437063"/>
              <a:ext cx="79375" cy="107950"/>
            </a:xfrm>
            <a:custGeom>
              <a:avLst/>
              <a:gdLst>
                <a:gd name="T0" fmla="*/ 49564 w 221"/>
                <a:gd name="T1" fmla="*/ 1087 h 298"/>
                <a:gd name="T2" fmla="*/ 42740 w 221"/>
                <a:gd name="T3" fmla="*/ 0 h 298"/>
                <a:gd name="T4" fmla="*/ 42740 w 221"/>
                <a:gd name="T5" fmla="*/ 5796 h 298"/>
                <a:gd name="T6" fmla="*/ 42740 w 221"/>
                <a:gd name="T7" fmla="*/ 12316 h 298"/>
                <a:gd name="T8" fmla="*/ 46691 w 221"/>
                <a:gd name="T9" fmla="*/ 13403 h 298"/>
                <a:gd name="T10" fmla="*/ 62854 w 221"/>
                <a:gd name="T11" fmla="*/ 30791 h 298"/>
                <a:gd name="T12" fmla="*/ 42022 w 221"/>
                <a:gd name="T13" fmla="*/ 49990 h 298"/>
                <a:gd name="T14" fmla="*/ 38071 w 221"/>
                <a:gd name="T15" fmla="*/ 50715 h 298"/>
                <a:gd name="T16" fmla="*/ 27656 w 221"/>
                <a:gd name="T17" fmla="*/ 53613 h 298"/>
                <a:gd name="T18" fmla="*/ 23705 w 221"/>
                <a:gd name="T19" fmla="*/ 54699 h 298"/>
                <a:gd name="T20" fmla="*/ 0 w 221"/>
                <a:gd name="T21" fmla="*/ 81506 h 298"/>
                <a:gd name="T22" fmla="*/ 25860 w 221"/>
                <a:gd name="T23" fmla="*/ 107588 h 298"/>
                <a:gd name="T24" fmla="*/ 25860 w 221"/>
                <a:gd name="T25" fmla="*/ 93098 h 298"/>
                <a:gd name="T26" fmla="*/ 16162 w 221"/>
                <a:gd name="T27" fmla="*/ 81506 h 298"/>
                <a:gd name="T28" fmla="*/ 24782 w 221"/>
                <a:gd name="T29" fmla="*/ 69914 h 298"/>
                <a:gd name="T30" fmla="*/ 28374 w 221"/>
                <a:gd name="T31" fmla="*/ 68103 h 298"/>
                <a:gd name="T32" fmla="*/ 39149 w 221"/>
                <a:gd name="T33" fmla="*/ 65205 h 298"/>
                <a:gd name="T34" fmla="*/ 42740 w 221"/>
                <a:gd name="T35" fmla="*/ 64118 h 298"/>
                <a:gd name="T36" fmla="*/ 79016 w 221"/>
                <a:gd name="T37" fmla="*/ 30791 h 298"/>
                <a:gd name="T38" fmla="*/ 49564 w 221"/>
                <a:gd name="T39" fmla="*/ 1087 h 2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1" h="298">
                  <a:moveTo>
                    <a:pt x="138" y="3"/>
                  </a:moveTo>
                  <a:cubicBezTo>
                    <a:pt x="132" y="3"/>
                    <a:pt x="127" y="0"/>
                    <a:pt x="119" y="0"/>
                  </a:cubicBezTo>
                  <a:lnTo>
                    <a:pt x="119" y="16"/>
                  </a:lnTo>
                  <a:lnTo>
                    <a:pt x="119" y="34"/>
                  </a:lnTo>
                  <a:cubicBezTo>
                    <a:pt x="124" y="34"/>
                    <a:pt x="130" y="34"/>
                    <a:pt x="130" y="37"/>
                  </a:cubicBezTo>
                  <a:cubicBezTo>
                    <a:pt x="164" y="45"/>
                    <a:pt x="175" y="64"/>
                    <a:pt x="175" y="85"/>
                  </a:cubicBezTo>
                  <a:cubicBezTo>
                    <a:pt x="175" y="117"/>
                    <a:pt x="148" y="127"/>
                    <a:pt x="117" y="138"/>
                  </a:cubicBezTo>
                  <a:cubicBezTo>
                    <a:pt x="114" y="138"/>
                    <a:pt x="109" y="140"/>
                    <a:pt x="106" y="140"/>
                  </a:cubicBezTo>
                  <a:cubicBezTo>
                    <a:pt x="95" y="143"/>
                    <a:pt x="85" y="146"/>
                    <a:pt x="77" y="148"/>
                  </a:cubicBezTo>
                  <a:cubicBezTo>
                    <a:pt x="74" y="148"/>
                    <a:pt x="69" y="151"/>
                    <a:pt x="66" y="151"/>
                  </a:cubicBezTo>
                  <a:cubicBezTo>
                    <a:pt x="29" y="162"/>
                    <a:pt x="0" y="180"/>
                    <a:pt x="0" y="225"/>
                  </a:cubicBezTo>
                  <a:cubicBezTo>
                    <a:pt x="0" y="270"/>
                    <a:pt x="34" y="286"/>
                    <a:pt x="72" y="297"/>
                  </a:cubicBezTo>
                  <a:lnTo>
                    <a:pt x="72" y="257"/>
                  </a:lnTo>
                  <a:cubicBezTo>
                    <a:pt x="56" y="249"/>
                    <a:pt x="45" y="241"/>
                    <a:pt x="45" y="225"/>
                  </a:cubicBezTo>
                  <a:cubicBezTo>
                    <a:pt x="45" y="209"/>
                    <a:pt x="56" y="201"/>
                    <a:pt x="69" y="193"/>
                  </a:cubicBezTo>
                  <a:cubicBezTo>
                    <a:pt x="72" y="191"/>
                    <a:pt x="77" y="191"/>
                    <a:pt x="79" y="188"/>
                  </a:cubicBezTo>
                  <a:cubicBezTo>
                    <a:pt x="87" y="185"/>
                    <a:pt x="98" y="183"/>
                    <a:pt x="109" y="180"/>
                  </a:cubicBezTo>
                  <a:cubicBezTo>
                    <a:pt x="111" y="180"/>
                    <a:pt x="117" y="177"/>
                    <a:pt x="119" y="177"/>
                  </a:cubicBezTo>
                  <a:cubicBezTo>
                    <a:pt x="167" y="164"/>
                    <a:pt x="220" y="148"/>
                    <a:pt x="220" y="85"/>
                  </a:cubicBezTo>
                  <a:cubicBezTo>
                    <a:pt x="220" y="53"/>
                    <a:pt x="196" y="16"/>
                    <a:pt x="138" y="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6" name="Freeform 247">
              <a:extLst>
                <a:ext uri="{FF2B5EF4-FFF2-40B4-BE49-F238E27FC236}">
                  <a16:creationId xmlns:a16="http://schemas.microsoft.com/office/drawing/2014/main" id="{E31018FC-C517-FF47-87B9-DE4982624C4C}"/>
                </a:ext>
              </a:extLst>
            </p:cNvPr>
            <p:cNvSpPr>
              <a:spLocks noChangeArrowheads="1"/>
            </p:cNvSpPr>
            <p:nvPr/>
          </p:nvSpPr>
          <p:spPr bwMode="auto">
            <a:xfrm>
              <a:off x="5621338" y="4533900"/>
              <a:ext cx="46037" cy="57150"/>
            </a:xfrm>
            <a:custGeom>
              <a:avLst/>
              <a:gdLst>
                <a:gd name="T0" fmla="*/ 9711 w 128"/>
                <a:gd name="T1" fmla="*/ 56793 h 160"/>
                <a:gd name="T2" fmla="*/ 9711 w 128"/>
                <a:gd name="T3" fmla="*/ 45363 h 160"/>
                <a:gd name="T4" fmla="*/ 13308 w 128"/>
                <a:gd name="T5" fmla="*/ 41434 h 160"/>
                <a:gd name="T6" fmla="*/ 20861 w 128"/>
                <a:gd name="T7" fmla="*/ 38576 h 160"/>
                <a:gd name="T8" fmla="*/ 24817 w 128"/>
                <a:gd name="T9" fmla="*/ 37862 h 160"/>
                <a:gd name="T10" fmla="*/ 45677 w 128"/>
                <a:gd name="T11" fmla="*/ 19645 h 160"/>
                <a:gd name="T12" fmla="*/ 25896 w 128"/>
                <a:gd name="T13" fmla="*/ 0 h 160"/>
                <a:gd name="T14" fmla="*/ 25896 w 128"/>
                <a:gd name="T15" fmla="*/ 12144 h 160"/>
                <a:gd name="T16" fmla="*/ 33449 w 128"/>
                <a:gd name="T17" fmla="*/ 18931 h 160"/>
                <a:gd name="T18" fmla="*/ 25896 w 128"/>
                <a:gd name="T19" fmla="*/ 26432 h 160"/>
                <a:gd name="T20" fmla="*/ 21940 w 128"/>
                <a:gd name="T21" fmla="*/ 27503 h 160"/>
                <a:gd name="T22" fmla="*/ 14387 w 128"/>
                <a:gd name="T23" fmla="*/ 30361 h 160"/>
                <a:gd name="T24" fmla="*/ 10430 w 128"/>
                <a:gd name="T25" fmla="*/ 32147 h 160"/>
                <a:gd name="T26" fmla="*/ 0 w 128"/>
                <a:gd name="T27" fmla="*/ 44291 h 160"/>
                <a:gd name="T28" fmla="*/ 9711 w 128"/>
                <a:gd name="T29" fmla="*/ 56793 h 1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8" h="160">
                  <a:moveTo>
                    <a:pt x="27" y="159"/>
                  </a:moveTo>
                  <a:lnTo>
                    <a:pt x="27" y="127"/>
                  </a:lnTo>
                  <a:cubicBezTo>
                    <a:pt x="27" y="122"/>
                    <a:pt x="32" y="119"/>
                    <a:pt x="37" y="116"/>
                  </a:cubicBezTo>
                  <a:cubicBezTo>
                    <a:pt x="42" y="114"/>
                    <a:pt x="50" y="111"/>
                    <a:pt x="58" y="108"/>
                  </a:cubicBezTo>
                  <a:cubicBezTo>
                    <a:pt x="61" y="106"/>
                    <a:pt x="66" y="106"/>
                    <a:pt x="69" y="106"/>
                  </a:cubicBezTo>
                  <a:cubicBezTo>
                    <a:pt x="95" y="98"/>
                    <a:pt x="127" y="87"/>
                    <a:pt x="127" y="55"/>
                  </a:cubicBezTo>
                  <a:cubicBezTo>
                    <a:pt x="127" y="24"/>
                    <a:pt x="101" y="10"/>
                    <a:pt x="72" y="0"/>
                  </a:cubicBezTo>
                  <a:lnTo>
                    <a:pt x="72" y="34"/>
                  </a:lnTo>
                  <a:cubicBezTo>
                    <a:pt x="85" y="40"/>
                    <a:pt x="93" y="45"/>
                    <a:pt x="93" y="53"/>
                  </a:cubicBezTo>
                  <a:cubicBezTo>
                    <a:pt x="93" y="63"/>
                    <a:pt x="79" y="71"/>
                    <a:pt x="72" y="74"/>
                  </a:cubicBezTo>
                  <a:cubicBezTo>
                    <a:pt x="69" y="77"/>
                    <a:pt x="64" y="77"/>
                    <a:pt x="61" y="77"/>
                  </a:cubicBezTo>
                  <a:cubicBezTo>
                    <a:pt x="53" y="79"/>
                    <a:pt x="45" y="82"/>
                    <a:pt x="40" y="85"/>
                  </a:cubicBezTo>
                  <a:cubicBezTo>
                    <a:pt x="37" y="87"/>
                    <a:pt x="32" y="87"/>
                    <a:pt x="29" y="90"/>
                  </a:cubicBezTo>
                  <a:cubicBezTo>
                    <a:pt x="13" y="98"/>
                    <a:pt x="0" y="108"/>
                    <a:pt x="0" y="124"/>
                  </a:cubicBezTo>
                  <a:cubicBezTo>
                    <a:pt x="0" y="143"/>
                    <a:pt x="13" y="151"/>
                    <a:pt x="27" y="15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7" name="Freeform 248">
              <a:extLst>
                <a:ext uri="{FF2B5EF4-FFF2-40B4-BE49-F238E27FC236}">
                  <a16:creationId xmlns:a16="http://schemas.microsoft.com/office/drawing/2014/main" id="{1D1881E6-D750-924E-8850-4EFE3265F9BB}"/>
                </a:ext>
              </a:extLst>
            </p:cNvPr>
            <p:cNvSpPr>
              <a:spLocks noChangeArrowheads="1"/>
            </p:cNvSpPr>
            <p:nvPr/>
          </p:nvSpPr>
          <p:spPr bwMode="auto">
            <a:xfrm>
              <a:off x="5581650" y="4438650"/>
              <a:ext cx="47625" cy="46038"/>
            </a:xfrm>
            <a:custGeom>
              <a:avLst/>
              <a:gdLst>
                <a:gd name="T0" fmla="*/ 35092 w 133"/>
                <a:gd name="T1" fmla="*/ 5035 h 128"/>
                <a:gd name="T2" fmla="*/ 18978 w 133"/>
                <a:gd name="T3" fmla="*/ 13308 h 128"/>
                <a:gd name="T4" fmla="*/ 13249 w 133"/>
                <a:gd name="T5" fmla="*/ 20142 h 128"/>
                <a:gd name="T6" fmla="*/ 10384 w 133"/>
                <a:gd name="T7" fmla="*/ 29493 h 128"/>
                <a:gd name="T8" fmla="*/ 8594 w 133"/>
                <a:gd name="T9" fmla="*/ 34529 h 128"/>
                <a:gd name="T10" fmla="*/ 6445 w 133"/>
                <a:gd name="T11" fmla="*/ 38125 h 128"/>
                <a:gd name="T12" fmla="*/ 0 w 133"/>
                <a:gd name="T13" fmla="*/ 41362 h 128"/>
                <a:gd name="T14" fmla="*/ 5729 w 133"/>
                <a:gd name="T15" fmla="*/ 40283 h 128"/>
                <a:gd name="T16" fmla="*/ 3581 w 133"/>
                <a:gd name="T17" fmla="*/ 45678 h 128"/>
                <a:gd name="T18" fmla="*/ 10384 w 133"/>
                <a:gd name="T19" fmla="*/ 35248 h 128"/>
                <a:gd name="T20" fmla="*/ 19695 w 133"/>
                <a:gd name="T21" fmla="*/ 32370 h 128"/>
                <a:gd name="T22" fmla="*/ 36883 w 133"/>
                <a:gd name="T23" fmla="*/ 20142 h 128"/>
                <a:gd name="T24" fmla="*/ 47267 w 133"/>
                <a:gd name="T25" fmla="*/ 12589 h 128"/>
                <a:gd name="T26" fmla="*/ 46551 w 133"/>
                <a:gd name="T27" fmla="*/ 0 h 128"/>
                <a:gd name="T28" fmla="*/ 35092 w 133"/>
                <a:gd name="T29" fmla="*/ 5035 h 128"/>
                <a:gd name="T30" fmla="*/ 21843 w 133"/>
                <a:gd name="T31" fmla="*/ 23019 h 128"/>
                <a:gd name="T32" fmla="*/ 18978 w 133"/>
                <a:gd name="T33" fmla="*/ 24098 h 128"/>
                <a:gd name="T34" fmla="*/ 23633 w 133"/>
                <a:gd name="T35" fmla="*/ 17264 h 128"/>
                <a:gd name="T36" fmla="*/ 27572 w 133"/>
                <a:gd name="T37" fmla="*/ 17264 h 128"/>
                <a:gd name="T38" fmla="*/ 21843 w 133"/>
                <a:gd name="T39" fmla="*/ 23019 h 1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3" h="128">
                  <a:moveTo>
                    <a:pt x="98" y="14"/>
                  </a:moveTo>
                  <a:cubicBezTo>
                    <a:pt x="87" y="16"/>
                    <a:pt x="71" y="19"/>
                    <a:pt x="53" y="37"/>
                  </a:cubicBezTo>
                  <a:cubicBezTo>
                    <a:pt x="50" y="40"/>
                    <a:pt x="42" y="51"/>
                    <a:pt x="37" y="56"/>
                  </a:cubicBezTo>
                  <a:cubicBezTo>
                    <a:pt x="32" y="64"/>
                    <a:pt x="32" y="75"/>
                    <a:pt x="29" y="82"/>
                  </a:cubicBezTo>
                  <a:cubicBezTo>
                    <a:pt x="24" y="90"/>
                    <a:pt x="24" y="96"/>
                    <a:pt x="24" y="96"/>
                  </a:cubicBezTo>
                  <a:cubicBezTo>
                    <a:pt x="24" y="96"/>
                    <a:pt x="24" y="101"/>
                    <a:pt x="18" y="106"/>
                  </a:cubicBezTo>
                  <a:cubicBezTo>
                    <a:pt x="14" y="111"/>
                    <a:pt x="7" y="116"/>
                    <a:pt x="0" y="115"/>
                  </a:cubicBezTo>
                  <a:cubicBezTo>
                    <a:pt x="8" y="116"/>
                    <a:pt x="16" y="112"/>
                    <a:pt x="16" y="112"/>
                  </a:cubicBezTo>
                  <a:cubicBezTo>
                    <a:pt x="16" y="112"/>
                    <a:pt x="13" y="117"/>
                    <a:pt x="10" y="127"/>
                  </a:cubicBezTo>
                  <a:cubicBezTo>
                    <a:pt x="18" y="109"/>
                    <a:pt x="26" y="101"/>
                    <a:pt x="29" y="98"/>
                  </a:cubicBezTo>
                  <a:cubicBezTo>
                    <a:pt x="32" y="98"/>
                    <a:pt x="40" y="98"/>
                    <a:pt x="55" y="90"/>
                  </a:cubicBezTo>
                  <a:cubicBezTo>
                    <a:pt x="71" y="82"/>
                    <a:pt x="95" y="67"/>
                    <a:pt x="103" y="56"/>
                  </a:cubicBezTo>
                  <a:cubicBezTo>
                    <a:pt x="111" y="45"/>
                    <a:pt x="122" y="40"/>
                    <a:pt x="132" y="35"/>
                  </a:cubicBezTo>
                  <a:cubicBezTo>
                    <a:pt x="130" y="24"/>
                    <a:pt x="130" y="11"/>
                    <a:pt x="130" y="0"/>
                  </a:cubicBezTo>
                  <a:cubicBezTo>
                    <a:pt x="111" y="6"/>
                    <a:pt x="100" y="11"/>
                    <a:pt x="98" y="14"/>
                  </a:cubicBezTo>
                  <a:close/>
                  <a:moveTo>
                    <a:pt x="61" y="64"/>
                  </a:moveTo>
                  <a:lnTo>
                    <a:pt x="53" y="67"/>
                  </a:lnTo>
                  <a:lnTo>
                    <a:pt x="66" y="48"/>
                  </a:lnTo>
                  <a:lnTo>
                    <a:pt x="77" y="48"/>
                  </a:lnTo>
                  <a:lnTo>
                    <a:pt x="61" y="6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8" name="Freeform 249">
              <a:extLst>
                <a:ext uri="{FF2B5EF4-FFF2-40B4-BE49-F238E27FC236}">
                  <a16:creationId xmlns:a16="http://schemas.microsoft.com/office/drawing/2014/main" id="{AFCACDB4-00BB-FA41-AE3F-446BBAF8C35A}"/>
                </a:ext>
              </a:extLst>
            </p:cNvPr>
            <p:cNvSpPr>
              <a:spLocks noChangeArrowheads="1"/>
            </p:cNvSpPr>
            <p:nvPr/>
          </p:nvSpPr>
          <p:spPr bwMode="auto">
            <a:xfrm>
              <a:off x="5634038" y="4576763"/>
              <a:ext cx="7937" cy="65087"/>
            </a:xfrm>
            <a:custGeom>
              <a:avLst/>
              <a:gdLst>
                <a:gd name="T0" fmla="*/ 1804 w 22"/>
                <a:gd name="T1" fmla="*/ 1798 h 181"/>
                <a:gd name="T2" fmla="*/ 0 w 22"/>
                <a:gd name="T3" fmla="*/ 2877 h 181"/>
                <a:gd name="T4" fmla="*/ 1082 w 22"/>
                <a:gd name="T5" fmla="*/ 54299 h 181"/>
                <a:gd name="T6" fmla="*/ 6855 w 22"/>
                <a:gd name="T7" fmla="*/ 54299 h 181"/>
                <a:gd name="T8" fmla="*/ 7576 w 22"/>
                <a:gd name="T9" fmla="*/ 0 h 181"/>
                <a:gd name="T10" fmla="*/ 4690 w 22"/>
                <a:gd name="T11" fmla="*/ 1079 h 181"/>
                <a:gd name="T12" fmla="*/ 1804 w 22"/>
                <a:gd name="T13" fmla="*/ 1798 h 1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181">
                  <a:moveTo>
                    <a:pt x="5" y="5"/>
                  </a:moveTo>
                  <a:cubicBezTo>
                    <a:pt x="3" y="5"/>
                    <a:pt x="0" y="8"/>
                    <a:pt x="0" y="8"/>
                  </a:cubicBezTo>
                  <a:cubicBezTo>
                    <a:pt x="0" y="8"/>
                    <a:pt x="3" y="148"/>
                    <a:pt x="3" y="151"/>
                  </a:cubicBezTo>
                  <a:cubicBezTo>
                    <a:pt x="3" y="180"/>
                    <a:pt x="19" y="180"/>
                    <a:pt x="19" y="151"/>
                  </a:cubicBezTo>
                  <a:cubicBezTo>
                    <a:pt x="19" y="148"/>
                    <a:pt x="21" y="0"/>
                    <a:pt x="21" y="0"/>
                  </a:cubicBezTo>
                  <a:cubicBezTo>
                    <a:pt x="21" y="0"/>
                    <a:pt x="16" y="3"/>
                    <a:pt x="13" y="3"/>
                  </a:cubicBezTo>
                  <a:cubicBezTo>
                    <a:pt x="11" y="3"/>
                    <a:pt x="8" y="5"/>
                    <a:pt x="5" y="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9" name="Freeform 250">
              <a:extLst>
                <a:ext uri="{FF2B5EF4-FFF2-40B4-BE49-F238E27FC236}">
                  <a16:creationId xmlns:a16="http://schemas.microsoft.com/office/drawing/2014/main" id="{59BBF3D4-1BCA-3B49-AA9D-721234D6A273}"/>
                </a:ext>
              </a:extLst>
            </p:cNvPr>
            <p:cNvSpPr>
              <a:spLocks noChangeArrowheads="1"/>
            </p:cNvSpPr>
            <p:nvPr/>
          </p:nvSpPr>
          <p:spPr bwMode="auto">
            <a:xfrm>
              <a:off x="5632450" y="4505325"/>
              <a:ext cx="11113" cy="57150"/>
            </a:xfrm>
            <a:custGeom>
              <a:avLst/>
              <a:gdLst>
                <a:gd name="T0" fmla="*/ 6668 w 30"/>
                <a:gd name="T1" fmla="*/ 54650 h 160"/>
                <a:gd name="T2" fmla="*/ 9631 w 30"/>
                <a:gd name="T3" fmla="*/ 53935 h 160"/>
                <a:gd name="T4" fmla="*/ 10743 w 30"/>
                <a:gd name="T5" fmla="*/ 0 h 160"/>
                <a:gd name="T6" fmla="*/ 0 w 30"/>
                <a:gd name="T7" fmla="*/ 2858 h 160"/>
                <a:gd name="T8" fmla="*/ 1852 w 30"/>
                <a:gd name="T9" fmla="*/ 56793 h 160"/>
                <a:gd name="T10" fmla="*/ 6668 w 30"/>
                <a:gd name="T11" fmla="*/ 54650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60">
                  <a:moveTo>
                    <a:pt x="18" y="153"/>
                  </a:moveTo>
                  <a:cubicBezTo>
                    <a:pt x="21" y="153"/>
                    <a:pt x="24" y="151"/>
                    <a:pt x="26" y="151"/>
                  </a:cubicBezTo>
                  <a:cubicBezTo>
                    <a:pt x="26" y="143"/>
                    <a:pt x="29" y="21"/>
                    <a:pt x="29" y="0"/>
                  </a:cubicBezTo>
                  <a:cubicBezTo>
                    <a:pt x="18" y="2"/>
                    <a:pt x="8" y="5"/>
                    <a:pt x="0" y="8"/>
                  </a:cubicBezTo>
                  <a:cubicBezTo>
                    <a:pt x="2" y="24"/>
                    <a:pt x="2" y="145"/>
                    <a:pt x="5" y="159"/>
                  </a:cubicBezTo>
                  <a:cubicBezTo>
                    <a:pt x="10" y="156"/>
                    <a:pt x="13" y="156"/>
                    <a:pt x="18" y="1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0" name="Freeform 251">
              <a:extLst>
                <a:ext uri="{FF2B5EF4-FFF2-40B4-BE49-F238E27FC236}">
                  <a16:creationId xmlns:a16="http://schemas.microsoft.com/office/drawing/2014/main" id="{0F2F63DE-1A74-6E4A-A53C-3C08521CB689}"/>
                </a:ext>
              </a:extLst>
            </p:cNvPr>
            <p:cNvSpPr>
              <a:spLocks noChangeArrowheads="1"/>
            </p:cNvSpPr>
            <p:nvPr/>
          </p:nvSpPr>
          <p:spPr bwMode="auto">
            <a:xfrm>
              <a:off x="5624513" y="4395788"/>
              <a:ext cx="30162" cy="90487"/>
            </a:xfrm>
            <a:custGeom>
              <a:avLst/>
              <a:gdLst>
                <a:gd name="T0" fmla="*/ 6905 w 83"/>
                <a:gd name="T1" fmla="*/ 28956 h 250"/>
                <a:gd name="T2" fmla="*/ 7631 w 83"/>
                <a:gd name="T3" fmla="*/ 90125 h 250"/>
                <a:gd name="T4" fmla="*/ 14536 w 83"/>
                <a:gd name="T5" fmla="*/ 88315 h 250"/>
                <a:gd name="T6" fmla="*/ 19260 w 83"/>
                <a:gd name="T7" fmla="*/ 87229 h 250"/>
                <a:gd name="T8" fmla="*/ 20350 w 83"/>
                <a:gd name="T9" fmla="*/ 28956 h 250"/>
                <a:gd name="T10" fmla="*/ 14536 w 83"/>
                <a:gd name="T11" fmla="*/ 0 h 250"/>
                <a:gd name="T12" fmla="*/ 6905 w 83"/>
                <a:gd name="T13" fmla="*/ 28956 h 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250">
                  <a:moveTo>
                    <a:pt x="19" y="80"/>
                  </a:moveTo>
                  <a:cubicBezTo>
                    <a:pt x="19" y="80"/>
                    <a:pt x="21" y="217"/>
                    <a:pt x="21" y="249"/>
                  </a:cubicBezTo>
                  <a:cubicBezTo>
                    <a:pt x="26" y="246"/>
                    <a:pt x="34" y="246"/>
                    <a:pt x="40" y="244"/>
                  </a:cubicBezTo>
                  <a:cubicBezTo>
                    <a:pt x="45" y="244"/>
                    <a:pt x="48" y="241"/>
                    <a:pt x="53" y="241"/>
                  </a:cubicBezTo>
                  <a:cubicBezTo>
                    <a:pt x="53" y="212"/>
                    <a:pt x="56" y="82"/>
                    <a:pt x="56" y="80"/>
                  </a:cubicBezTo>
                  <a:cubicBezTo>
                    <a:pt x="61" y="58"/>
                    <a:pt x="82" y="0"/>
                    <a:pt x="40" y="0"/>
                  </a:cubicBezTo>
                  <a:cubicBezTo>
                    <a:pt x="0" y="0"/>
                    <a:pt x="16" y="61"/>
                    <a:pt x="19" y="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1" name="Freeform 252">
              <a:extLst>
                <a:ext uri="{FF2B5EF4-FFF2-40B4-BE49-F238E27FC236}">
                  <a16:creationId xmlns:a16="http://schemas.microsoft.com/office/drawing/2014/main" id="{9588EC62-CE51-094A-881B-5CDF3D563CAE}"/>
                </a:ext>
              </a:extLst>
            </p:cNvPr>
            <p:cNvSpPr>
              <a:spLocks noChangeArrowheads="1"/>
            </p:cNvSpPr>
            <p:nvPr/>
          </p:nvSpPr>
          <p:spPr bwMode="auto">
            <a:xfrm>
              <a:off x="5899150" y="4718050"/>
              <a:ext cx="53975" cy="69850"/>
            </a:xfrm>
            <a:custGeom>
              <a:avLst/>
              <a:gdLst>
                <a:gd name="T0" fmla="*/ 35264 w 150"/>
                <a:gd name="T1" fmla="*/ 54207 h 192"/>
                <a:gd name="T2" fmla="*/ 17272 w 150"/>
                <a:gd name="T3" fmla="*/ 54207 h 192"/>
                <a:gd name="T4" fmla="*/ 13314 w 150"/>
                <a:gd name="T5" fmla="*/ 69486 h 192"/>
                <a:gd name="T6" fmla="*/ 0 w 150"/>
                <a:gd name="T7" fmla="*/ 69486 h 192"/>
                <a:gd name="T8" fmla="*/ 19071 w 150"/>
                <a:gd name="T9" fmla="*/ 0 h 192"/>
                <a:gd name="T10" fmla="*/ 34544 w 150"/>
                <a:gd name="T11" fmla="*/ 0 h 192"/>
                <a:gd name="T12" fmla="*/ 53615 w 150"/>
                <a:gd name="T13" fmla="*/ 69486 h 192"/>
                <a:gd name="T14" fmla="*/ 39222 w 150"/>
                <a:gd name="T15" fmla="*/ 69486 h 192"/>
                <a:gd name="T16" fmla="*/ 35264 w 150"/>
                <a:gd name="T17" fmla="*/ 54207 h 192"/>
                <a:gd name="T18" fmla="*/ 26628 w 150"/>
                <a:gd name="T19" fmla="*/ 13461 h 192"/>
                <a:gd name="T20" fmla="*/ 26628 w 150"/>
                <a:gd name="T21" fmla="*/ 13461 h 192"/>
                <a:gd name="T22" fmla="*/ 20151 w 150"/>
                <a:gd name="T23" fmla="*/ 42565 h 192"/>
                <a:gd name="T24" fmla="*/ 33465 w 150"/>
                <a:gd name="T25" fmla="*/ 42565 h 192"/>
                <a:gd name="T26" fmla="*/ 26628 w 150"/>
                <a:gd name="T27" fmla="*/ 13461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 h="192">
                  <a:moveTo>
                    <a:pt x="98" y="149"/>
                  </a:moveTo>
                  <a:lnTo>
                    <a:pt x="48" y="149"/>
                  </a:lnTo>
                  <a:lnTo>
                    <a:pt x="37" y="191"/>
                  </a:lnTo>
                  <a:lnTo>
                    <a:pt x="0" y="191"/>
                  </a:lnTo>
                  <a:lnTo>
                    <a:pt x="53" y="0"/>
                  </a:lnTo>
                  <a:lnTo>
                    <a:pt x="96" y="0"/>
                  </a:lnTo>
                  <a:lnTo>
                    <a:pt x="149" y="191"/>
                  </a:lnTo>
                  <a:lnTo>
                    <a:pt x="109" y="191"/>
                  </a:lnTo>
                  <a:lnTo>
                    <a:pt x="98" y="149"/>
                  </a:lnTo>
                  <a:close/>
                  <a:moveTo>
                    <a:pt x="74" y="37"/>
                  </a:moveTo>
                  <a:lnTo>
                    <a:pt x="74" y="37"/>
                  </a:lnTo>
                  <a:lnTo>
                    <a:pt x="56" y="117"/>
                  </a:lnTo>
                  <a:lnTo>
                    <a:pt x="93" y="117"/>
                  </a:lnTo>
                  <a:lnTo>
                    <a:pt x="74"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2" name="Freeform 253">
              <a:extLst>
                <a:ext uri="{FF2B5EF4-FFF2-40B4-BE49-F238E27FC236}">
                  <a16:creationId xmlns:a16="http://schemas.microsoft.com/office/drawing/2014/main" id="{214C17BF-56D0-C242-AB56-D7B501CF1D1E}"/>
                </a:ext>
              </a:extLst>
            </p:cNvPr>
            <p:cNvSpPr>
              <a:spLocks noChangeArrowheads="1"/>
            </p:cNvSpPr>
            <p:nvPr/>
          </p:nvSpPr>
          <p:spPr bwMode="auto">
            <a:xfrm>
              <a:off x="5957888" y="4735513"/>
              <a:ext cx="61912" cy="52387"/>
            </a:xfrm>
            <a:custGeom>
              <a:avLst/>
              <a:gdLst>
                <a:gd name="T0" fmla="*/ 47239 w 173"/>
                <a:gd name="T1" fmla="*/ 19281 h 144"/>
                <a:gd name="T2" fmla="*/ 42587 w 173"/>
                <a:gd name="T3" fmla="*/ 11278 h 144"/>
                <a:gd name="T4" fmla="*/ 36861 w 173"/>
                <a:gd name="T5" fmla="*/ 19281 h 144"/>
                <a:gd name="T6" fmla="*/ 36861 w 173"/>
                <a:gd name="T7" fmla="*/ 52023 h 144"/>
                <a:gd name="T8" fmla="*/ 23620 w 173"/>
                <a:gd name="T9" fmla="*/ 52023 h 144"/>
                <a:gd name="T10" fmla="*/ 23620 w 173"/>
                <a:gd name="T11" fmla="*/ 20009 h 144"/>
                <a:gd name="T12" fmla="*/ 18967 w 173"/>
                <a:gd name="T13" fmla="*/ 12369 h 144"/>
                <a:gd name="T14" fmla="*/ 13241 w 173"/>
                <a:gd name="T15" fmla="*/ 22919 h 144"/>
                <a:gd name="T16" fmla="*/ 13241 w 173"/>
                <a:gd name="T17" fmla="*/ 52023 h 144"/>
                <a:gd name="T18" fmla="*/ 0 w 173"/>
                <a:gd name="T19" fmla="*/ 52023 h 144"/>
                <a:gd name="T20" fmla="*/ 0 w 173"/>
                <a:gd name="T21" fmla="*/ 11278 h 144"/>
                <a:gd name="T22" fmla="*/ 0 w 173"/>
                <a:gd name="T23" fmla="*/ 728 h 144"/>
                <a:gd name="T24" fmla="*/ 12168 w 173"/>
                <a:gd name="T25" fmla="*/ 728 h 144"/>
                <a:gd name="T26" fmla="*/ 12168 w 173"/>
                <a:gd name="T27" fmla="*/ 9459 h 144"/>
                <a:gd name="T28" fmla="*/ 12168 w 173"/>
                <a:gd name="T29" fmla="*/ 9459 h 144"/>
                <a:gd name="T30" fmla="*/ 24693 w 173"/>
                <a:gd name="T31" fmla="*/ 0 h 144"/>
                <a:gd name="T32" fmla="*/ 35787 w 173"/>
                <a:gd name="T33" fmla="*/ 8367 h 144"/>
                <a:gd name="T34" fmla="*/ 48313 w 173"/>
                <a:gd name="T35" fmla="*/ 0 h 144"/>
                <a:gd name="T36" fmla="*/ 61554 w 173"/>
                <a:gd name="T37" fmla="*/ 18190 h 144"/>
                <a:gd name="T38" fmla="*/ 61554 w 173"/>
                <a:gd name="T39" fmla="*/ 52023 h 144"/>
                <a:gd name="T40" fmla="*/ 48313 w 173"/>
                <a:gd name="T41" fmla="*/ 52023 h 144"/>
                <a:gd name="T42" fmla="*/ 48313 w 173"/>
                <a:gd name="T43" fmla="*/ 19281 h 144"/>
                <a:gd name="T44" fmla="*/ 47239 w 173"/>
                <a:gd name="T45" fmla="*/ 19281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3" h="144">
                  <a:moveTo>
                    <a:pt x="132" y="53"/>
                  </a:moveTo>
                  <a:cubicBezTo>
                    <a:pt x="132" y="37"/>
                    <a:pt x="127" y="31"/>
                    <a:pt x="119" y="31"/>
                  </a:cubicBezTo>
                  <a:cubicBezTo>
                    <a:pt x="108" y="31"/>
                    <a:pt x="103" y="39"/>
                    <a:pt x="103" y="53"/>
                  </a:cubicBezTo>
                  <a:lnTo>
                    <a:pt x="103" y="143"/>
                  </a:lnTo>
                  <a:lnTo>
                    <a:pt x="66" y="143"/>
                  </a:lnTo>
                  <a:lnTo>
                    <a:pt x="66" y="55"/>
                  </a:lnTo>
                  <a:cubicBezTo>
                    <a:pt x="66" y="37"/>
                    <a:pt x="58" y="34"/>
                    <a:pt x="53" y="34"/>
                  </a:cubicBezTo>
                  <a:cubicBezTo>
                    <a:pt x="39" y="34"/>
                    <a:pt x="37" y="47"/>
                    <a:pt x="37" y="63"/>
                  </a:cubicBezTo>
                  <a:lnTo>
                    <a:pt x="37" y="143"/>
                  </a:lnTo>
                  <a:lnTo>
                    <a:pt x="0" y="143"/>
                  </a:lnTo>
                  <a:lnTo>
                    <a:pt x="0" y="31"/>
                  </a:lnTo>
                  <a:cubicBezTo>
                    <a:pt x="0" y="18"/>
                    <a:pt x="0" y="10"/>
                    <a:pt x="0" y="2"/>
                  </a:cubicBezTo>
                  <a:lnTo>
                    <a:pt x="34" y="2"/>
                  </a:lnTo>
                  <a:cubicBezTo>
                    <a:pt x="34" y="7"/>
                    <a:pt x="34" y="15"/>
                    <a:pt x="34" y="26"/>
                  </a:cubicBezTo>
                  <a:cubicBezTo>
                    <a:pt x="39" y="10"/>
                    <a:pt x="51" y="0"/>
                    <a:pt x="69" y="0"/>
                  </a:cubicBezTo>
                  <a:cubicBezTo>
                    <a:pt x="88" y="0"/>
                    <a:pt x="95" y="10"/>
                    <a:pt x="100" y="23"/>
                  </a:cubicBezTo>
                  <a:cubicBezTo>
                    <a:pt x="106" y="10"/>
                    <a:pt x="114" y="0"/>
                    <a:pt x="135" y="0"/>
                  </a:cubicBezTo>
                  <a:cubicBezTo>
                    <a:pt x="161" y="0"/>
                    <a:pt x="172" y="23"/>
                    <a:pt x="172" y="50"/>
                  </a:cubicBezTo>
                  <a:lnTo>
                    <a:pt x="172" y="143"/>
                  </a:lnTo>
                  <a:lnTo>
                    <a:pt x="135" y="143"/>
                  </a:lnTo>
                  <a:lnTo>
                    <a:pt x="135" y="53"/>
                  </a:lnTo>
                  <a:lnTo>
                    <a:pt x="132" y="5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3" name="Freeform 254">
              <a:extLst>
                <a:ext uri="{FF2B5EF4-FFF2-40B4-BE49-F238E27FC236}">
                  <a16:creationId xmlns:a16="http://schemas.microsoft.com/office/drawing/2014/main" id="{66B84EA6-4934-2D48-8795-9C17959BA76C}"/>
                </a:ext>
              </a:extLst>
            </p:cNvPr>
            <p:cNvSpPr>
              <a:spLocks noChangeArrowheads="1"/>
            </p:cNvSpPr>
            <p:nvPr/>
          </p:nvSpPr>
          <p:spPr bwMode="auto">
            <a:xfrm>
              <a:off x="6026150" y="4735513"/>
              <a:ext cx="38100" cy="52387"/>
            </a:xfrm>
            <a:custGeom>
              <a:avLst/>
              <a:gdLst>
                <a:gd name="T0" fmla="*/ 13175 w 107"/>
                <a:gd name="T1" fmla="*/ 30292 h 147"/>
                <a:gd name="T2" fmla="*/ 23857 w 107"/>
                <a:gd name="T3" fmla="*/ 41339 h 147"/>
                <a:gd name="T4" fmla="*/ 35964 w 107"/>
                <a:gd name="T5" fmla="*/ 37776 h 147"/>
                <a:gd name="T6" fmla="*/ 35964 w 107"/>
                <a:gd name="T7" fmla="*/ 49180 h 147"/>
                <a:gd name="T8" fmla="*/ 21721 w 107"/>
                <a:gd name="T9" fmla="*/ 52031 h 147"/>
                <a:gd name="T10" fmla="*/ 0 w 107"/>
                <a:gd name="T11" fmla="*/ 25303 h 147"/>
                <a:gd name="T12" fmla="*/ 18872 w 107"/>
                <a:gd name="T13" fmla="*/ 0 h 147"/>
                <a:gd name="T14" fmla="*/ 37744 w 107"/>
                <a:gd name="T15" fmla="*/ 26372 h 147"/>
                <a:gd name="T16" fmla="*/ 37744 w 107"/>
                <a:gd name="T17" fmla="*/ 30292 h 147"/>
                <a:gd name="T18" fmla="*/ 13175 w 107"/>
                <a:gd name="T19" fmla="*/ 30292 h 147"/>
                <a:gd name="T20" fmla="*/ 26706 w 107"/>
                <a:gd name="T21" fmla="*/ 21739 h 147"/>
                <a:gd name="T22" fmla="*/ 19940 w 107"/>
                <a:gd name="T23" fmla="*/ 9266 h 147"/>
                <a:gd name="T24" fmla="*/ 13175 w 107"/>
                <a:gd name="T25" fmla="*/ 21739 h 147"/>
                <a:gd name="T26" fmla="*/ 26706 w 107"/>
                <a:gd name="T27" fmla="*/ 21739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7" h="147">
                  <a:moveTo>
                    <a:pt x="37" y="85"/>
                  </a:moveTo>
                  <a:cubicBezTo>
                    <a:pt x="37" y="101"/>
                    <a:pt x="48" y="116"/>
                    <a:pt x="67" y="116"/>
                  </a:cubicBezTo>
                  <a:cubicBezTo>
                    <a:pt x="80" y="116"/>
                    <a:pt x="93" y="111"/>
                    <a:pt x="101" y="106"/>
                  </a:cubicBezTo>
                  <a:lnTo>
                    <a:pt x="101" y="138"/>
                  </a:lnTo>
                  <a:cubicBezTo>
                    <a:pt x="90" y="143"/>
                    <a:pt x="75" y="146"/>
                    <a:pt x="61" y="146"/>
                  </a:cubicBezTo>
                  <a:cubicBezTo>
                    <a:pt x="19" y="146"/>
                    <a:pt x="0" y="116"/>
                    <a:pt x="0" y="71"/>
                  </a:cubicBezTo>
                  <a:cubicBezTo>
                    <a:pt x="0" y="34"/>
                    <a:pt x="19" y="0"/>
                    <a:pt x="53" y="0"/>
                  </a:cubicBezTo>
                  <a:cubicBezTo>
                    <a:pt x="64" y="0"/>
                    <a:pt x="106" y="0"/>
                    <a:pt x="106" y="74"/>
                  </a:cubicBezTo>
                  <a:lnTo>
                    <a:pt x="106" y="85"/>
                  </a:lnTo>
                  <a:lnTo>
                    <a:pt x="37" y="85"/>
                  </a:lnTo>
                  <a:close/>
                  <a:moveTo>
                    <a:pt x="75" y="61"/>
                  </a:moveTo>
                  <a:cubicBezTo>
                    <a:pt x="75" y="42"/>
                    <a:pt x="69" y="26"/>
                    <a:pt x="56" y="26"/>
                  </a:cubicBezTo>
                  <a:cubicBezTo>
                    <a:pt x="37" y="26"/>
                    <a:pt x="37" y="53"/>
                    <a:pt x="37" y="61"/>
                  </a:cubicBezTo>
                  <a:lnTo>
                    <a:pt x="75" y="6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4" name="Freeform 255">
              <a:extLst>
                <a:ext uri="{FF2B5EF4-FFF2-40B4-BE49-F238E27FC236}">
                  <a16:creationId xmlns:a16="http://schemas.microsoft.com/office/drawing/2014/main" id="{4226A4C9-28FD-0F4E-9839-1E6994856A1C}"/>
                </a:ext>
              </a:extLst>
            </p:cNvPr>
            <p:cNvSpPr>
              <a:spLocks noChangeArrowheads="1"/>
            </p:cNvSpPr>
            <p:nvPr/>
          </p:nvSpPr>
          <p:spPr bwMode="auto">
            <a:xfrm>
              <a:off x="6072188" y="4735513"/>
              <a:ext cx="26987" cy="52387"/>
            </a:xfrm>
            <a:custGeom>
              <a:avLst/>
              <a:gdLst>
                <a:gd name="T0" fmla="*/ 0 w 75"/>
                <a:gd name="T1" fmla="*/ 0 h 144"/>
                <a:gd name="T2" fmla="*/ 12594 w 75"/>
                <a:gd name="T3" fmla="*/ 0 h 144"/>
                <a:gd name="T4" fmla="*/ 12594 w 75"/>
                <a:gd name="T5" fmla="*/ 9459 h 144"/>
                <a:gd name="T6" fmla="*/ 24828 w 75"/>
                <a:gd name="T7" fmla="*/ 0 h 144"/>
                <a:gd name="T8" fmla="*/ 26627 w 75"/>
                <a:gd name="T9" fmla="*/ 0 h 144"/>
                <a:gd name="T10" fmla="*/ 26627 w 75"/>
                <a:gd name="T11" fmla="*/ 14188 h 144"/>
                <a:gd name="T12" fmla="*/ 21949 w 75"/>
                <a:gd name="T13" fmla="*/ 13461 h 144"/>
                <a:gd name="T14" fmla="*/ 13314 w 75"/>
                <a:gd name="T15" fmla="*/ 28740 h 144"/>
                <a:gd name="T16" fmla="*/ 13314 w 75"/>
                <a:gd name="T17" fmla="*/ 52023 h 144"/>
                <a:gd name="T18" fmla="*/ 0 w 75"/>
                <a:gd name="T19" fmla="*/ 52023 h 144"/>
                <a:gd name="T20" fmla="*/ 0 w 75"/>
                <a:gd name="T21" fmla="*/ 10550 h 144"/>
                <a:gd name="T22" fmla="*/ 0 w 75"/>
                <a:gd name="T23" fmla="*/ 0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 h="144">
                  <a:moveTo>
                    <a:pt x="0" y="0"/>
                  </a:moveTo>
                  <a:lnTo>
                    <a:pt x="35" y="0"/>
                  </a:lnTo>
                  <a:lnTo>
                    <a:pt x="35" y="26"/>
                  </a:lnTo>
                  <a:cubicBezTo>
                    <a:pt x="43" y="10"/>
                    <a:pt x="48" y="0"/>
                    <a:pt x="69" y="0"/>
                  </a:cubicBezTo>
                  <a:lnTo>
                    <a:pt x="74" y="0"/>
                  </a:lnTo>
                  <a:lnTo>
                    <a:pt x="74" y="39"/>
                  </a:lnTo>
                  <a:cubicBezTo>
                    <a:pt x="72" y="39"/>
                    <a:pt x="66" y="37"/>
                    <a:pt x="61" y="37"/>
                  </a:cubicBezTo>
                  <a:cubicBezTo>
                    <a:pt x="40" y="37"/>
                    <a:pt x="37" y="58"/>
                    <a:pt x="37" y="79"/>
                  </a:cubicBezTo>
                  <a:lnTo>
                    <a:pt x="37" y="143"/>
                  </a:lnTo>
                  <a:lnTo>
                    <a:pt x="0" y="143"/>
                  </a:lnTo>
                  <a:lnTo>
                    <a:pt x="0" y="29"/>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5" name="Freeform 256">
              <a:extLst>
                <a:ext uri="{FF2B5EF4-FFF2-40B4-BE49-F238E27FC236}">
                  <a16:creationId xmlns:a16="http://schemas.microsoft.com/office/drawing/2014/main" id="{A2A7A38C-31B5-0D42-BC57-7EDA9DD476F5}"/>
                </a:ext>
              </a:extLst>
            </p:cNvPr>
            <p:cNvSpPr>
              <a:spLocks noChangeArrowheads="1"/>
            </p:cNvSpPr>
            <p:nvPr/>
          </p:nvSpPr>
          <p:spPr bwMode="auto">
            <a:xfrm>
              <a:off x="6107113" y="4713288"/>
              <a:ext cx="14287" cy="74612"/>
            </a:xfrm>
            <a:custGeom>
              <a:avLst/>
              <a:gdLst>
                <a:gd name="T0" fmla="*/ 0 w 38"/>
                <a:gd name="T1" fmla="*/ 0 h 208"/>
                <a:gd name="T2" fmla="*/ 13911 w 38"/>
                <a:gd name="T3" fmla="*/ 0 h 208"/>
                <a:gd name="T4" fmla="*/ 13911 w 38"/>
                <a:gd name="T5" fmla="*/ 13272 h 208"/>
                <a:gd name="T6" fmla="*/ 0 w 38"/>
                <a:gd name="T7" fmla="*/ 13272 h 208"/>
                <a:gd name="T8" fmla="*/ 0 w 38"/>
                <a:gd name="T9" fmla="*/ 0 h 208"/>
                <a:gd name="T10" fmla="*/ 0 w 38"/>
                <a:gd name="T11" fmla="*/ 22958 h 208"/>
                <a:gd name="T12" fmla="*/ 13911 w 38"/>
                <a:gd name="T13" fmla="*/ 22958 h 208"/>
                <a:gd name="T14" fmla="*/ 13911 w 38"/>
                <a:gd name="T15" fmla="*/ 74253 h 208"/>
                <a:gd name="T16" fmla="*/ 0 w 38"/>
                <a:gd name="T17" fmla="*/ 74253 h 208"/>
                <a:gd name="T18" fmla="*/ 0 w 38"/>
                <a:gd name="T19" fmla="*/ 22958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208">
                  <a:moveTo>
                    <a:pt x="0" y="0"/>
                  </a:moveTo>
                  <a:lnTo>
                    <a:pt x="37" y="0"/>
                  </a:lnTo>
                  <a:lnTo>
                    <a:pt x="37" y="37"/>
                  </a:lnTo>
                  <a:lnTo>
                    <a:pt x="0" y="37"/>
                  </a:lnTo>
                  <a:lnTo>
                    <a:pt x="0" y="0"/>
                  </a:lnTo>
                  <a:close/>
                  <a:moveTo>
                    <a:pt x="0" y="64"/>
                  </a:moveTo>
                  <a:lnTo>
                    <a:pt x="37" y="64"/>
                  </a:lnTo>
                  <a:lnTo>
                    <a:pt x="37" y="207"/>
                  </a:lnTo>
                  <a:lnTo>
                    <a:pt x="0" y="207"/>
                  </a:lnTo>
                  <a:lnTo>
                    <a:pt x="0" y="6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6" name="Freeform 257">
              <a:extLst>
                <a:ext uri="{FF2B5EF4-FFF2-40B4-BE49-F238E27FC236}">
                  <a16:creationId xmlns:a16="http://schemas.microsoft.com/office/drawing/2014/main" id="{9FEBDCE9-E8DA-B94A-A0A5-67750F5BF9D7}"/>
                </a:ext>
              </a:extLst>
            </p:cNvPr>
            <p:cNvSpPr>
              <a:spLocks noChangeArrowheads="1"/>
            </p:cNvSpPr>
            <p:nvPr/>
          </p:nvSpPr>
          <p:spPr bwMode="auto">
            <a:xfrm>
              <a:off x="6126163" y="4735513"/>
              <a:ext cx="33337" cy="52387"/>
            </a:xfrm>
            <a:custGeom>
              <a:avLst/>
              <a:gdLst>
                <a:gd name="T0" fmla="*/ 32982 w 94"/>
                <a:gd name="T1" fmla="*/ 49892 h 147"/>
                <a:gd name="T2" fmla="*/ 20924 w 94"/>
                <a:gd name="T3" fmla="*/ 52031 h 147"/>
                <a:gd name="T4" fmla="*/ 0 w 94"/>
                <a:gd name="T5" fmla="*/ 26372 h 147"/>
                <a:gd name="T6" fmla="*/ 21634 w 94"/>
                <a:gd name="T7" fmla="*/ 0 h 147"/>
                <a:gd name="T8" fmla="*/ 31918 w 94"/>
                <a:gd name="T9" fmla="*/ 2851 h 147"/>
                <a:gd name="T10" fmla="*/ 31209 w 94"/>
                <a:gd name="T11" fmla="*/ 14255 h 147"/>
                <a:gd name="T12" fmla="*/ 23761 w 94"/>
                <a:gd name="T13" fmla="*/ 12117 h 147"/>
                <a:gd name="T14" fmla="*/ 13477 w 94"/>
                <a:gd name="T15" fmla="*/ 27441 h 147"/>
                <a:gd name="T16" fmla="*/ 23761 w 94"/>
                <a:gd name="T17" fmla="*/ 41339 h 147"/>
                <a:gd name="T18" fmla="*/ 31209 w 94"/>
                <a:gd name="T19" fmla="*/ 39558 h 147"/>
                <a:gd name="T20" fmla="*/ 32982 w 94"/>
                <a:gd name="T21" fmla="*/ 49892 h 1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147">
                  <a:moveTo>
                    <a:pt x="93" y="140"/>
                  </a:moveTo>
                  <a:cubicBezTo>
                    <a:pt x="83" y="143"/>
                    <a:pt x="72" y="146"/>
                    <a:pt x="59" y="146"/>
                  </a:cubicBezTo>
                  <a:cubicBezTo>
                    <a:pt x="11" y="146"/>
                    <a:pt x="0" y="101"/>
                    <a:pt x="0" y="74"/>
                  </a:cubicBezTo>
                  <a:cubicBezTo>
                    <a:pt x="0" y="32"/>
                    <a:pt x="22" y="0"/>
                    <a:pt x="61" y="0"/>
                  </a:cubicBezTo>
                  <a:cubicBezTo>
                    <a:pt x="75" y="0"/>
                    <a:pt x="80" y="3"/>
                    <a:pt x="90" y="8"/>
                  </a:cubicBezTo>
                  <a:lnTo>
                    <a:pt x="88" y="40"/>
                  </a:lnTo>
                  <a:cubicBezTo>
                    <a:pt x="80" y="37"/>
                    <a:pt x="75" y="34"/>
                    <a:pt x="67" y="34"/>
                  </a:cubicBezTo>
                  <a:cubicBezTo>
                    <a:pt x="38" y="34"/>
                    <a:pt x="38" y="71"/>
                    <a:pt x="38" y="77"/>
                  </a:cubicBezTo>
                  <a:cubicBezTo>
                    <a:pt x="38" y="106"/>
                    <a:pt x="53" y="116"/>
                    <a:pt x="67" y="116"/>
                  </a:cubicBezTo>
                  <a:cubicBezTo>
                    <a:pt x="75" y="116"/>
                    <a:pt x="83" y="114"/>
                    <a:pt x="88" y="111"/>
                  </a:cubicBezTo>
                  <a:lnTo>
                    <a:pt x="93" y="14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7" name="Freeform 258">
              <a:extLst>
                <a:ext uri="{FF2B5EF4-FFF2-40B4-BE49-F238E27FC236}">
                  <a16:creationId xmlns:a16="http://schemas.microsoft.com/office/drawing/2014/main" id="{FD3C9851-48C5-544E-B788-B76D1BC4DD57}"/>
                </a:ext>
              </a:extLst>
            </p:cNvPr>
            <p:cNvSpPr>
              <a:spLocks noChangeArrowheads="1"/>
            </p:cNvSpPr>
            <p:nvPr/>
          </p:nvSpPr>
          <p:spPr bwMode="auto">
            <a:xfrm>
              <a:off x="6164263" y="4735513"/>
              <a:ext cx="38100" cy="53975"/>
            </a:xfrm>
            <a:custGeom>
              <a:avLst/>
              <a:gdLst>
                <a:gd name="T0" fmla="*/ 4985 w 107"/>
                <a:gd name="T1" fmla="*/ 2898 h 149"/>
                <a:gd name="T2" fmla="*/ 18872 w 107"/>
                <a:gd name="T3" fmla="*/ 0 h 149"/>
                <a:gd name="T4" fmla="*/ 37744 w 107"/>
                <a:gd name="T5" fmla="*/ 19199 h 149"/>
                <a:gd name="T6" fmla="*/ 37744 w 107"/>
                <a:gd name="T7" fmla="*/ 38398 h 149"/>
                <a:gd name="T8" fmla="*/ 37744 w 107"/>
                <a:gd name="T9" fmla="*/ 52888 h 149"/>
                <a:gd name="T10" fmla="*/ 25637 w 107"/>
                <a:gd name="T11" fmla="*/ 52888 h 149"/>
                <a:gd name="T12" fmla="*/ 25637 w 107"/>
                <a:gd name="T13" fmla="*/ 46006 h 149"/>
                <a:gd name="T14" fmla="*/ 13175 w 107"/>
                <a:gd name="T15" fmla="*/ 53613 h 149"/>
                <a:gd name="T16" fmla="*/ 0 w 107"/>
                <a:gd name="T17" fmla="*/ 38398 h 149"/>
                <a:gd name="T18" fmla="*/ 21721 w 107"/>
                <a:gd name="T19" fmla="*/ 21010 h 149"/>
                <a:gd name="T20" fmla="*/ 25637 w 107"/>
                <a:gd name="T21" fmla="*/ 21010 h 149"/>
                <a:gd name="T22" fmla="*/ 17092 w 107"/>
                <a:gd name="T23" fmla="*/ 11592 h 149"/>
                <a:gd name="T24" fmla="*/ 4985 w 107"/>
                <a:gd name="T25" fmla="*/ 16301 h 149"/>
                <a:gd name="T26" fmla="*/ 4985 w 107"/>
                <a:gd name="T27" fmla="*/ 2898 h 149"/>
                <a:gd name="T28" fmla="*/ 12463 w 107"/>
                <a:gd name="T29" fmla="*/ 35500 h 149"/>
                <a:gd name="T30" fmla="*/ 18160 w 107"/>
                <a:gd name="T31" fmla="*/ 42021 h 149"/>
                <a:gd name="T32" fmla="*/ 25637 w 107"/>
                <a:gd name="T33" fmla="*/ 29704 h 149"/>
                <a:gd name="T34" fmla="*/ 25637 w 107"/>
                <a:gd name="T35" fmla="*/ 26806 h 149"/>
                <a:gd name="T36" fmla="*/ 12463 w 107"/>
                <a:gd name="T37" fmla="*/ 35500 h 1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149">
                  <a:moveTo>
                    <a:pt x="14" y="8"/>
                  </a:moveTo>
                  <a:cubicBezTo>
                    <a:pt x="24" y="5"/>
                    <a:pt x="40" y="0"/>
                    <a:pt x="53" y="0"/>
                  </a:cubicBezTo>
                  <a:cubicBezTo>
                    <a:pt x="96" y="0"/>
                    <a:pt x="106" y="21"/>
                    <a:pt x="106" y="53"/>
                  </a:cubicBezTo>
                  <a:lnTo>
                    <a:pt x="106" y="106"/>
                  </a:lnTo>
                  <a:lnTo>
                    <a:pt x="106" y="146"/>
                  </a:lnTo>
                  <a:lnTo>
                    <a:pt x="72" y="146"/>
                  </a:lnTo>
                  <a:lnTo>
                    <a:pt x="72" y="127"/>
                  </a:lnTo>
                  <a:cubicBezTo>
                    <a:pt x="69" y="135"/>
                    <a:pt x="56" y="148"/>
                    <a:pt x="37" y="148"/>
                  </a:cubicBezTo>
                  <a:cubicBezTo>
                    <a:pt x="14" y="148"/>
                    <a:pt x="0" y="132"/>
                    <a:pt x="0" y="106"/>
                  </a:cubicBezTo>
                  <a:cubicBezTo>
                    <a:pt x="0" y="58"/>
                    <a:pt x="48" y="58"/>
                    <a:pt x="61" y="58"/>
                  </a:cubicBezTo>
                  <a:lnTo>
                    <a:pt x="72" y="58"/>
                  </a:lnTo>
                  <a:cubicBezTo>
                    <a:pt x="72" y="32"/>
                    <a:pt x="53" y="32"/>
                    <a:pt x="48" y="32"/>
                  </a:cubicBezTo>
                  <a:cubicBezTo>
                    <a:pt x="37" y="32"/>
                    <a:pt x="30" y="34"/>
                    <a:pt x="14" y="45"/>
                  </a:cubicBezTo>
                  <a:lnTo>
                    <a:pt x="14" y="8"/>
                  </a:lnTo>
                  <a:close/>
                  <a:moveTo>
                    <a:pt x="35" y="98"/>
                  </a:moveTo>
                  <a:cubicBezTo>
                    <a:pt x="35" y="116"/>
                    <a:pt x="49" y="116"/>
                    <a:pt x="51" y="116"/>
                  </a:cubicBezTo>
                  <a:cubicBezTo>
                    <a:pt x="54" y="116"/>
                    <a:pt x="72" y="116"/>
                    <a:pt x="72" y="82"/>
                  </a:cubicBezTo>
                  <a:lnTo>
                    <a:pt x="72" y="74"/>
                  </a:lnTo>
                  <a:cubicBezTo>
                    <a:pt x="56" y="74"/>
                    <a:pt x="35" y="74"/>
                    <a:pt x="35" y="9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8" name="Freeform 259">
              <a:extLst>
                <a:ext uri="{FF2B5EF4-FFF2-40B4-BE49-F238E27FC236}">
                  <a16:creationId xmlns:a16="http://schemas.microsoft.com/office/drawing/2014/main" id="{E46DE60F-E231-144D-958F-C57EE35374BF}"/>
                </a:ext>
              </a:extLst>
            </p:cNvPr>
            <p:cNvSpPr>
              <a:spLocks noChangeArrowheads="1"/>
            </p:cNvSpPr>
            <p:nvPr/>
          </p:nvSpPr>
          <p:spPr bwMode="auto">
            <a:xfrm>
              <a:off x="6208713" y="4735513"/>
              <a:ext cx="33337" cy="52387"/>
            </a:xfrm>
            <a:custGeom>
              <a:avLst/>
              <a:gdLst>
                <a:gd name="T0" fmla="*/ 28941 w 91"/>
                <a:gd name="T1" fmla="*/ 12200 h 146"/>
                <a:gd name="T2" fmla="*/ 18317 w 91"/>
                <a:gd name="T3" fmla="*/ 9329 h 146"/>
                <a:gd name="T4" fmla="*/ 13555 w 91"/>
                <a:gd name="T5" fmla="*/ 13276 h 146"/>
                <a:gd name="T6" fmla="*/ 23079 w 91"/>
                <a:gd name="T7" fmla="*/ 20811 h 146"/>
                <a:gd name="T8" fmla="*/ 32971 w 91"/>
                <a:gd name="T9" fmla="*/ 35882 h 146"/>
                <a:gd name="T10" fmla="*/ 16485 w 91"/>
                <a:gd name="T11" fmla="*/ 52028 h 146"/>
                <a:gd name="T12" fmla="*/ 1832 w 91"/>
                <a:gd name="T13" fmla="*/ 49158 h 146"/>
                <a:gd name="T14" fmla="*/ 1832 w 91"/>
                <a:gd name="T15" fmla="*/ 36958 h 146"/>
                <a:gd name="T16" fmla="*/ 12456 w 91"/>
                <a:gd name="T17" fmla="*/ 40546 h 146"/>
                <a:gd name="T18" fmla="*/ 19416 w 91"/>
                <a:gd name="T19" fmla="*/ 35882 h 146"/>
                <a:gd name="T20" fmla="*/ 9525 w 91"/>
                <a:gd name="T21" fmla="*/ 30140 h 146"/>
                <a:gd name="T22" fmla="*/ 0 w 91"/>
                <a:gd name="T23" fmla="*/ 15070 h 146"/>
                <a:gd name="T24" fmla="*/ 16485 w 91"/>
                <a:gd name="T25" fmla="*/ 0 h 146"/>
                <a:gd name="T26" fmla="*/ 28941 w 91"/>
                <a:gd name="T27" fmla="*/ 1794 h 146"/>
                <a:gd name="T28" fmla="*/ 28941 w 91"/>
                <a:gd name="T29" fmla="*/ 1220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1" h="146">
                  <a:moveTo>
                    <a:pt x="79" y="34"/>
                  </a:moveTo>
                  <a:cubicBezTo>
                    <a:pt x="69" y="29"/>
                    <a:pt x="61" y="26"/>
                    <a:pt x="50" y="26"/>
                  </a:cubicBezTo>
                  <a:cubicBezTo>
                    <a:pt x="40" y="26"/>
                    <a:pt x="37" y="31"/>
                    <a:pt x="37" y="37"/>
                  </a:cubicBezTo>
                  <a:cubicBezTo>
                    <a:pt x="37" y="45"/>
                    <a:pt x="42" y="47"/>
                    <a:pt x="63" y="58"/>
                  </a:cubicBezTo>
                  <a:cubicBezTo>
                    <a:pt x="77" y="63"/>
                    <a:pt x="90" y="74"/>
                    <a:pt x="90" y="100"/>
                  </a:cubicBezTo>
                  <a:cubicBezTo>
                    <a:pt x="90" y="132"/>
                    <a:pt x="69" y="145"/>
                    <a:pt x="45" y="145"/>
                  </a:cubicBezTo>
                  <a:cubicBezTo>
                    <a:pt x="34" y="145"/>
                    <a:pt x="18" y="143"/>
                    <a:pt x="5" y="137"/>
                  </a:cubicBezTo>
                  <a:lnTo>
                    <a:pt x="5" y="103"/>
                  </a:lnTo>
                  <a:cubicBezTo>
                    <a:pt x="13" y="108"/>
                    <a:pt x="26" y="113"/>
                    <a:pt x="34" y="113"/>
                  </a:cubicBezTo>
                  <a:cubicBezTo>
                    <a:pt x="53" y="113"/>
                    <a:pt x="53" y="105"/>
                    <a:pt x="53" y="100"/>
                  </a:cubicBezTo>
                  <a:cubicBezTo>
                    <a:pt x="53" y="95"/>
                    <a:pt x="42" y="92"/>
                    <a:pt x="26" y="84"/>
                  </a:cubicBezTo>
                  <a:cubicBezTo>
                    <a:pt x="13" y="79"/>
                    <a:pt x="0" y="66"/>
                    <a:pt x="0" y="42"/>
                  </a:cubicBezTo>
                  <a:cubicBezTo>
                    <a:pt x="0" y="26"/>
                    <a:pt x="10" y="0"/>
                    <a:pt x="45" y="0"/>
                  </a:cubicBezTo>
                  <a:cubicBezTo>
                    <a:pt x="61" y="0"/>
                    <a:pt x="74" y="2"/>
                    <a:pt x="79" y="5"/>
                  </a:cubicBezTo>
                  <a:lnTo>
                    <a:pt x="79"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9" name="Freeform 260">
              <a:extLst>
                <a:ext uri="{FF2B5EF4-FFF2-40B4-BE49-F238E27FC236}">
                  <a16:creationId xmlns:a16="http://schemas.microsoft.com/office/drawing/2014/main" id="{24014919-9C3A-1448-A34F-761DF67B1051}"/>
                </a:ext>
              </a:extLst>
            </p:cNvPr>
            <p:cNvSpPr>
              <a:spLocks noChangeArrowheads="1"/>
            </p:cNvSpPr>
            <p:nvPr/>
          </p:nvSpPr>
          <p:spPr bwMode="auto">
            <a:xfrm>
              <a:off x="6037263" y="4711700"/>
              <a:ext cx="19050" cy="19050"/>
            </a:xfrm>
            <a:custGeom>
              <a:avLst/>
              <a:gdLst>
                <a:gd name="T0" fmla="*/ 0 w 54"/>
                <a:gd name="T1" fmla="*/ 18684 h 52"/>
                <a:gd name="T2" fmla="*/ 7408 w 54"/>
                <a:gd name="T3" fmla="*/ 0 h 52"/>
                <a:gd name="T4" fmla="*/ 18697 w 54"/>
                <a:gd name="T5" fmla="*/ 0 h 52"/>
                <a:gd name="T6" fmla="*/ 7408 w 54"/>
                <a:gd name="T7" fmla="*/ 18684 h 52"/>
                <a:gd name="T8" fmla="*/ 0 w 54"/>
                <a:gd name="T9" fmla="*/ 1868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2">
                  <a:moveTo>
                    <a:pt x="0" y="51"/>
                  </a:moveTo>
                  <a:lnTo>
                    <a:pt x="21" y="0"/>
                  </a:lnTo>
                  <a:lnTo>
                    <a:pt x="53" y="0"/>
                  </a:lnTo>
                  <a:lnTo>
                    <a:pt x="21" y="51"/>
                  </a:lnTo>
                  <a:lnTo>
                    <a:pt x="0" y="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0" name="Freeform 261">
              <a:extLst>
                <a:ext uri="{FF2B5EF4-FFF2-40B4-BE49-F238E27FC236}">
                  <a16:creationId xmlns:a16="http://schemas.microsoft.com/office/drawing/2014/main" id="{9CE58038-5DE8-114E-9CA7-FD768057DFB7}"/>
                </a:ext>
              </a:extLst>
            </p:cNvPr>
            <p:cNvSpPr>
              <a:spLocks noChangeArrowheads="1"/>
            </p:cNvSpPr>
            <p:nvPr/>
          </p:nvSpPr>
          <p:spPr bwMode="auto">
            <a:xfrm>
              <a:off x="2933700" y="4378325"/>
              <a:ext cx="485775" cy="423863"/>
            </a:xfrm>
            <a:custGeom>
              <a:avLst/>
              <a:gdLst>
                <a:gd name="T0" fmla="*/ 241629 w 1351"/>
                <a:gd name="T1" fmla="*/ 423503 h 1177"/>
                <a:gd name="T2" fmla="*/ 0 w 1351"/>
                <a:gd name="T3" fmla="*/ 211751 h 1177"/>
                <a:gd name="T4" fmla="*/ 241629 w 1351"/>
                <a:gd name="T5" fmla="*/ 0 h 1177"/>
                <a:gd name="T6" fmla="*/ 485415 w 1351"/>
                <a:gd name="T7" fmla="*/ 211751 h 1177"/>
                <a:gd name="T8" fmla="*/ 241629 w 1351"/>
                <a:gd name="T9" fmla="*/ 423503 h 1177"/>
                <a:gd name="T10" fmla="*/ 241629 w 1351"/>
                <a:gd name="T11" fmla="*/ 325190 h 1177"/>
                <a:gd name="T12" fmla="*/ 310306 w 1351"/>
                <a:gd name="T13" fmla="*/ 211751 h 1177"/>
                <a:gd name="T14" fmla="*/ 241629 w 1351"/>
                <a:gd name="T15" fmla="*/ 98313 h 1177"/>
                <a:gd name="T16" fmla="*/ 175109 w 1351"/>
                <a:gd name="T17" fmla="*/ 211751 h 1177"/>
                <a:gd name="T18" fmla="*/ 241629 w 1351"/>
                <a:gd name="T19" fmla="*/ 325190 h 1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1" h="1177">
                  <a:moveTo>
                    <a:pt x="672" y="1176"/>
                  </a:moveTo>
                  <a:cubicBezTo>
                    <a:pt x="249" y="1176"/>
                    <a:pt x="0" y="975"/>
                    <a:pt x="0" y="588"/>
                  </a:cubicBezTo>
                  <a:cubicBezTo>
                    <a:pt x="0" y="207"/>
                    <a:pt x="248" y="0"/>
                    <a:pt x="672" y="0"/>
                  </a:cubicBezTo>
                  <a:cubicBezTo>
                    <a:pt x="1095" y="0"/>
                    <a:pt x="1350" y="207"/>
                    <a:pt x="1350" y="588"/>
                  </a:cubicBezTo>
                  <a:cubicBezTo>
                    <a:pt x="1350" y="975"/>
                    <a:pt x="1096" y="1176"/>
                    <a:pt x="672" y="1176"/>
                  </a:cubicBezTo>
                  <a:close/>
                  <a:moveTo>
                    <a:pt x="672" y="903"/>
                  </a:moveTo>
                  <a:cubicBezTo>
                    <a:pt x="858" y="903"/>
                    <a:pt x="863" y="710"/>
                    <a:pt x="863" y="588"/>
                  </a:cubicBezTo>
                  <a:cubicBezTo>
                    <a:pt x="860" y="482"/>
                    <a:pt x="850" y="273"/>
                    <a:pt x="672" y="273"/>
                  </a:cubicBezTo>
                  <a:cubicBezTo>
                    <a:pt x="500" y="273"/>
                    <a:pt x="487" y="482"/>
                    <a:pt x="487" y="588"/>
                  </a:cubicBezTo>
                  <a:cubicBezTo>
                    <a:pt x="487" y="710"/>
                    <a:pt x="506" y="903"/>
                    <a:pt x="672" y="90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1" name="Freeform 262">
              <a:extLst>
                <a:ext uri="{FF2B5EF4-FFF2-40B4-BE49-F238E27FC236}">
                  <a16:creationId xmlns:a16="http://schemas.microsoft.com/office/drawing/2014/main" id="{D3F29727-3308-2041-8F41-DBBB6300B797}"/>
                </a:ext>
              </a:extLst>
            </p:cNvPr>
            <p:cNvSpPr>
              <a:spLocks noChangeArrowheads="1"/>
            </p:cNvSpPr>
            <p:nvPr/>
          </p:nvSpPr>
          <p:spPr bwMode="auto">
            <a:xfrm>
              <a:off x="3455988" y="4386263"/>
              <a:ext cx="449262" cy="411162"/>
            </a:xfrm>
            <a:custGeom>
              <a:avLst/>
              <a:gdLst>
                <a:gd name="T0" fmla="*/ 288708 w 1248"/>
                <a:gd name="T1" fmla="*/ 0 h 1140"/>
                <a:gd name="T2" fmla="*/ 448902 w 1248"/>
                <a:gd name="T3" fmla="*/ 141382 h 1140"/>
                <a:gd name="T4" fmla="*/ 287628 w 1248"/>
                <a:gd name="T5" fmla="*/ 292502 h 1140"/>
                <a:gd name="T6" fmla="*/ 167753 w 1248"/>
                <a:gd name="T7" fmla="*/ 292502 h 1140"/>
                <a:gd name="T8" fmla="*/ 167753 w 1248"/>
                <a:gd name="T9" fmla="*/ 410801 h 1140"/>
                <a:gd name="T10" fmla="*/ 0 w 1248"/>
                <a:gd name="T11" fmla="*/ 410801 h 1140"/>
                <a:gd name="T12" fmla="*/ 0 w 1248"/>
                <a:gd name="T13" fmla="*/ 0 h 1140"/>
                <a:gd name="T14" fmla="*/ 288708 w 1248"/>
                <a:gd name="T15" fmla="*/ 0 h 1140"/>
                <a:gd name="T16" fmla="*/ 200152 w 1248"/>
                <a:gd name="T17" fmla="*/ 196925 h 1140"/>
                <a:gd name="T18" fmla="*/ 281149 w 1248"/>
                <a:gd name="T19" fmla="*/ 144267 h 1140"/>
                <a:gd name="T20" fmla="*/ 200152 w 1248"/>
                <a:gd name="T21" fmla="*/ 95577 h 1140"/>
                <a:gd name="T22" fmla="*/ 163793 w 1248"/>
                <a:gd name="T23" fmla="*/ 95577 h 1140"/>
                <a:gd name="T24" fmla="*/ 163793 w 1248"/>
                <a:gd name="T25" fmla="*/ 196925 h 1140"/>
                <a:gd name="T26" fmla="*/ 200152 w 1248"/>
                <a:gd name="T27" fmla="*/ 196925 h 1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48" h="1140">
                  <a:moveTo>
                    <a:pt x="802" y="0"/>
                  </a:moveTo>
                  <a:cubicBezTo>
                    <a:pt x="993" y="0"/>
                    <a:pt x="1247" y="85"/>
                    <a:pt x="1247" y="392"/>
                  </a:cubicBezTo>
                  <a:cubicBezTo>
                    <a:pt x="1247" y="689"/>
                    <a:pt x="1043" y="811"/>
                    <a:pt x="799" y="811"/>
                  </a:cubicBezTo>
                  <a:lnTo>
                    <a:pt x="466" y="811"/>
                  </a:lnTo>
                  <a:lnTo>
                    <a:pt x="466" y="1139"/>
                  </a:lnTo>
                  <a:lnTo>
                    <a:pt x="0" y="1139"/>
                  </a:lnTo>
                  <a:lnTo>
                    <a:pt x="0" y="0"/>
                  </a:lnTo>
                  <a:lnTo>
                    <a:pt x="802" y="0"/>
                  </a:lnTo>
                  <a:close/>
                  <a:moveTo>
                    <a:pt x="556" y="546"/>
                  </a:moveTo>
                  <a:cubicBezTo>
                    <a:pt x="667" y="546"/>
                    <a:pt x="781" y="527"/>
                    <a:pt x="781" y="400"/>
                  </a:cubicBezTo>
                  <a:cubicBezTo>
                    <a:pt x="781" y="278"/>
                    <a:pt x="667" y="265"/>
                    <a:pt x="556" y="265"/>
                  </a:cubicBezTo>
                  <a:lnTo>
                    <a:pt x="455" y="265"/>
                  </a:lnTo>
                  <a:lnTo>
                    <a:pt x="455" y="546"/>
                  </a:lnTo>
                  <a:lnTo>
                    <a:pt x="556" y="54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2" name="Freeform 263">
              <a:extLst>
                <a:ext uri="{FF2B5EF4-FFF2-40B4-BE49-F238E27FC236}">
                  <a16:creationId xmlns:a16="http://schemas.microsoft.com/office/drawing/2014/main" id="{88CD0E33-E6B1-664C-B57E-D82DC5743A05}"/>
                </a:ext>
              </a:extLst>
            </p:cNvPr>
            <p:cNvSpPr>
              <a:spLocks noChangeArrowheads="1"/>
            </p:cNvSpPr>
            <p:nvPr/>
          </p:nvSpPr>
          <p:spPr bwMode="auto">
            <a:xfrm>
              <a:off x="3933825" y="4378325"/>
              <a:ext cx="396875" cy="423863"/>
            </a:xfrm>
            <a:custGeom>
              <a:avLst/>
              <a:gdLst>
                <a:gd name="T0" fmla="*/ 368784 w 1102"/>
                <a:gd name="T1" fmla="*/ 120022 h 1176"/>
                <a:gd name="T2" fmla="*/ 239133 w 1102"/>
                <a:gd name="T3" fmla="*/ 99118 h 1176"/>
                <a:gd name="T4" fmla="*/ 166745 w 1102"/>
                <a:gd name="T5" fmla="*/ 125789 h 1176"/>
                <a:gd name="T6" fmla="*/ 396515 w 1102"/>
                <a:gd name="T7" fmla="*/ 286180 h 1176"/>
                <a:gd name="T8" fmla="*/ 184032 w 1102"/>
                <a:gd name="T9" fmla="*/ 423503 h 1176"/>
                <a:gd name="T10" fmla="*/ 3601 w 1102"/>
                <a:gd name="T11" fmla="*/ 404400 h 1176"/>
                <a:gd name="T12" fmla="*/ 3601 w 1102"/>
                <a:gd name="T13" fmla="*/ 298434 h 1176"/>
                <a:gd name="T14" fmla="*/ 154140 w 1102"/>
                <a:gd name="T15" fmla="*/ 325466 h 1176"/>
                <a:gd name="T16" fmla="*/ 229770 w 1102"/>
                <a:gd name="T17" fmla="*/ 296632 h 1176"/>
                <a:gd name="T18" fmla="*/ 0 w 1102"/>
                <a:gd name="T19" fmla="*/ 132637 h 1176"/>
                <a:gd name="T20" fmla="*/ 224728 w 1102"/>
                <a:gd name="T21" fmla="*/ 0 h 1176"/>
                <a:gd name="T22" fmla="*/ 369864 w 1102"/>
                <a:gd name="T23" fmla="*/ 14057 h 1176"/>
                <a:gd name="T24" fmla="*/ 369864 w 1102"/>
                <a:gd name="T25" fmla="*/ 120022 h 1176"/>
                <a:gd name="T26" fmla="*/ 368784 w 1102"/>
                <a:gd name="T27" fmla="*/ 120022 h 11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02" h="1176">
                  <a:moveTo>
                    <a:pt x="1024" y="333"/>
                  </a:moveTo>
                  <a:cubicBezTo>
                    <a:pt x="921" y="299"/>
                    <a:pt x="797" y="275"/>
                    <a:pt x="664" y="275"/>
                  </a:cubicBezTo>
                  <a:cubicBezTo>
                    <a:pt x="590" y="275"/>
                    <a:pt x="463" y="278"/>
                    <a:pt x="463" y="349"/>
                  </a:cubicBezTo>
                  <a:cubicBezTo>
                    <a:pt x="463" y="497"/>
                    <a:pt x="1101" y="357"/>
                    <a:pt x="1101" y="794"/>
                  </a:cubicBezTo>
                  <a:cubicBezTo>
                    <a:pt x="1101" y="1098"/>
                    <a:pt x="778" y="1175"/>
                    <a:pt x="511" y="1175"/>
                  </a:cubicBezTo>
                  <a:cubicBezTo>
                    <a:pt x="330" y="1175"/>
                    <a:pt x="185" y="1159"/>
                    <a:pt x="10" y="1122"/>
                  </a:cubicBezTo>
                  <a:lnTo>
                    <a:pt x="10" y="828"/>
                  </a:lnTo>
                  <a:cubicBezTo>
                    <a:pt x="135" y="876"/>
                    <a:pt x="288" y="903"/>
                    <a:pt x="428" y="903"/>
                  </a:cubicBezTo>
                  <a:cubicBezTo>
                    <a:pt x="537" y="903"/>
                    <a:pt x="638" y="881"/>
                    <a:pt x="638" y="823"/>
                  </a:cubicBezTo>
                  <a:cubicBezTo>
                    <a:pt x="638" y="669"/>
                    <a:pt x="0" y="807"/>
                    <a:pt x="0" y="368"/>
                  </a:cubicBezTo>
                  <a:cubicBezTo>
                    <a:pt x="0" y="55"/>
                    <a:pt x="346" y="0"/>
                    <a:pt x="624" y="0"/>
                  </a:cubicBezTo>
                  <a:cubicBezTo>
                    <a:pt x="754" y="0"/>
                    <a:pt x="900" y="15"/>
                    <a:pt x="1027" y="39"/>
                  </a:cubicBezTo>
                  <a:lnTo>
                    <a:pt x="1027" y="333"/>
                  </a:lnTo>
                  <a:lnTo>
                    <a:pt x="1024" y="33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0600968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62BE-A953-0278-1AC8-0AFC89FA9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6271B-571E-BCDC-4F41-2DE8C80826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E78D86-BAF5-BB1E-DBE7-755EF9975E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F6BE5B-AEAB-9193-0FB4-09BA60740CB3}"/>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6" name="Footer Placeholder 5">
            <a:extLst>
              <a:ext uri="{FF2B5EF4-FFF2-40B4-BE49-F238E27FC236}">
                <a16:creationId xmlns:a16="http://schemas.microsoft.com/office/drawing/2014/main" id="{8B2AF70C-797E-9F44-0E20-43C980F30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AD0EF-C7F1-510A-A141-DFA15F3746C2}"/>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3323275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3057680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0688" y="6117265"/>
            <a:ext cx="2373115" cy="389615"/>
          </a:xfrm>
          <a:prstGeom prst="rect">
            <a:avLst/>
          </a:prstGeom>
        </p:spPr>
      </p:pic>
    </p:spTree>
    <p:extLst>
      <p:ext uri="{BB962C8B-B14F-4D97-AF65-F5344CB8AC3E}">
        <p14:creationId xmlns:p14="http://schemas.microsoft.com/office/powerpoint/2010/main" val="108426396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2497873"/>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2497874"/>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185703" y="1873406"/>
            <a:ext cx="5167879"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8" name="Text Placeholder 4"/>
          <p:cNvSpPr>
            <a:spLocks noGrp="1"/>
          </p:cNvSpPr>
          <p:nvPr>
            <p:ph type="body" sz="quarter" idx="11"/>
          </p:nvPr>
        </p:nvSpPr>
        <p:spPr>
          <a:xfrm>
            <a:off x="856027" y="1873406"/>
            <a:ext cx="5136786"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22"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5217" y="6391134"/>
            <a:ext cx="1621441" cy="266206"/>
          </a:xfrm>
          <a:prstGeom prst="rect">
            <a:avLst/>
          </a:prstGeom>
        </p:spPr>
      </p:pic>
    </p:spTree>
    <p:extLst>
      <p:ext uri="{BB962C8B-B14F-4D97-AF65-F5344CB8AC3E}">
        <p14:creationId xmlns:p14="http://schemas.microsoft.com/office/powerpoint/2010/main" val="4517238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142094" y="4144818"/>
            <a:ext cx="7537425" cy="863600"/>
          </a:xfrm>
          <a:solidFill>
            <a:srgbClr val="CAC9D0">
              <a:alpha val="7843"/>
            </a:srgbClr>
          </a:solidFill>
        </p:spPr>
        <p:txBody>
          <a:bodyPr/>
          <a:lstStyle>
            <a:lvl1pPr marL="0" indent="0">
              <a:buNone/>
              <a:defRPr b="0">
                <a:solidFill>
                  <a:schemeClr val="bg1"/>
                </a:solidFill>
                <a:effectLst>
                  <a:outerShdw blurRad="38100" dist="38100" dir="2700000" algn="tl">
                    <a:srgbClr val="000000">
                      <a:alpha val="43137"/>
                    </a:srgbClr>
                  </a:outerShdw>
                </a:effectLst>
              </a:defRPr>
            </a:lvl1pPr>
            <a:lvl2pPr marL="457200" indent="0">
              <a:buNone/>
              <a:defRPr/>
            </a:lvl2pPr>
            <a:lvl3pPr marL="914399" indent="0">
              <a:buNone/>
              <a:defRPr/>
            </a:lvl3pPr>
            <a:lvl4pPr marL="1371600" indent="0">
              <a:buNone/>
              <a:defRPr/>
            </a:lvl4pPr>
            <a:lvl5pPr marL="1828800" indent="0">
              <a:buNone/>
              <a:defRPr/>
            </a:lvl5pPr>
          </a:lstStyle>
          <a:p>
            <a:pPr marL="0" marR="0" lvl="0" indent="0" algn="l" defTabSz="913607" rtl="0" eaLnBrk="1" fontAlgn="base" latinLnBrk="0" hangingPunct="1">
              <a:lnSpc>
                <a:spcPct val="90000"/>
              </a:lnSpc>
              <a:spcBef>
                <a:spcPts val="1000"/>
              </a:spcBef>
              <a:spcAft>
                <a:spcPct val="0"/>
              </a:spcAft>
              <a:buClrTx/>
              <a:buSzPct val="120000"/>
              <a:buFont typeface="Arial" charset="0"/>
              <a:buNone/>
              <a:tabLst/>
              <a:defRPr/>
            </a:pPr>
            <a:r>
              <a:rPr lang="en-US" sz="2400"/>
              <a:t>Department of Noncommunicable Diseases and Mental Health</a:t>
            </a:r>
            <a:endParaRPr lang="en-US"/>
          </a:p>
        </p:txBody>
      </p:sp>
      <p:sp>
        <p:nvSpPr>
          <p:cNvPr id="8" name="Title 7"/>
          <p:cNvSpPr>
            <a:spLocks noGrp="1"/>
          </p:cNvSpPr>
          <p:nvPr>
            <p:ph type="title" hasCustomPrompt="1"/>
          </p:nvPr>
        </p:nvSpPr>
        <p:spPr>
          <a:xfrm>
            <a:off x="3142095" y="2148288"/>
            <a:ext cx="7537425" cy="1991333"/>
          </a:xfrm>
          <a:solidFill>
            <a:srgbClr val="CAC9D0">
              <a:alpha val="9020"/>
            </a:srgbClr>
          </a:solidFill>
        </p:spPr>
        <p:txBody>
          <a:bodyPr/>
          <a:lstStyle>
            <a:lvl1pPr algn="l">
              <a:defRPr sz="4000" b="1">
                <a:solidFill>
                  <a:schemeClr val="bg1"/>
                </a:solidFill>
                <a:effectLst>
                  <a:outerShdw blurRad="38100" dist="38100" dir="2700000" algn="tl">
                    <a:srgbClr val="000000">
                      <a:alpha val="43137"/>
                    </a:srgbClr>
                  </a:outerShdw>
                </a:effectLst>
              </a:defRPr>
            </a:lvl1pPr>
          </a:lstStyle>
          <a:p>
            <a:pPr>
              <a:lnSpc>
                <a:spcPct val="100000"/>
              </a:lnSpc>
              <a:spcBef>
                <a:spcPts val="600"/>
              </a:spcBef>
            </a:pPr>
            <a:r>
              <a:rPr lang="en-US"/>
              <a:t>Preparations for the </a:t>
            </a:r>
            <a:br>
              <a:rPr lang="en-US"/>
            </a:br>
            <a:r>
              <a:rPr lang="en-US"/>
              <a:t>4</a:t>
            </a:r>
            <a:r>
              <a:rPr lang="en-US" baseline="30000"/>
              <a:t>th</a:t>
            </a:r>
            <a:r>
              <a:rPr lang="en-US"/>
              <a:t> UN High-level Meeting on </a:t>
            </a:r>
            <a:br>
              <a:rPr lang="en-US"/>
            </a:br>
            <a:r>
              <a:rPr lang="en-US"/>
              <a:t>NCDs and Mental Health </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92260" y="5816906"/>
            <a:ext cx="3123069" cy="738355"/>
          </a:xfrm>
          <a:prstGeom prst="rect">
            <a:avLst/>
          </a:prstGeom>
        </p:spPr>
      </p:pic>
    </p:spTree>
    <p:extLst>
      <p:ext uri="{BB962C8B-B14F-4D97-AF65-F5344CB8AC3E}">
        <p14:creationId xmlns:p14="http://schemas.microsoft.com/office/powerpoint/2010/main" val="242528717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6" name="Rectangle 5"/>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sp>
        <p:nvSpPr>
          <p:cNvPr id="11" name="Content Placeholder 2"/>
          <p:cNvSpPr>
            <a:spLocks noGrp="1"/>
          </p:cNvSpPr>
          <p:nvPr>
            <p:ph idx="1"/>
          </p:nvPr>
        </p:nvSpPr>
        <p:spPr>
          <a:xfrm>
            <a:off x="838419" y="2064774"/>
            <a:ext cx="10515163" cy="406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grpSp>
        <p:nvGrpSpPr>
          <p:cNvPr id="18" name="Group 17"/>
          <p:cNvGrpSpPr/>
          <p:nvPr userDrawn="1"/>
        </p:nvGrpSpPr>
        <p:grpSpPr>
          <a:xfrm>
            <a:off x="5897563" y="1470034"/>
            <a:ext cx="400050" cy="95250"/>
            <a:chOff x="1942594" y="2781300"/>
            <a:chExt cx="799891" cy="190500"/>
          </a:xfrm>
          <a:solidFill>
            <a:schemeClr val="bg1">
              <a:lumMod val="85000"/>
            </a:schemeClr>
          </a:solidFill>
        </p:grpSpPr>
        <p:sp>
          <p:nvSpPr>
            <p:cNvPr id="1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Tree>
    <p:extLst>
      <p:ext uri="{BB962C8B-B14F-4D97-AF65-F5344CB8AC3E}">
        <p14:creationId xmlns:p14="http://schemas.microsoft.com/office/powerpoint/2010/main" val="67320385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F60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98B95C-A41C-BA4C-87B2-530E39A1732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88566239-F343-2140-A971-F50453DD6DF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7FFDE07-E9F6-1743-8B92-82FD02423ED8}"/>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B9B7315-0BD1-DF45-8D83-6CEB18E90C8F}"/>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8">
            <a:extLst>
              <a:ext uri="{FF2B5EF4-FFF2-40B4-BE49-F238E27FC236}">
                <a16:creationId xmlns:a16="http://schemas.microsoft.com/office/drawing/2014/main" id="{AD990DB0-DF4A-4CA8-A982-021831EF9A2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dirty="0"/>
          </a:p>
        </p:txBody>
      </p:sp>
      <p:pic>
        <p:nvPicPr>
          <p:cNvPr id="2" name="Picture 1">
            <a:extLst>
              <a:ext uri="{FF2B5EF4-FFF2-40B4-BE49-F238E27FC236}">
                <a16:creationId xmlns:a16="http://schemas.microsoft.com/office/drawing/2014/main" id="{459A7FEE-69BB-1C42-54B6-D80E306732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27120" y="6127750"/>
            <a:ext cx="2223948" cy="365125"/>
          </a:xfrm>
          <a:prstGeom prst="rect">
            <a:avLst/>
          </a:prstGeom>
        </p:spPr>
      </p:pic>
    </p:spTree>
    <p:extLst>
      <p:ext uri="{BB962C8B-B14F-4D97-AF65-F5344CB8AC3E}">
        <p14:creationId xmlns:p14="http://schemas.microsoft.com/office/powerpoint/2010/main" val="184783995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a:p>
        </p:txBody>
      </p:sp>
    </p:spTree>
    <p:extLst>
      <p:ext uri="{BB962C8B-B14F-4D97-AF65-F5344CB8AC3E}">
        <p14:creationId xmlns:p14="http://schemas.microsoft.com/office/powerpoint/2010/main" val="101751920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2B61-761D-F03D-415E-579D7836C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92EDC3-3E67-AC7F-8160-BF8DBC7033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4945F5-02DD-ABEA-B23D-73F73EAB4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3361F-80B1-C671-81DE-541675BB2E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A756D3-3AFA-A377-F32B-D2352BD8FD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AAF529-7549-1E95-7FD3-452A888D441A}"/>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8" name="Footer Placeholder 7">
            <a:extLst>
              <a:ext uri="{FF2B5EF4-FFF2-40B4-BE49-F238E27FC236}">
                <a16:creationId xmlns:a16="http://schemas.microsoft.com/office/drawing/2014/main" id="{6A95461F-E8B6-8B27-A834-20B77FA17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B0A282-9FC4-8B07-61CA-717D7EF430D3}"/>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1474568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C3CB-BD23-F844-2065-0A75A6353A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0E3C6A-F1AC-C57A-F13C-CDBF51FF711F}"/>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4" name="Footer Placeholder 3">
            <a:extLst>
              <a:ext uri="{FF2B5EF4-FFF2-40B4-BE49-F238E27FC236}">
                <a16:creationId xmlns:a16="http://schemas.microsoft.com/office/drawing/2014/main" id="{654D1C4C-E900-C417-6304-EE4B3DEF61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BA6A68-B559-1796-8579-E3287ED2D80E}"/>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372454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AC93D4-7946-C234-362F-81F89EF208EF}"/>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3" name="Footer Placeholder 2">
            <a:extLst>
              <a:ext uri="{FF2B5EF4-FFF2-40B4-BE49-F238E27FC236}">
                <a16:creationId xmlns:a16="http://schemas.microsoft.com/office/drawing/2014/main" id="{3CFEBFBC-3FE5-EE23-6273-DCDDCDAB29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4CFF8F-5A2F-CA4C-1285-10CD3867AA4A}"/>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254704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D6D2-A0CC-4804-09DC-1CC228FE9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FAF13-1B9A-FBE3-38CA-13181A787D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49C992-DA01-4FA7-5F18-182A4BE41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DFEFC-B579-563D-4DB0-3304235AA6AA}"/>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6" name="Footer Placeholder 5">
            <a:extLst>
              <a:ext uri="{FF2B5EF4-FFF2-40B4-BE49-F238E27FC236}">
                <a16:creationId xmlns:a16="http://schemas.microsoft.com/office/drawing/2014/main" id="{F12553FD-847E-4C9B-776F-C58179CD11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1510C-D267-CECD-7753-D151D85261D9}"/>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170078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739C-196B-36C4-1C22-0E5FFA9A0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578DAB-91EB-3169-D461-960630AEE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7B32D4-22AA-54B5-5AFA-9207426A9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DEE85-95DE-1009-559F-D3C906D73158}"/>
              </a:ext>
            </a:extLst>
          </p:cNvPr>
          <p:cNvSpPr>
            <a:spLocks noGrp="1"/>
          </p:cNvSpPr>
          <p:nvPr>
            <p:ph type="dt" sz="half" idx="10"/>
          </p:nvPr>
        </p:nvSpPr>
        <p:spPr/>
        <p:txBody>
          <a:bodyPr/>
          <a:lstStyle/>
          <a:p>
            <a:fld id="{B2B462A0-F32D-4E1C-8BF6-D33266D44BB3}" type="datetimeFigureOut">
              <a:rPr lang="en-US" smtClean="0"/>
              <a:t>3/24/2025</a:t>
            </a:fld>
            <a:endParaRPr lang="en-US"/>
          </a:p>
        </p:txBody>
      </p:sp>
      <p:sp>
        <p:nvSpPr>
          <p:cNvPr id="6" name="Footer Placeholder 5">
            <a:extLst>
              <a:ext uri="{FF2B5EF4-FFF2-40B4-BE49-F238E27FC236}">
                <a16:creationId xmlns:a16="http://schemas.microsoft.com/office/drawing/2014/main" id="{4FEC54D6-5BC3-C1B1-7916-D51D04F726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CD68C-1DD7-73E9-5C8C-4CAB2540A129}"/>
              </a:ext>
            </a:extLst>
          </p:cNvPr>
          <p:cNvSpPr>
            <a:spLocks noGrp="1"/>
          </p:cNvSpPr>
          <p:nvPr>
            <p:ph type="sldNum" sz="quarter" idx="12"/>
          </p:nvPr>
        </p:nvSpPr>
        <p:spPr/>
        <p:txBody>
          <a:bodyPr/>
          <a:lstStyle/>
          <a:p>
            <a:fld id="{8A819027-8D80-4D92-A482-0DE17D160892}" type="slidenum">
              <a:rPr lang="en-US" smtClean="0"/>
              <a:t>‹#›</a:t>
            </a:fld>
            <a:endParaRPr lang="en-US"/>
          </a:p>
        </p:txBody>
      </p:sp>
    </p:spTree>
    <p:extLst>
      <p:ext uri="{BB962C8B-B14F-4D97-AF65-F5344CB8AC3E}">
        <p14:creationId xmlns:p14="http://schemas.microsoft.com/office/powerpoint/2010/main" val="185898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817768-A47B-4EDA-F8B2-AEC361DE2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59E9CF-330C-C953-445C-B5A5541F3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2A289-82CC-76F4-3D4D-E913B510FF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462A0-F32D-4E1C-8BF6-D33266D44BB3}" type="datetimeFigureOut">
              <a:rPr lang="en-US" smtClean="0"/>
              <a:t>3/24/2025</a:t>
            </a:fld>
            <a:endParaRPr lang="en-US"/>
          </a:p>
        </p:txBody>
      </p:sp>
      <p:sp>
        <p:nvSpPr>
          <p:cNvPr id="5" name="Footer Placeholder 4">
            <a:extLst>
              <a:ext uri="{FF2B5EF4-FFF2-40B4-BE49-F238E27FC236}">
                <a16:creationId xmlns:a16="http://schemas.microsoft.com/office/drawing/2014/main" id="{34676189-9B4F-8702-2361-7143EE60C7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1F3AEF-EF84-443F-7C9D-3FC2B98774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19027-8D80-4D92-A482-0DE17D160892}" type="slidenum">
              <a:rPr lang="en-US" smtClean="0"/>
              <a:t>‹#›</a:t>
            </a:fld>
            <a:endParaRPr lang="en-US"/>
          </a:p>
        </p:txBody>
      </p:sp>
    </p:spTree>
    <p:extLst>
      <p:ext uri="{BB962C8B-B14F-4D97-AF65-F5344CB8AC3E}">
        <p14:creationId xmlns:p14="http://schemas.microsoft.com/office/powerpoint/2010/main" val="447354354"/>
      </p:ext>
    </p:extLst>
  </p:cSld>
  <p:clrMap bg1="lt1" tx1="dk1" bg2="lt2" tx2="dk2" accent1="accent1" accent2="accent2" accent3="accent3" accent4="accent4" accent5="accent5" accent6="accent6" hlink="hlink" folHlink="folHlink"/>
  <p:sldLayoutIdLst>
    <p:sldLayoutId id="2147483667" r:id="rId1"/>
    <p:sldLayoutId id="2147483670" r:id="rId2"/>
    <p:sldLayoutId id="2147483669" r:id="rId3"/>
    <p:sldLayoutId id="2147483668" r:id="rId4"/>
    <p:sldLayoutId id="2147483672" r:id="rId5"/>
    <p:sldLayoutId id="2147483676" r:id="rId6"/>
    <p:sldLayoutId id="2147483675" r:id="rId7"/>
    <p:sldLayoutId id="2147483685" r:id="rId8"/>
    <p:sldLayoutId id="2147483671" r:id="rId9"/>
    <p:sldLayoutId id="2147483687" r:id="rId10"/>
    <p:sldLayoutId id="2147483688" r:id="rId11"/>
    <p:sldLayoutId id="2147483689" r:id="rId12"/>
    <p:sldLayoutId id="2147483728" r:id="rId13"/>
    <p:sldLayoutId id="2147483745" r:id="rId14"/>
    <p:sldLayoutId id="2147483746" r:id="rId15"/>
    <p:sldLayoutId id="214748374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p>
        </p:txBody>
      </p:sp>
      <p:sp>
        <p:nvSpPr>
          <p:cNvPr id="1027" name="Text Placeholder 2"/>
          <p:cNvSpPr>
            <a:spLocks noGrp="1"/>
          </p:cNvSpPr>
          <p:nvPr>
            <p:ph type="body" idx="1"/>
          </p:nvPr>
        </p:nvSpPr>
        <p:spPr bwMode="auto">
          <a:xfrm>
            <a:off x="609600" y="1600201"/>
            <a:ext cx="109728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1311869" y="6155389"/>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Palatino Linotype"/>
                <a:cs typeface="+mn-cs"/>
              </a:rPr>
              <a:t>Title of the Presentation</a:t>
            </a:r>
          </a:p>
        </p:txBody>
      </p:sp>
      <p:sp>
        <p:nvSpPr>
          <p:cNvPr id="4" name="Slide Number Placeholder 3"/>
          <p:cNvSpPr>
            <a:spLocks noGrp="1"/>
          </p:cNvSpPr>
          <p:nvPr>
            <p:ph type="sldNum" sz="quarter" idx="4"/>
          </p:nvPr>
        </p:nvSpPr>
        <p:spPr>
          <a:xfrm>
            <a:off x="609600" y="6155389"/>
            <a:ext cx="547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8B45C-09C7-497B-9261-07F290CB2D4C}" type="slidenum">
              <a:rPr lang="en-US" smtClean="0">
                <a:solidFill>
                  <a:prstClr val="black">
                    <a:tint val="75000"/>
                  </a:prstClr>
                </a:solidFill>
                <a:latin typeface="Palatino Linotype"/>
                <a:cs typeface="+mn-cs"/>
              </a:rPr>
              <a:pPr/>
              <a:t>‹#›</a:t>
            </a:fld>
            <a:endParaRPr lang="en-US">
              <a:solidFill>
                <a:prstClr val="black">
                  <a:tint val="75000"/>
                </a:prstClr>
              </a:solidFill>
              <a:latin typeface="Palatino Linotype"/>
              <a:cs typeface="+mn-cs"/>
            </a:endParaRPr>
          </a:p>
        </p:txBody>
      </p:sp>
    </p:spTree>
    <p:extLst>
      <p:ext uri="{BB962C8B-B14F-4D97-AF65-F5344CB8AC3E}">
        <p14:creationId xmlns:p14="http://schemas.microsoft.com/office/powerpoint/2010/main" val="302936125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hdr="0"/>
  <p:txStyles>
    <p:titleStyle>
      <a:lvl1pPr algn="ctr" rtl="0" eaLnBrk="1" fontAlgn="base" hangingPunct="1">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ＭＳ Ｐゴシック" charset="0"/>
          <a:cs typeface="ＭＳ Ｐゴシック" charset="0"/>
        </a:defRPr>
      </a:lvl1pPr>
      <a:lvl2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2pPr>
      <a:lvl3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3pPr>
      <a:lvl4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4pPr>
      <a:lvl5pPr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ＭＳ Ｐゴシック" charset="0"/>
          <a:cs typeface="ＭＳ Ｐゴシック" charset="0"/>
        </a:defRPr>
      </a:lvl1pPr>
      <a:lvl2pPr marL="742950" indent="-28575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3pPr>
      <a:lvl4pPr marL="1600200" indent="-228600" algn="l" rtl="0" eaLnBrk="1" fontAlgn="base" hangingPunct="1">
        <a:spcBef>
          <a:spcPct val="20000"/>
        </a:spcBef>
        <a:spcAft>
          <a:spcPct val="0"/>
        </a:spcAft>
        <a:buFont typeface="Courier New" charset="0"/>
        <a:buChar char="o"/>
        <a:defRPr sz="1600" kern="1200">
          <a:solidFill>
            <a:srgbClr val="7F7F7F"/>
          </a:solidFill>
          <a:latin typeface="+mj-lt"/>
          <a:ea typeface="ＭＳ Ｐゴシック" charset="0"/>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ＭＳ Ｐゴシック" charset="0"/>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94EF30B-A9AB-7FAF-C60C-2A6F5F776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AE06A237-0367-A50F-03E0-79E05269CC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4DA1F526-ED0F-83C1-3BF0-C822ABCDA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6A3BE6-F512-0549-9DE3-C35E0866F5EC}" type="datetimeFigureOut">
              <a:rPr lang="es-US" smtClean="0"/>
              <a:t>3/24/2025</a:t>
            </a:fld>
            <a:endParaRPr lang="es-US"/>
          </a:p>
        </p:txBody>
      </p:sp>
      <p:sp>
        <p:nvSpPr>
          <p:cNvPr id="5" name="Marcador de pie de página 4">
            <a:extLst>
              <a:ext uri="{FF2B5EF4-FFF2-40B4-BE49-F238E27FC236}">
                <a16:creationId xmlns:a16="http://schemas.microsoft.com/office/drawing/2014/main" id="{54C092CC-AEA4-CC9D-1A4C-DE0475038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US"/>
          </a:p>
        </p:txBody>
      </p:sp>
      <p:sp>
        <p:nvSpPr>
          <p:cNvPr id="6" name="Marcador de número de diapositiva 5">
            <a:extLst>
              <a:ext uri="{FF2B5EF4-FFF2-40B4-BE49-F238E27FC236}">
                <a16:creationId xmlns:a16="http://schemas.microsoft.com/office/drawing/2014/main" id="{CFD9D11D-AA3C-8A51-07AD-B485FA3D83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9B0BD0-E827-7445-AD53-22344A2AB674}" type="slidenum">
              <a:rPr lang="es-US" smtClean="0"/>
              <a:t>‹#›</a:t>
            </a:fld>
            <a:endParaRPr lang="es-US"/>
          </a:p>
        </p:txBody>
      </p:sp>
    </p:spTree>
    <p:extLst>
      <p:ext uri="{BB962C8B-B14F-4D97-AF65-F5344CB8AC3E}">
        <p14:creationId xmlns:p14="http://schemas.microsoft.com/office/powerpoint/2010/main" val="408458890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7" r:id="rId12"/>
    <p:sldLayoutId id="2147483838" r:id="rId13"/>
    <p:sldLayoutId id="2147483854" r:id="rId14"/>
    <p:sldLayoutId id="2147483855" r:id="rId15"/>
    <p:sldLayoutId id="2147483856" r:id="rId16"/>
    <p:sldLayoutId id="2147483853" r:id="rId17"/>
    <p:sldLayoutId id="2147483857" r:id="rId18"/>
    <p:sldLayoutId id="21474838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42.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hyperlink" Target="https://docs.un.org/en/A/79/762" TargetMode="Externa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83.em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18/10/relationships/comments" Target="../comments/modernComment_13B_BF16217F.xml"/><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4.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24.pn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A77950-C808-994C-9B7C-FDF89B2113FD}"/>
              </a:ext>
            </a:extLst>
          </p:cNvPr>
          <p:cNvSpPr>
            <a:spLocks noGrp="1"/>
          </p:cNvSpPr>
          <p:nvPr>
            <p:ph type="body" sz="quarter" idx="10"/>
          </p:nvPr>
        </p:nvSpPr>
        <p:spPr>
          <a:xfrm>
            <a:off x="626475" y="1218004"/>
            <a:ext cx="10587038" cy="763139"/>
          </a:xfrm>
        </p:spPr>
        <p:txBody>
          <a:bodyPr vert="horz" lIns="91440" tIns="45720" rIns="91440" bIns="45720" rtlCol="0" anchor="t">
            <a:noAutofit/>
          </a:bodyPr>
          <a:lstStyle/>
          <a:p>
            <a:pPr>
              <a:lnSpc>
                <a:spcPct val="120000"/>
              </a:lnSpc>
            </a:pPr>
            <a:r>
              <a:rPr lang="en-US" sz="4000" dirty="0">
                <a:latin typeface="Arial Black"/>
              </a:rPr>
              <a:t>OVERVIEW OF </a:t>
            </a:r>
          </a:p>
          <a:p>
            <a:pPr>
              <a:lnSpc>
                <a:spcPct val="120000"/>
              </a:lnSpc>
            </a:pPr>
            <a:r>
              <a:rPr lang="en-US" sz="4000" dirty="0">
                <a:latin typeface="Arial Black"/>
              </a:rPr>
              <a:t>NONCOMMUNICABLE DISEASES </a:t>
            </a:r>
          </a:p>
          <a:p>
            <a:pPr>
              <a:lnSpc>
                <a:spcPct val="120000"/>
              </a:lnSpc>
            </a:pPr>
            <a:r>
              <a:rPr lang="en-US" sz="4000" dirty="0">
                <a:latin typeface="Arial Black"/>
              </a:rPr>
              <a:t>IN THE AMERICAS</a:t>
            </a:r>
            <a:endParaRPr lang="en-US" dirty="0">
              <a:latin typeface="Arial Black"/>
            </a:endParaRPr>
          </a:p>
        </p:txBody>
      </p:sp>
      <p:sp>
        <p:nvSpPr>
          <p:cNvPr id="6" name="Slide Number Placeholder 5">
            <a:extLst>
              <a:ext uri="{FF2B5EF4-FFF2-40B4-BE49-F238E27FC236}">
                <a16:creationId xmlns:a16="http://schemas.microsoft.com/office/drawing/2014/main" id="{8CF79C37-8CCA-9748-94BE-094C612DDF47}"/>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398CD00C-B5DE-F4C9-57D8-B476B5FBFFD5}"/>
              </a:ext>
            </a:extLst>
          </p:cNvPr>
          <p:cNvSpPr>
            <a:spLocks noGrp="1"/>
          </p:cNvSpPr>
          <p:nvPr>
            <p:ph type="body" sz="quarter" idx="11"/>
          </p:nvPr>
        </p:nvSpPr>
        <p:spPr>
          <a:xfrm>
            <a:off x="911796" y="4018307"/>
            <a:ext cx="10552113" cy="798512"/>
          </a:xfrm>
        </p:spPr>
        <p:txBody>
          <a:bodyPr vert="horz" lIns="91440" tIns="45720" rIns="91440" bIns="45720" rtlCol="0" anchor="t">
            <a:noAutofit/>
          </a:bodyPr>
          <a:lstStyle/>
          <a:p>
            <a:pPr marL="0" indent="0" algn="ctr">
              <a:lnSpc>
                <a:spcPct val="100000"/>
              </a:lnSpc>
              <a:spcBef>
                <a:spcPts val="0"/>
              </a:spcBef>
              <a:buNone/>
            </a:pPr>
            <a:r>
              <a:rPr lang="en-US" sz="2000" dirty="0">
                <a:latin typeface="Arial"/>
                <a:cs typeface="Arial"/>
              </a:rPr>
              <a:t>Dr. Anselm Hennis</a:t>
            </a:r>
          </a:p>
          <a:p>
            <a:pPr marL="0" indent="0" algn="ctr">
              <a:lnSpc>
                <a:spcPct val="100000"/>
              </a:lnSpc>
              <a:spcBef>
                <a:spcPts val="0"/>
              </a:spcBef>
              <a:buNone/>
            </a:pPr>
            <a:r>
              <a:rPr lang="en-US" sz="2000" dirty="0">
                <a:latin typeface="Arial"/>
                <a:cs typeface="Arial"/>
              </a:rPr>
              <a:t>Director, Noncommunicable Diseases &amp; Mental Health </a:t>
            </a:r>
          </a:p>
          <a:p>
            <a:pPr marL="0" indent="0" algn="ctr">
              <a:lnSpc>
                <a:spcPct val="100000"/>
              </a:lnSpc>
              <a:spcBef>
                <a:spcPts val="0"/>
              </a:spcBef>
              <a:buNone/>
            </a:pPr>
            <a:endParaRPr lang="en-US" sz="2000"/>
          </a:p>
        </p:txBody>
      </p:sp>
      <p:sp>
        <p:nvSpPr>
          <p:cNvPr id="2" name="TextBox 1">
            <a:extLst>
              <a:ext uri="{FF2B5EF4-FFF2-40B4-BE49-F238E27FC236}">
                <a16:creationId xmlns:a16="http://schemas.microsoft.com/office/drawing/2014/main" id="{7260DE0E-A855-0BA3-17A6-C2560528FC55}"/>
              </a:ext>
            </a:extLst>
          </p:cNvPr>
          <p:cNvSpPr txBox="1"/>
          <p:nvPr/>
        </p:nvSpPr>
        <p:spPr>
          <a:xfrm>
            <a:off x="4195766" y="4993665"/>
            <a:ext cx="3984171" cy="646331"/>
          </a:xfrm>
          <a:prstGeom prst="rect">
            <a:avLst/>
          </a:prstGeom>
          <a:noFill/>
        </p:spPr>
        <p:txBody>
          <a:bodyPr wrap="square" lIns="91440" tIns="45720" rIns="91440" bIns="45720" rtlCol="0" anchor="t">
            <a:spAutoFit/>
          </a:bodyPr>
          <a:lstStyle/>
          <a:p>
            <a:pPr algn="ctr"/>
            <a:r>
              <a:rPr lang="en-US" b="1" i="1" dirty="0">
                <a:solidFill>
                  <a:schemeClr val="bg1"/>
                </a:solidFill>
                <a:latin typeface="Arial"/>
                <a:cs typeface="Arial"/>
              </a:rPr>
              <a:t>Regional NCD meeting</a:t>
            </a:r>
          </a:p>
          <a:p>
            <a:pPr algn="ctr"/>
            <a:r>
              <a:rPr lang="en-US" b="1" i="1" dirty="0">
                <a:solidFill>
                  <a:schemeClr val="bg1"/>
                </a:solidFill>
                <a:latin typeface="Arial"/>
                <a:cs typeface="Arial"/>
              </a:rPr>
              <a:t>24 March 2025</a:t>
            </a:r>
          </a:p>
        </p:txBody>
      </p:sp>
      <p:pic>
        <p:nvPicPr>
          <p:cNvPr id="4" name="Picture 3" descr="A white letter and a black background&#10;&#10;AI-generated content may be incorrect.">
            <a:extLst>
              <a:ext uri="{FF2B5EF4-FFF2-40B4-BE49-F238E27FC236}">
                <a16:creationId xmlns:a16="http://schemas.microsoft.com/office/drawing/2014/main" id="{9EF3F7C8-E5E1-85B1-E15E-C0D82493CDBE}"/>
              </a:ext>
            </a:extLst>
          </p:cNvPr>
          <p:cNvPicPr>
            <a:picLocks noChangeAspect="1"/>
          </p:cNvPicPr>
          <p:nvPr/>
        </p:nvPicPr>
        <p:blipFill>
          <a:blip r:embed="rId3"/>
          <a:stretch>
            <a:fillRect/>
          </a:stretch>
        </p:blipFill>
        <p:spPr>
          <a:xfrm>
            <a:off x="477982" y="5869122"/>
            <a:ext cx="4648201" cy="661573"/>
          </a:xfrm>
          <a:prstGeom prst="rect">
            <a:avLst/>
          </a:prstGeom>
        </p:spPr>
      </p:pic>
    </p:spTree>
    <p:extLst>
      <p:ext uri="{BB962C8B-B14F-4D97-AF65-F5344CB8AC3E}">
        <p14:creationId xmlns:p14="http://schemas.microsoft.com/office/powerpoint/2010/main" val="29642246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EDB87-8AEB-119A-51A4-9AE6503F9F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5CADF2D-4C1A-0A2B-19D2-EB0AF974F5B9}"/>
              </a:ext>
            </a:extLst>
          </p:cNvPr>
          <p:cNvSpPr/>
          <p:nvPr/>
        </p:nvSpPr>
        <p:spPr>
          <a:xfrm>
            <a:off x="92558" y="285813"/>
            <a:ext cx="11467936" cy="523220"/>
          </a:xfrm>
          <a:prstGeom prst="rect">
            <a:avLst/>
          </a:prstGeom>
        </p:spPr>
        <p:txBody>
          <a:bodyPr wrap="square" lIns="91440" tIns="45720" rIns="91440" bIns="45720" anchor="t">
            <a:spAutoFit/>
          </a:bodyPr>
          <a:lstStyle/>
          <a:p>
            <a:pPr>
              <a:spcAft>
                <a:spcPts val="600"/>
              </a:spcAft>
            </a:pPr>
            <a:r>
              <a:rPr lang="en-US" sz="2800" b="1" dirty="0">
                <a:solidFill>
                  <a:schemeClr val="accent1">
                    <a:lumMod val="49000"/>
                  </a:schemeClr>
                </a:solidFill>
                <a:latin typeface="Arial Black"/>
              </a:rPr>
              <a:t>Recent achievements in Tobacco Control in the Americas</a:t>
            </a:r>
          </a:p>
        </p:txBody>
      </p:sp>
      <p:sp>
        <p:nvSpPr>
          <p:cNvPr id="22" name="Rectangle 21">
            <a:extLst>
              <a:ext uri="{FF2B5EF4-FFF2-40B4-BE49-F238E27FC236}">
                <a16:creationId xmlns:a16="http://schemas.microsoft.com/office/drawing/2014/main" id="{45B3AC20-82E7-12C2-9711-3F6EC1E86D35}"/>
              </a:ext>
            </a:extLst>
          </p:cNvPr>
          <p:cNvSpPr/>
          <p:nvPr/>
        </p:nvSpPr>
        <p:spPr>
          <a:xfrm>
            <a:off x="242079" y="1004207"/>
            <a:ext cx="5157543" cy="4932123"/>
          </a:xfrm>
          <a:prstGeom prst="rect">
            <a:avLst/>
          </a:prstGeom>
          <a:noFill/>
          <a:ln w="28575">
            <a:solidFill>
              <a:schemeClr val="accent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CuadroTexto 4">
            <a:extLst>
              <a:ext uri="{FF2B5EF4-FFF2-40B4-BE49-F238E27FC236}">
                <a16:creationId xmlns:a16="http://schemas.microsoft.com/office/drawing/2014/main" id="{D313E5B8-DD6F-3A78-F0B4-D84B57A693F5}"/>
              </a:ext>
            </a:extLst>
          </p:cNvPr>
          <p:cNvSpPr txBox="1"/>
          <p:nvPr/>
        </p:nvSpPr>
        <p:spPr>
          <a:xfrm>
            <a:off x="280977" y="1086640"/>
            <a:ext cx="515754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latin typeface="Arial" panose="020B0604020202020204" pitchFamily="34" charset="0"/>
                <a:ea typeface="Calibri" panose="020F0502020204030204"/>
                <a:cs typeface="Arial" panose="020B0604020202020204" pitchFamily="34" charset="0"/>
              </a:rPr>
              <a:t>(</a:t>
            </a:r>
            <a:r>
              <a:rPr lang="en-US" sz="1700" b="1" dirty="0">
                <a:solidFill>
                  <a:schemeClr val="accent1"/>
                </a:solidFill>
                <a:latin typeface="Arial" panose="020B0604020202020204" pitchFamily="34" charset="0"/>
                <a:ea typeface="Calibri"/>
                <a:cs typeface="Arial" panose="020B0604020202020204" pitchFamily="34" charset="0"/>
              </a:rPr>
              <a:t>E</a:t>
            </a:r>
            <a:r>
              <a:rPr lang="en-US" sz="1700" dirty="0">
                <a:latin typeface="Arial" panose="020B0604020202020204" pitchFamily="34" charset="0"/>
                <a:ea typeface="Calibri"/>
                <a:cs typeface="Arial" panose="020B0604020202020204" pitchFamily="34" charset="0"/>
              </a:rPr>
              <a:t>)</a:t>
            </a:r>
            <a:r>
              <a:rPr lang="en-US" sz="1700" b="1" dirty="0">
                <a:latin typeface="Arial" panose="020B0604020202020204" pitchFamily="34" charset="0"/>
                <a:ea typeface="Calibri"/>
                <a:cs typeface="Arial" panose="020B0604020202020204" pitchFamily="34" charset="0"/>
              </a:rPr>
              <a:t> Peru</a:t>
            </a:r>
            <a:r>
              <a:rPr lang="en-US" sz="1700" dirty="0">
                <a:latin typeface="Arial" panose="020B0604020202020204" pitchFamily="34" charset="0"/>
                <a:ea typeface="Calibri"/>
                <a:cs typeface="Arial" panose="020B0604020202020204" pitchFamily="34" charset="0"/>
              </a:rPr>
              <a:t> </a:t>
            </a:r>
            <a:r>
              <a:rPr lang="en-US" sz="1700" b="1" dirty="0">
                <a:latin typeface="Arial" panose="020B0604020202020204" pitchFamily="34" charset="0"/>
                <a:ea typeface="Calibri"/>
                <a:cs typeface="Arial" panose="020B0604020202020204" pitchFamily="34" charset="0"/>
              </a:rPr>
              <a:t>2024:</a:t>
            </a:r>
            <a:r>
              <a:rPr lang="en-US" sz="1700" dirty="0">
                <a:latin typeface="Arial" panose="020B0604020202020204" pitchFamily="34" charset="0"/>
                <a:ea typeface="Calibri"/>
                <a:cs typeface="Arial" panose="020B0604020202020204" pitchFamily="34" charset="0"/>
              </a:rPr>
              <a:t> law amendment to include a </a:t>
            </a:r>
            <a:r>
              <a:rPr lang="en-US" sz="1700" u="sng" dirty="0">
                <a:latin typeface="Arial" panose="020B0604020202020204" pitchFamily="34" charset="0"/>
                <a:ea typeface="Calibri"/>
                <a:cs typeface="Arial" panose="020B0604020202020204" pitchFamily="34" charset="0"/>
              </a:rPr>
              <a:t>comprehensive prohibition of TAPS on tobacco products, including HTP</a:t>
            </a:r>
            <a:r>
              <a:rPr lang="en-US" sz="1700" dirty="0">
                <a:latin typeface="Arial" panose="020B0604020202020204" pitchFamily="34" charset="0"/>
                <a:ea typeface="Calibri"/>
                <a:cs typeface="Arial" panose="020B0604020202020204" pitchFamily="34" charset="0"/>
              </a:rPr>
              <a:t>, making Peru the </a:t>
            </a:r>
            <a:r>
              <a:rPr lang="en-US" sz="1700" u="sng" dirty="0">
                <a:latin typeface="Arial" panose="020B0604020202020204" pitchFamily="34" charset="0"/>
                <a:ea typeface="Calibri"/>
                <a:cs typeface="Arial" panose="020B0604020202020204" pitchFamily="34" charset="0"/>
              </a:rPr>
              <a:t>10th Member State in the Americas</a:t>
            </a:r>
            <a:r>
              <a:rPr lang="en-US" sz="1700" dirty="0">
                <a:latin typeface="Arial" panose="020B0604020202020204" pitchFamily="34" charset="0"/>
                <a:ea typeface="Calibri"/>
                <a:cs typeface="Arial" panose="020B0604020202020204" pitchFamily="34" charset="0"/>
              </a:rPr>
              <a:t> to implement this measure in line with the WHO FCTC.</a:t>
            </a:r>
          </a:p>
          <a:p>
            <a:endParaRPr lang="en-US" sz="1700" dirty="0">
              <a:latin typeface="Arial" panose="020B0604020202020204" pitchFamily="34" charset="0"/>
              <a:ea typeface="Calibri"/>
              <a:cs typeface="Arial" panose="020B0604020202020204" pitchFamily="34" charset="0"/>
            </a:endParaRPr>
          </a:p>
          <a:p>
            <a:r>
              <a:rPr lang="en-US" sz="1700" dirty="0">
                <a:latin typeface="Arial" panose="020B0604020202020204" pitchFamily="34" charset="0"/>
                <a:ea typeface="Calibri"/>
                <a:cs typeface="Arial" panose="020B0604020202020204" pitchFamily="34" charset="0"/>
              </a:rPr>
              <a:t>(</a:t>
            </a:r>
            <a:r>
              <a:rPr lang="en-US" sz="1700" b="1" dirty="0">
                <a:solidFill>
                  <a:schemeClr val="accent1"/>
                </a:solidFill>
                <a:latin typeface="Arial" panose="020B0604020202020204" pitchFamily="34" charset="0"/>
                <a:ea typeface="Calibri"/>
                <a:cs typeface="Arial" panose="020B0604020202020204" pitchFamily="34" charset="0"/>
              </a:rPr>
              <a:t>E</a:t>
            </a:r>
            <a:r>
              <a:rPr lang="en-US" sz="1700" dirty="0">
                <a:latin typeface="Arial" panose="020B0604020202020204" pitchFamily="34" charset="0"/>
                <a:ea typeface="Calibri"/>
                <a:cs typeface="Arial" panose="020B0604020202020204" pitchFamily="34" charset="0"/>
              </a:rPr>
              <a:t>) </a:t>
            </a:r>
            <a:r>
              <a:rPr lang="en-US" sz="1700" b="1" dirty="0">
                <a:latin typeface="Arial" panose="020B0604020202020204" pitchFamily="34" charset="0"/>
                <a:ea typeface="Calibri"/>
                <a:cs typeface="Arial" panose="020B0604020202020204" pitchFamily="34" charset="0"/>
              </a:rPr>
              <a:t>Colombia 2024</a:t>
            </a:r>
            <a:r>
              <a:rPr lang="en-US" sz="1700" dirty="0">
                <a:latin typeface="Arial" panose="020B0604020202020204" pitchFamily="34" charset="0"/>
                <a:ea typeface="Calibri"/>
                <a:cs typeface="Arial" panose="020B0604020202020204" pitchFamily="34" charset="0"/>
              </a:rPr>
              <a:t>: new law includes HTP, ENDS/ENNDS, and nicotine pouches under its prohibition of TAPS.</a:t>
            </a:r>
          </a:p>
          <a:p>
            <a:endParaRPr lang="en-US" sz="1700" dirty="0">
              <a:latin typeface="Arial" panose="020B0604020202020204" pitchFamily="34" charset="0"/>
              <a:ea typeface="Calibri"/>
              <a:cs typeface="Arial" panose="020B0604020202020204" pitchFamily="34" charset="0"/>
            </a:endParaRPr>
          </a:p>
          <a:p>
            <a:r>
              <a:rPr lang="en-US" sz="1700" dirty="0">
                <a:latin typeface="Arial" panose="020B0604020202020204" pitchFamily="34" charset="0"/>
                <a:ea typeface="Calibri"/>
                <a:cs typeface="Arial" panose="020B0604020202020204" pitchFamily="34" charset="0"/>
              </a:rPr>
              <a:t>(</a:t>
            </a:r>
            <a:r>
              <a:rPr lang="en-US" sz="1700" b="1" dirty="0">
                <a:solidFill>
                  <a:schemeClr val="accent1"/>
                </a:solidFill>
                <a:latin typeface="Arial" panose="020B0604020202020204" pitchFamily="34" charset="0"/>
                <a:ea typeface="Calibri"/>
                <a:cs typeface="Arial" panose="020B0604020202020204" pitchFamily="34" charset="0"/>
              </a:rPr>
              <a:t>W</a:t>
            </a:r>
            <a:r>
              <a:rPr lang="en-US" sz="1700" dirty="0">
                <a:latin typeface="Arial" panose="020B0604020202020204" pitchFamily="34" charset="0"/>
                <a:ea typeface="Calibri"/>
                <a:cs typeface="Arial" panose="020B0604020202020204" pitchFamily="34" charset="0"/>
              </a:rPr>
              <a:t>) </a:t>
            </a:r>
            <a:r>
              <a:rPr lang="en-US" sz="1700" b="1" dirty="0">
                <a:latin typeface="Arial" panose="020B0604020202020204" pitchFamily="34" charset="0"/>
                <a:ea typeface="Calibri"/>
                <a:cs typeface="Arial" panose="020B0604020202020204" pitchFamily="34" charset="0"/>
              </a:rPr>
              <a:t>Canada 2023: </a:t>
            </a:r>
            <a:r>
              <a:rPr lang="en-US" sz="1700" dirty="0">
                <a:latin typeface="Arial" panose="020B0604020202020204" pitchFamily="34" charset="0"/>
                <a:ea typeface="Calibri"/>
                <a:cs typeface="Arial" panose="020B0604020202020204" pitchFamily="34" charset="0"/>
              </a:rPr>
              <a:t>mandated warning labels on </a:t>
            </a:r>
            <a:r>
              <a:rPr lang="en-US" sz="1700" b="1" u="sng" dirty="0">
                <a:latin typeface="Arial" panose="020B0604020202020204" pitchFamily="34" charset="0"/>
                <a:ea typeface="Calibri"/>
                <a:cs typeface="Arial" panose="020B0604020202020204" pitchFamily="34" charset="0"/>
              </a:rPr>
              <a:t>individual cigarettes</a:t>
            </a:r>
            <a:r>
              <a:rPr lang="en-US" sz="1700" dirty="0">
                <a:latin typeface="Arial" panose="020B0604020202020204" pitchFamily="34" charset="0"/>
                <a:ea typeface="Calibri"/>
                <a:cs typeface="Arial" panose="020B0604020202020204" pitchFamily="34" charset="0"/>
              </a:rPr>
              <a:t>. </a:t>
            </a:r>
          </a:p>
          <a:p>
            <a:endParaRPr lang="en-US" sz="1700" dirty="0">
              <a:latin typeface="Arial" panose="020B0604020202020204" pitchFamily="34" charset="0"/>
              <a:ea typeface="Calibri"/>
              <a:cs typeface="Arial" panose="020B0604020202020204" pitchFamily="34" charset="0"/>
            </a:endParaRPr>
          </a:p>
          <a:p>
            <a:r>
              <a:rPr lang="en-US" sz="1700" dirty="0">
                <a:latin typeface="Arial" panose="020B0604020202020204" pitchFamily="34" charset="0"/>
                <a:cs typeface="Arial" panose="020B0604020202020204" pitchFamily="34" charset="0"/>
              </a:rPr>
              <a:t>(</a:t>
            </a:r>
            <a:r>
              <a:rPr lang="en-US" sz="1700" b="1" dirty="0">
                <a:solidFill>
                  <a:schemeClr val="accent1"/>
                </a:solidFill>
                <a:latin typeface="Arial" panose="020B0604020202020204" pitchFamily="34" charset="0"/>
                <a:cs typeface="Arial" panose="020B0604020202020204" pitchFamily="34" charset="0"/>
              </a:rPr>
              <a:t>P</a:t>
            </a:r>
            <a:r>
              <a:rPr lang="en-US" sz="1700" dirty="0">
                <a:latin typeface="Arial" panose="020B0604020202020204" pitchFamily="34" charset="0"/>
                <a:cs typeface="Arial" panose="020B0604020202020204" pitchFamily="34" charset="0"/>
              </a:rPr>
              <a:t>) </a:t>
            </a:r>
            <a:r>
              <a:rPr lang="en-US" sz="1700" b="1" dirty="0">
                <a:latin typeface="Arial" panose="020B0604020202020204" pitchFamily="34" charset="0"/>
                <a:cs typeface="Arial" panose="020B0604020202020204" pitchFamily="34" charset="0"/>
              </a:rPr>
              <a:t>México 2022</a:t>
            </a:r>
            <a:r>
              <a:rPr lang="en-US" sz="1700" dirty="0">
                <a:latin typeface="Arial" panose="020B0604020202020204" pitchFamily="34" charset="0"/>
                <a:cs typeface="Arial" panose="020B0604020202020204" pitchFamily="34" charset="0"/>
              </a:rPr>
              <a:t> </a:t>
            </a:r>
            <a:r>
              <a:rPr lang="en-US" sz="1700" dirty="0">
                <a:latin typeface="Arial" panose="020B0604020202020204" pitchFamily="34" charset="0"/>
                <a:ea typeface="+mn-lt"/>
                <a:cs typeface="Arial" panose="020B0604020202020204" pitchFamily="34" charset="0"/>
              </a:rPr>
              <a:t>law amendment: ban exposure to smoke and other emissions in indoor workplaces, public places, and on public transport.</a:t>
            </a:r>
          </a:p>
        </p:txBody>
      </p:sp>
      <p:pic>
        <p:nvPicPr>
          <p:cNvPr id="11" name="Imagen 10" descr="Texto&#10;&#10;El contenido generado por inteligencia artificial puede ser incorrecto.">
            <a:extLst>
              <a:ext uri="{FF2B5EF4-FFF2-40B4-BE49-F238E27FC236}">
                <a16:creationId xmlns:a16="http://schemas.microsoft.com/office/drawing/2014/main" id="{02BF30CF-425D-0618-E051-EDE602FAB6E5}"/>
              </a:ext>
            </a:extLst>
          </p:cNvPr>
          <p:cNvPicPr>
            <a:picLocks noChangeAspect="1"/>
          </p:cNvPicPr>
          <p:nvPr/>
        </p:nvPicPr>
        <p:blipFill>
          <a:blip r:embed="rId3"/>
          <a:stretch>
            <a:fillRect/>
          </a:stretch>
        </p:blipFill>
        <p:spPr>
          <a:xfrm>
            <a:off x="8058355" y="1153174"/>
            <a:ext cx="2775863" cy="2098910"/>
          </a:xfrm>
          <a:prstGeom prst="rect">
            <a:avLst/>
          </a:prstGeom>
          <a:ln>
            <a:solidFill>
              <a:srgbClr val="4472C4"/>
            </a:solidFill>
          </a:ln>
        </p:spPr>
      </p:pic>
      <p:pic>
        <p:nvPicPr>
          <p:cNvPr id="7" name="Imagen 6" descr="South America - Wikipedia">
            <a:extLst>
              <a:ext uri="{FF2B5EF4-FFF2-40B4-BE49-F238E27FC236}">
                <a16:creationId xmlns:a16="http://schemas.microsoft.com/office/drawing/2014/main" id="{BC83FDBB-5095-A929-39F6-779A13FBDB9E}"/>
              </a:ext>
            </a:extLst>
          </p:cNvPr>
          <p:cNvPicPr>
            <a:picLocks noChangeAspect="1"/>
          </p:cNvPicPr>
          <p:nvPr/>
        </p:nvPicPr>
        <p:blipFill>
          <a:blip r:embed="rId4"/>
          <a:stretch>
            <a:fillRect/>
          </a:stretch>
        </p:blipFill>
        <p:spPr>
          <a:xfrm>
            <a:off x="6449329" y="1039565"/>
            <a:ext cx="1701053" cy="1712259"/>
          </a:xfrm>
          <a:prstGeom prst="rect">
            <a:avLst/>
          </a:prstGeom>
        </p:spPr>
      </p:pic>
      <p:pic>
        <p:nvPicPr>
          <p:cNvPr id="13" name="Imagen 12" descr="Medalla - Iconos gratis de deportes y competición">
            <a:extLst>
              <a:ext uri="{FF2B5EF4-FFF2-40B4-BE49-F238E27FC236}">
                <a16:creationId xmlns:a16="http://schemas.microsoft.com/office/drawing/2014/main" id="{E2AB4D02-BF41-5FE1-1E2E-20DE188C8BA5}"/>
              </a:ext>
            </a:extLst>
          </p:cNvPr>
          <p:cNvPicPr>
            <a:picLocks noChangeAspect="1"/>
          </p:cNvPicPr>
          <p:nvPr/>
        </p:nvPicPr>
        <p:blipFill>
          <a:blip r:embed="rId5"/>
          <a:stretch>
            <a:fillRect/>
          </a:stretch>
        </p:blipFill>
        <p:spPr>
          <a:xfrm>
            <a:off x="6900924" y="1335017"/>
            <a:ext cx="311525" cy="300319"/>
          </a:xfrm>
          <a:prstGeom prst="rect">
            <a:avLst/>
          </a:prstGeom>
        </p:spPr>
      </p:pic>
      <p:sp>
        <p:nvSpPr>
          <p:cNvPr id="24" name="CuadroTexto 4">
            <a:extLst>
              <a:ext uri="{FF2B5EF4-FFF2-40B4-BE49-F238E27FC236}">
                <a16:creationId xmlns:a16="http://schemas.microsoft.com/office/drawing/2014/main" id="{62F62BEC-A568-CF87-9604-0920371D42F5}"/>
              </a:ext>
            </a:extLst>
          </p:cNvPr>
          <p:cNvSpPr txBox="1"/>
          <p:nvPr/>
        </p:nvSpPr>
        <p:spPr>
          <a:xfrm>
            <a:off x="8150382" y="5371858"/>
            <a:ext cx="3342794" cy="1200329"/>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419" b="1" dirty="0" err="1">
                <a:solidFill>
                  <a:schemeClr val="accent2"/>
                </a:solidFill>
              </a:rPr>
              <a:t>Resource</a:t>
            </a:r>
            <a:r>
              <a:rPr lang="es-419" b="1" dirty="0">
                <a:solidFill>
                  <a:schemeClr val="accent2"/>
                </a:solidFill>
              </a:rPr>
              <a:t> </a:t>
            </a:r>
            <a:r>
              <a:rPr lang="es-419" b="1" dirty="0" err="1">
                <a:solidFill>
                  <a:schemeClr val="accent2"/>
                </a:solidFill>
              </a:rPr>
              <a:t>mobilization</a:t>
            </a:r>
            <a:r>
              <a:rPr lang="es-419" b="1" dirty="0">
                <a:solidFill>
                  <a:schemeClr val="accent2"/>
                </a:solidFill>
              </a:rPr>
              <a:t>!</a:t>
            </a:r>
            <a:endParaRPr lang="es-419" b="1" dirty="0">
              <a:solidFill>
                <a:schemeClr val="accent2"/>
              </a:solidFill>
              <a:ea typeface="Calibri"/>
              <a:cs typeface="Calibri"/>
            </a:endParaRPr>
          </a:p>
          <a:p>
            <a:pPr marL="285750" indent="-285750">
              <a:buFont typeface="Arial" panose="020B0604020202020204" pitchFamily="34" charset="0"/>
              <a:buChar char="•"/>
            </a:pPr>
            <a:r>
              <a:rPr lang="es-419" b="1" dirty="0"/>
              <a:t>2.7Million USD </a:t>
            </a:r>
            <a:r>
              <a:rPr lang="es-419" dirty="0" err="1"/>
              <a:t>for</a:t>
            </a:r>
            <a:r>
              <a:rPr lang="es-419" dirty="0"/>
              <a:t> 2025-2026</a:t>
            </a:r>
            <a:endParaRPr lang="es-419" dirty="0">
              <a:ea typeface="Calibri"/>
              <a:cs typeface="Calibri"/>
            </a:endParaRPr>
          </a:p>
          <a:p>
            <a:pPr marL="742950" lvl="1" indent="-285750">
              <a:buFont typeface="Arial" panose="020B0604020202020204" pitchFamily="34" charset="0"/>
              <a:buChar char="•"/>
            </a:pPr>
            <a:r>
              <a:rPr lang="es-419" dirty="0"/>
              <a:t>1.2M </a:t>
            </a:r>
            <a:r>
              <a:rPr lang="es-419" dirty="0" err="1"/>
              <a:t>for</a:t>
            </a:r>
            <a:r>
              <a:rPr lang="es-419" dirty="0"/>
              <a:t> 2025</a:t>
            </a:r>
            <a:endParaRPr lang="es-419" dirty="0">
              <a:ea typeface="Calibri"/>
              <a:cs typeface="Calibri"/>
            </a:endParaRPr>
          </a:p>
          <a:p>
            <a:pPr marL="742950" lvl="1" indent="-285750">
              <a:buFont typeface="Arial" panose="020B0604020202020204" pitchFamily="34" charset="0"/>
              <a:buChar char="•"/>
            </a:pPr>
            <a:r>
              <a:rPr lang="es-419" dirty="0"/>
              <a:t>1.5M </a:t>
            </a:r>
            <a:r>
              <a:rPr lang="es-419" dirty="0" err="1"/>
              <a:t>for</a:t>
            </a:r>
            <a:r>
              <a:rPr lang="es-419" dirty="0"/>
              <a:t> 2026</a:t>
            </a:r>
            <a:endParaRPr lang="es-419" dirty="0">
              <a:ea typeface="Calibri"/>
              <a:cs typeface="Calibri"/>
            </a:endParaRPr>
          </a:p>
        </p:txBody>
      </p:sp>
      <p:sp>
        <p:nvSpPr>
          <p:cNvPr id="26" name="CuadroTexto 25">
            <a:extLst>
              <a:ext uri="{FF2B5EF4-FFF2-40B4-BE49-F238E27FC236}">
                <a16:creationId xmlns:a16="http://schemas.microsoft.com/office/drawing/2014/main" id="{5BEA8B50-3EEF-5E54-FA40-C75392829AB7}"/>
              </a:ext>
            </a:extLst>
          </p:cNvPr>
          <p:cNvSpPr txBox="1"/>
          <p:nvPr/>
        </p:nvSpPr>
        <p:spPr>
          <a:xfrm>
            <a:off x="5642284" y="3547536"/>
            <a:ext cx="606198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600" b="1" i="1" dirty="0" err="1">
                <a:latin typeface="Arial" panose="020B0604020202020204" pitchFamily="34" charset="0"/>
                <a:ea typeface="Calibri Light"/>
                <a:cs typeface="Arial" panose="020B0604020202020204" pitchFamily="34" charset="0"/>
              </a:rPr>
              <a:t>The</a:t>
            </a:r>
            <a:r>
              <a:rPr lang="es-MX" sz="1600" b="1" i="1" dirty="0">
                <a:latin typeface="Arial" panose="020B0604020202020204" pitchFamily="34" charset="0"/>
                <a:ea typeface="Calibri Light"/>
                <a:cs typeface="Arial" panose="020B0604020202020204" pitchFamily="34" charset="0"/>
              </a:rPr>
              <a:t> Bloomberg </a:t>
            </a:r>
            <a:r>
              <a:rPr lang="es-MX" sz="1600" b="1" i="1" dirty="0" err="1">
                <a:latin typeface="Arial" panose="020B0604020202020204" pitchFamily="34" charset="0"/>
                <a:ea typeface="Calibri Light"/>
                <a:cs typeface="Arial" panose="020B0604020202020204" pitchFamily="34" charset="0"/>
              </a:rPr>
              <a:t>Initiative</a:t>
            </a:r>
            <a:r>
              <a:rPr lang="es-MX" sz="1600" b="1" i="1" dirty="0">
                <a:latin typeface="Arial" panose="020B0604020202020204" pitchFamily="34" charset="0"/>
                <a:ea typeface="Calibri Light"/>
                <a:cs typeface="Arial" panose="020B0604020202020204" pitchFamily="34" charset="0"/>
              </a:rPr>
              <a:t> </a:t>
            </a:r>
            <a:r>
              <a:rPr lang="es-MX" sz="1600" b="1" i="1" dirty="0" err="1">
                <a:latin typeface="Arial" panose="020B0604020202020204" pitchFamily="34" charset="0"/>
                <a:ea typeface="Calibri Light"/>
                <a:cs typeface="Arial" panose="020B0604020202020204" pitchFamily="34" charset="0"/>
              </a:rPr>
              <a:t>to</a:t>
            </a:r>
            <a:r>
              <a:rPr lang="es-MX" sz="1600" b="1" i="1" dirty="0">
                <a:latin typeface="Arial" panose="020B0604020202020204" pitchFamily="34" charset="0"/>
                <a:ea typeface="Calibri Light"/>
                <a:cs typeface="Arial" panose="020B0604020202020204" pitchFamily="34" charset="0"/>
              </a:rPr>
              <a:t> Reduce </a:t>
            </a:r>
            <a:r>
              <a:rPr lang="es-MX" sz="1600" b="1" i="1" dirty="0" err="1">
                <a:latin typeface="Arial" panose="020B0604020202020204" pitchFamily="34" charset="0"/>
                <a:ea typeface="Calibri Light"/>
                <a:cs typeface="Arial" panose="020B0604020202020204" pitchFamily="34" charset="0"/>
              </a:rPr>
              <a:t>Tobacco</a:t>
            </a:r>
            <a:r>
              <a:rPr lang="es-MX" sz="1600" b="1" i="1" dirty="0">
                <a:latin typeface="Arial" panose="020B0604020202020204" pitchFamily="34" charset="0"/>
                <a:ea typeface="Calibri Light"/>
                <a:cs typeface="Arial" panose="020B0604020202020204" pitchFamily="34" charset="0"/>
              </a:rPr>
              <a:t> Use</a:t>
            </a:r>
            <a:endParaRPr lang="es-ES" sz="1600" i="1" dirty="0">
              <a:latin typeface="Arial" panose="020B0604020202020204" pitchFamily="34" charset="0"/>
              <a:ea typeface="Calibri"/>
              <a:cs typeface="Arial" panose="020B0604020202020204" pitchFamily="34" charset="0"/>
            </a:endParaRPr>
          </a:p>
          <a:p>
            <a:pPr marL="285750" indent="-285750">
              <a:buFont typeface="Arial"/>
              <a:buChar char="•"/>
            </a:pPr>
            <a:r>
              <a:rPr lang="en-US" sz="1600" b="1" dirty="0">
                <a:latin typeface="Arial" panose="020B0604020202020204" pitchFamily="34" charset="0"/>
                <a:cs typeface="Arial" panose="020B0604020202020204" pitchFamily="34" charset="0"/>
              </a:rPr>
              <a:t>MPOWER policies in Latin America: </a:t>
            </a:r>
            <a:r>
              <a:rPr lang="en-US" sz="1600" dirty="0">
                <a:latin typeface="Arial" panose="020B0604020202020204" pitchFamily="34" charset="0"/>
                <a:cs typeface="Arial" panose="020B0604020202020204" pitchFamily="34" charset="0"/>
              </a:rPr>
              <a:t>Mexico and Brazil priority countries and coordinated work with partners in Costa Rica, Colombia, Bolivia, Peru and Guatemala.​​</a:t>
            </a:r>
          </a:p>
          <a:p>
            <a:pPr marL="285750" indent="-285750">
              <a:buFont typeface="Arial"/>
              <a:buChar char="•"/>
            </a:pPr>
            <a:r>
              <a:rPr lang="en-US" sz="1600" b="1" dirty="0">
                <a:latin typeface="Arial" panose="020B0604020202020204" pitchFamily="34" charset="0"/>
                <a:cs typeface="Arial" panose="020B0604020202020204" pitchFamily="34" charset="0"/>
              </a:rPr>
              <a:t>Latin-America Free of Tobacco Smoke and Other Emissions</a:t>
            </a:r>
            <a:r>
              <a:rPr lang="en-US" sz="1600" dirty="0">
                <a:latin typeface="Arial" panose="020B0604020202020204" pitchFamily="34" charset="0"/>
                <a:cs typeface="Arial" panose="020B0604020202020204" pitchFamily="34" charset="0"/>
              </a:rPr>
              <a:t>: Belize, Nicaragua and Dominican Republic. ​</a:t>
            </a:r>
          </a:p>
        </p:txBody>
      </p:sp>
      <p:pic>
        <p:nvPicPr>
          <p:cNvPr id="28" name="Picture 10" descr="Doodle career icon set. Success winner, business goal, challenge hand drawn sketch line pen stroke style icon. Professional business career, goal sketch doodle drawn collection. Vector illustration">
            <a:extLst>
              <a:ext uri="{FF2B5EF4-FFF2-40B4-BE49-F238E27FC236}">
                <a16:creationId xmlns:a16="http://schemas.microsoft.com/office/drawing/2014/main" id="{82FB94AB-08AA-D4EB-82CB-E7F174979FA7}"/>
              </a:ext>
            </a:extLst>
          </p:cNvPr>
          <p:cNvPicPr>
            <a:picLocks noChangeAspect="1"/>
          </p:cNvPicPr>
          <p:nvPr/>
        </p:nvPicPr>
        <p:blipFill rotWithShape="1">
          <a:blip r:embed="rId6">
            <a:extLst>
              <a:ext uri="{28A0092B-C50C-407E-A947-70E740481C1C}">
                <a14:useLocalDpi xmlns:a14="http://schemas.microsoft.com/office/drawing/2010/main" val="0"/>
              </a:ext>
            </a:extLst>
          </a:blip>
          <a:srcRect l="81667" t="44274"/>
          <a:stretch/>
        </p:blipFill>
        <p:spPr bwMode="auto">
          <a:xfrm>
            <a:off x="6168596" y="5272690"/>
            <a:ext cx="1464656" cy="1219292"/>
          </a:xfrm>
          <a:prstGeom prst="rect">
            <a:avLst/>
          </a:prstGeom>
          <a:noFill/>
          <a:ln>
            <a:noFill/>
          </a:ln>
          <a:extLst>
            <a:ext uri="{53640926-AAD7-44D8-BBD7-CCE9431645EC}">
              <a14:shadowObscured xmlns:a14="http://schemas.microsoft.com/office/drawing/2010/main"/>
            </a:ext>
          </a:extLst>
        </p:spPr>
      </p:pic>
      <p:pic>
        <p:nvPicPr>
          <p:cNvPr id="2" name="Picture 1" descr="A blue and black logo&#10;&#10;AI-generated content may be incorrect.">
            <a:extLst>
              <a:ext uri="{FF2B5EF4-FFF2-40B4-BE49-F238E27FC236}">
                <a16:creationId xmlns:a16="http://schemas.microsoft.com/office/drawing/2014/main" id="{F899D504-FA2C-5D3D-FC87-D583C1A61284}"/>
              </a:ext>
            </a:extLst>
          </p:cNvPr>
          <p:cNvPicPr>
            <a:picLocks noChangeAspect="1"/>
          </p:cNvPicPr>
          <p:nvPr/>
        </p:nvPicPr>
        <p:blipFill>
          <a:blip r:embed="rId7"/>
          <a:stretch>
            <a:fillRect/>
          </a:stretch>
        </p:blipFill>
        <p:spPr>
          <a:xfrm>
            <a:off x="277091" y="5936330"/>
            <a:ext cx="2902528" cy="679558"/>
          </a:xfrm>
          <a:prstGeom prst="rect">
            <a:avLst/>
          </a:prstGeom>
        </p:spPr>
      </p:pic>
    </p:spTree>
    <p:extLst>
      <p:ext uri="{BB962C8B-B14F-4D97-AF65-F5344CB8AC3E}">
        <p14:creationId xmlns:p14="http://schemas.microsoft.com/office/powerpoint/2010/main" val="528205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89D02-EBDA-C6C9-F12B-ED53A5B7D72A}"/>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27AED71C-0460-D051-E56E-BC92B1F7EE5B}"/>
              </a:ext>
            </a:extLst>
          </p:cNvPr>
          <p:cNvSpPr/>
          <p:nvPr/>
        </p:nvSpPr>
        <p:spPr>
          <a:xfrm>
            <a:off x="3786869" y="1046056"/>
            <a:ext cx="3296435" cy="27615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C077E5-4F0A-8D9F-7330-A2B233DACD77}"/>
              </a:ext>
            </a:extLst>
          </p:cNvPr>
          <p:cNvSpPr/>
          <p:nvPr/>
        </p:nvSpPr>
        <p:spPr>
          <a:xfrm>
            <a:off x="351190" y="1054746"/>
            <a:ext cx="3243289" cy="30200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887C1-89CB-FA92-7BDC-77721548B5FF}"/>
              </a:ext>
            </a:extLst>
          </p:cNvPr>
          <p:cNvSpPr>
            <a:spLocks noGrp="1"/>
          </p:cNvSpPr>
          <p:nvPr>
            <p:ph type="title"/>
          </p:nvPr>
        </p:nvSpPr>
        <p:spPr>
          <a:xfrm>
            <a:off x="328748" y="163286"/>
            <a:ext cx="11147326" cy="829354"/>
          </a:xfrm>
        </p:spPr>
        <p:txBody>
          <a:bodyPr>
            <a:noAutofit/>
          </a:bodyPr>
          <a:lstStyle/>
          <a:p>
            <a:r>
              <a:rPr lang="en-US" sz="3200" b="1" dirty="0">
                <a:solidFill>
                  <a:srgbClr val="11334E"/>
                </a:solidFill>
                <a:latin typeface="Arial Black"/>
                <a:ea typeface="+mn-ea"/>
                <a:cs typeface="+mn-cs"/>
              </a:rPr>
              <a:t>Cost-effective NCD Interventions: Health taxes </a:t>
            </a:r>
            <a:endParaRPr lang="es-ES" sz="3200" dirty="0">
              <a:solidFill>
                <a:srgbClr val="11334E"/>
              </a:solidFill>
              <a:ea typeface="Calibri Light"/>
              <a:cs typeface="Calibri Light"/>
            </a:endParaRPr>
          </a:p>
        </p:txBody>
      </p:sp>
      <p:sp>
        <p:nvSpPr>
          <p:cNvPr id="24" name="AutoShape 8">
            <a:extLst>
              <a:ext uri="{FF2B5EF4-FFF2-40B4-BE49-F238E27FC236}">
                <a16:creationId xmlns:a16="http://schemas.microsoft.com/office/drawing/2014/main" id="{5196A636-C863-213F-FDC2-6D9889CC25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uadroTexto 3">
            <a:extLst>
              <a:ext uri="{FF2B5EF4-FFF2-40B4-BE49-F238E27FC236}">
                <a16:creationId xmlns:a16="http://schemas.microsoft.com/office/drawing/2014/main" id="{D581D7EA-0709-975D-1804-D7CE15570C88}"/>
              </a:ext>
            </a:extLst>
          </p:cNvPr>
          <p:cNvSpPr txBox="1"/>
          <p:nvPr/>
        </p:nvSpPr>
        <p:spPr>
          <a:xfrm>
            <a:off x="417566" y="1212480"/>
            <a:ext cx="3101088" cy="264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latin typeface="Arial" panose="020B0604020202020204" pitchFamily="34" charset="0"/>
                <a:ea typeface="Calibri Light"/>
                <a:cs typeface="Arial" panose="020B0604020202020204" pitchFamily="34" charset="0"/>
              </a:rPr>
              <a:t>Why health taxes? </a:t>
            </a:r>
            <a:endParaRPr lang="es-ES" b="1" dirty="0">
              <a:solidFill>
                <a:schemeClr val="bg1"/>
              </a:solidFill>
              <a:latin typeface="Arial" panose="020B0604020202020204" pitchFamily="34" charset="0"/>
              <a:ea typeface="Calibri Light"/>
              <a:cs typeface="Arial" panose="020B0604020202020204" pitchFamily="34" charset="0"/>
            </a:endParaRPr>
          </a:p>
          <a:p>
            <a:endParaRPr lang="en-US" sz="1200" b="1" dirty="0">
              <a:solidFill>
                <a:schemeClr val="bg1"/>
              </a:solidFill>
              <a:latin typeface="Arial" panose="020B0604020202020204" pitchFamily="34" charset="0"/>
              <a:ea typeface="Calibri Light"/>
              <a:cs typeface="Arial" panose="020B0604020202020204" pitchFamily="34" charset="0"/>
            </a:endParaRPr>
          </a:p>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Reduce consumption of unhealthy products, </a:t>
            </a:r>
          </a:p>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generate additional tax revenue </a:t>
            </a:r>
          </a:p>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reduce long-term health care costs </a:t>
            </a:r>
          </a:p>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increase long-term labor productivity</a:t>
            </a:r>
            <a:endParaRPr lang="es-ES" sz="1700" dirty="0">
              <a:solidFill>
                <a:schemeClr val="bg1"/>
              </a:solidFill>
              <a:latin typeface="Arial" panose="020B0604020202020204" pitchFamily="34" charset="0"/>
              <a:ea typeface="Calibri"/>
              <a:cs typeface="Arial" panose="020B0604020202020204" pitchFamily="34" charset="0"/>
            </a:endParaRPr>
          </a:p>
        </p:txBody>
      </p:sp>
      <p:sp>
        <p:nvSpPr>
          <p:cNvPr id="5" name="CuadroTexto 3">
            <a:extLst>
              <a:ext uri="{FF2B5EF4-FFF2-40B4-BE49-F238E27FC236}">
                <a16:creationId xmlns:a16="http://schemas.microsoft.com/office/drawing/2014/main" id="{13D2E1CD-F189-213E-5CB7-CBDA2209E93D}"/>
              </a:ext>
            </a:extLst>
          </p:cNvPr>
          <p:cNvSpPr txBox="1"/>
          <p:nvPr/>
        </p:nvSpPr>
        <p:spPr>
          <a:xfrm>
            <a:off x="7424569" y="1223381"/>
            <a:ext cx="4276355" cy="26827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panose="020B0604020202020204" pitchFamily="34" charset="0"/>
                <a:ea typeface="Calibri"/>
                <a:cs typeface="Arial" panose="020B0604020202020204" pitchFamily="34" charset="0"/>
              </a:rPr>
              <a:t>Recent Achievements</a:t>
            </a:r>
            <a:r>
              <a:rPr lang="en-US" dirty="0">
                <a:latin typeface="Arial" panose="020B0604020202020204" pitchFamily="34" charset="0"/>
                <a:ea typeface="Calibri"/>
                <a:cs typeface="Arial" panose="020B0604020202020204" pitchFamily="34" charset="0"/>
              </a:rPr>
              <a:t>:</a:t>
            </a:r>
            <a:r>
              <a:rPr lang="en-US" b="1" i="1" dirty="0">
                <a:latin typeface="Arial" panose="020B0604020202020204" pitchFamily="34" charset="0"/>
                <a:ea typeface="Calibri"/>
                <a:cs typeface="Arial" panose="020B0604020202020204" pitchFamily="34" charset="0"/>
              </a:rPr>
              <a:t> </a:t>
            </a:r>
          </a:p>
          <a:p>
            <a:pPr lvl="1" indent="-285750">
              <a:lnSpc>
                <a:spcPct val="120000"/>
              </a:lnSpc>
              <a:spcBef>
                <a:spcPts val="500"/>
              </a:spcBef>
              <a:buFont typeface="Courier New,monospace"/>
              <a:buChar char="o"/>
            </a:pPr>
            <a:r>
              <a:rPr lang="en-US" sz="1500" b="1" dirty="0">
                <a:latin typeface="Arial" panose="020B0604020202020204" pitchFamily="34" charset="0"/>
                <a:ea typeface="Calibri"/>
                <a:cs typeface="Arial" panose="020B0604020202020204" pitchFamily="34" charset="0"/>
              </a:rPr>
              <a:t>Brazil 2024:</a:t>
            </a:r>
            <a:r>
              <a:rPr lang="en-US" sz="1500" dirty="0">
                <a:latin typeface="Arial" panose="020B0604020202020204" pitchFamily="34" charset="0"/>
                <a:ea typeface="Calibri"/>
                <a:cs typeface="Arial" panose="020B0604020202020204" pitchFamily="34" charset="0"/>
              </a:rPr>
              <a:t> Complementary Law No. 68 included excise taxes on tobacco, alcohol and SSB. </a:t>
            </a:r>
            <a:endParaRPr lang="en-US" dirty="0">
              <a:latin typeface="Arial" panose="020B0604020202020204" pitchFamily="34" charset="0"/>
              <a:cs typeface="Arial" panose="020B0604020202020204" pitchFamily="34" charset="0"/>
            </a:endParaRPr>
          </a:p>
          <a:p>
            <a:pPr lvl="1" indent="-285750">
              <a:lnSpc>
                <a:spcPct val="120000"/>
              </a:lnSpc>
              <a:spcBef>
                <a:spcPts val="500"/>
              </a:spcBef>
              <a:buFont typeface="Courier New,monospace"/>
              <a:buChar char="o"/>
            </a:pPr>
            <a:r>
              <a:rPr lang="en-US" sz="1500" b="1" dirty="0">
                <a:latin typeface="Arial" panose="020B0604020202020204" pitchFamily="34" charset="0"/>
                <a:ea typeface="Calibri"/>
                <a:cs typeface="Arial" panose="020B0604020202020204" pitchFamily="34" charset="0"/>
              </a:rPr>
              <a:t>Colombia 2025: </a:t>
            </a:r>
            <a:r>
              <a:rPr lang="en-US" sz="1500" dirty="0">
                <a:latin typeface="Arial" panose="020B0604020202020204" pitchFamily="34" charset="0"/>
                <a:ea typeface="Calibri"/>
                <a:cs typeface="Arial" panose="020B0604020202020204" pitchFamily="34" charset="0"/>
              </a:rPr>
              <a:t>Bill introducing taxes to e-cigarettes and increasing tobacco taxes. Bill approved in the House of Representatives and sent to the Senate. </a:t>
            </a:r>
          </a:p>
          <a:p>
            <a:endParaRPr lang="en-US" sz="1600" dirty="0">
              <a:latin typeface="Arial" panose="020B0604020202020204" pitchFamily="34" charset="0"/>
              <a:ea typeface="Calibri"/>
              <a:cs typeface="Arial" panose="020B0604020202020204" pitchFamily="34" charset="0"/>
            </a:endParaRPr>
          </a:p>
        </p:txBody>
      </p:sp>
      <p:pic>
        <p:nvPicPr>
          <p:cNvPr id="3" name="Imagen 2" descr="Un grupo de personas posando delante de una multitud de gente en la calle&#10;&#10;El contenido generado por IA puede ser incorrecto.">
            <a:extLst>
              <a:ext uri="{FF2B5EF4-FFF2-40B4-BE49-F238E27FC236}">
                <a16:creationId xmlns:a16="http://schemas.microsoft.com/office/drawing/2014/main" id="{58B447A5-84C6-A9CF-0BE5-EE0AA14EA91A}"/>
              </a:ext>
            </a:extLst>
          </p:cNvPr>
          <p:cNvPicPr>
            <a:picLocks noChangeAspect="1"/>
          </p:cNvPicPr>
          <p:nvPr/>
        </p:nvPicPr>
        <p:blipFill>
          <a:blip r:embed="rId3"/>
          <a:stretch>
            <a:fillRect/>
          </a:stretch>
        </p:blipFill>
        <p:spPr>
          <a:xfrm>
            <a:off x="3838771" y="4147227"/>
            <a:ext cx="3199170" cy="1853893"/>
          </a:xfrm>
          <a:prstGeom prst="rect">
            <a:avLst/>
          </a:prstGeom>
        </p:spPr>
      </p:pic>
      <p:pic>
        <p:nvPicPr>
          <p:cNvPr id="9" name="Imagen 8" descr="Un grupo de personas de pie&#10;&#10;El contenido generado por IA puede ser incorrecto.">
            <a:extLst>
              <a:ext uri="{FF2B5EF4-FFF2-40B4-BE49-F238E27FC236}">
                <a16:creationId xmlns:a16="http://schemas.microsoft.com/office/drawing/2014/main" id="{79E1800F-6018-44CA-1DEA-4E7E9D0BCC8E}"/>
              </a:ext>
            </a:extLst>
          </p:cNvPr>
          <p:cNvPicPr>
            <a:picLocks noChangeAspect="1"/>
          </p:cNvPicPr>
          <p:nvPr/>
        </p:nvPicPr>
        <p:blipFill>
          <a:blip r:embed="rId4"/>
          <a:stretch>
            <a:fillRect/>
          </a:stretch>
        </p:blipFill>
        <p:spPr>
          <a:xfrm>
            <a:off x="341741" y="4157279"/>
            <a:ext cx="3252738" cy="1833791"/>
          </a:xfrm>
          <a:prstGeom prst="rect">
            <a:avLst/>
          </a:prstGeom>
        </p:spPr>
      </p:pic>
      <p:grpSp>
        <p:nvGrpSpPr>
          <p:cNvPr id="12" name="Grupo 11">
            <a:extLst>
              <a:ext uri="{FF2B5EF4-FFF2-40B4-BE49-F238E27FC236}">
                <a16:creationId xmlns:a16="http://schemas.microsoft.com/office/drawing/2014/main" id="{65D41E75-EFA7-7585-9FCF-D6EE391C4454}"/>
              </a:ext>
            </a:extLst>
          </p:cNvPr>
          <p:cNvGrpSpPr/>
          <p:nvPr/>
        </p:nvGrpSpPr>
        <p:grpSpPr>
          <a:xfrm>
            <a:off x="7922937" y="4525667"/>
            <a:ext cx="3604475" cy="2217904"/>
            <a:chOff x="666358" y="2241066"/>
            <a:chExt cx="4451733" cy="3696092"/>
          </a:xfrm>
        </p:grpSpPr>
        <p:grpSp>
          <p:nvGrpSpPr>
            <p:cNvPr id="13" name="Grupo 12">
              <a:extLst>
                <a:ext uri="{FF2B5EF4-FFF2-40B4-BE49-F238E27FC236}">
                  <a16:creationId xmlns:a16="http://schemas.microsoft.com/office/drawing/2014/main" id="{61D323D8-49DF-71AA-4F3E-FEE689D6AE75}"/>
                </a:ext>
              </a:extLst>
            </p:cNvPr>
            <p:cNvGrpSpPr/>
            <p:nvPr/>
          </p:nvGrpSpPr>
          <p:grpSpPr>
            <a:xfrm>
              <a:off x="666358" y="2241066"/>
              <a:ext cx="4451733" cy="3296079"/>
              <a:chOff x="666358" y="2241066"/>
              <a:chExt cx="4451733" cy="3296079"/>
            </a:xfrm>
          </p:grpSpPr>
          <p:pic>
            <p:nvPicPr>
              <p:cNvPr id="15" name="Imagen 14" descr="A blue square with white text&#10;&#10;Description automatically generated">
                <a:extLst>
                  <a:ext uri="{FF2B5EF4-FFF2-40B4-BE49-F238E27FC236}">
                    <a16:creationId xmlns:a16="http://schemas.microsoft.com/office/drawing/2014/main" id="{8EC594B6-5B10-A3A6-F68C-3090566726EA}"/>
                  </a:ext>
                </a:extLst>
              </p:cNvPr>
              <p:cNvPicPr>
                <a:picLocks noChangeAspect="1"/>
              </p:cNvPicPr>
              <p:nvPr/>
            </p:nvPicPr>
            <p:blipFill>
              <a:blip r:embed="rId5"/>
              <a:stretch>
                <a:fillRect/>
              </a:stretch>
            </p:blipFill>
            <p:spPr>
              <a:xfrm>
                <a:off x="4173538" y="2571409"/>
                <a:ext cx="944553" cy="1520122"/>
              </a:xfrm>
              <a:prstGeom prst="rect">
                <a:avLst/>
              </a:prstGeom>
            </p:spPr>
          </p:pic>
          <p:grpSp>
            <p:nvGrpSpPr>
              <p:cNvPr id="16" name="Group 2">
                <a:extLst>
                  <a:ext uri="{FF2B5EF4-FFF2-40B4-BE49-F238E27FC236}">
                    <a16:creationId xmlns:a16="http://schemas.microsoft.com/office/drawing/2014/main" id="{FB968AFA-FD16-286F-B929-4CBFEA89E703}"/>
                  </a:ext>
                </a:extLst>
              </p:cNvPr>
              <p:cNvGrpSpPr/>
              <p:nvPr/>
            </p:nvGrpSpPr>
            <p:grpSpPr>
              <a:xfrm>
                <a:off x="666358" y="2241066"/>
                <a:ext cx="3529619" cy="2185528"/>
                <a:chOff x="464501" y="2203569"/>
                <a:chExt cx="5290143" cy="3375213"/>
              </a:xfrm>
            </p:grpSpPr>
            <p:pic>
              <p:nvPicPr>
                <p:cNvPr id="20" name="Picture 3" descr="A logo for a university&#10;&#10;Description automatically generated">
                  <a:extLst>
                    <a:ext uri="{FF2B5EF4-FFF2-40B4-BE49-F238E27FC236}">
                      <a16:creationId xmlns:a16="http://schemas.microsoft.com/office/drawing/2014/main" id="{D4048780-716E-13A4-E82A-14670E7B5731}"/>
                    </a:ext>
                  </a:extLst>
                </p:cNvPr>
                <p:cNvPicPr>
                  <a:picLocks noChangeAspect="1"/>
                </p:cNvPicPr>
                <p:nvPr/>
              </p:nvPicPr>
              <p:blipFill rotWithShape="1">
                <a:blip r:embed="rId6">
                  <a:extLst>
                    <a:ext uri="{28A0092B-C50C-407E-A947-70E740481C1C}">
                      <a14:useLocalDpi xmlns:a14="http://schemas.microsoft.com/office/drawing/2010/main" val="0"/>
                    </a:ext>
                  </a:extLst>
                </a:blip>
                <a:srcRect l="18762" t="13228" r="15846" b="13030"/>
                <a:stretch/>
              </p:blipFill>
              <p:spPr>
                <a:xfrm>
                  <a:off x="464501" y="4058217"/>
                  <a:ext cx="2733887" cy="1520565"/>
                </a:xfrm>
                <a:prstGeom prst="rect">
                  <a:avLst/>
                </a:prstGeom>
              </p:spPr>
            </p:pic>
            <p:pic>
              <p:nvPicPr>
                <p:cNvPr id="21" name="Picture 4" descr="A logo with a symbol and a globe&#10;&#10;Description automatically generated">
                  <a:extLst>
                    <a:ext uri="{FF2B5EF4-FFF2-40B4-BE49-F238E27FC236}">
                      <a16:creationId xmlns:a16="http://schemas.microsoft.com/office/drawing/2014/main" id="{AB5B5A36-6330-D655-C391-BB5792B012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3809" y="2376796"/>
                  <a:ext cx="1379987" cy="1419494"/>
                </a:xfrm>
                <a:prstGeom prst="rect">
                  <a:avLst/>
                </a:prstGeom>
              </p:spPr>
            </p:pic>
            <p:pic>
              <p:nvPicPr>
                <p:cNvPr id="22" name="Picture 5" descr="A blue globe with text&#10;&#10;Description automatically generated">
                  <a:extLst>
                    <a:ext uri="{FF2B5EF4-FFF2-40B4-BE49-F238E27FC236}">
                      <a16:creationId xmlns:a16="http://schemas.microsoft.com/office/drawing/2014/main" id="{9EB56CAD-6F1C-29B7-3FA1-F8D4E0AD0F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7770" y="2203569"/>
                  <a:ext cx="2836874" cy="2257363"/>
                </a:xfrm>
                <a:prstGeom prst="rect">
                  <a:avLst/>
                </a:prstGeom>
              </p:spPr>
            </p:pic>
            <p:pic>
              <p:nvPicPr>
                <p:cNvPr id="23" name="Picture 8" descr="A close-up of a logo&#10;&#10;Description automatically generated">
                  <a:extLst>
                    <a:ext uri="{FF2B5EF4-FFF2-40B4-BE49-F238E27FC236}">
                      <a16:creationId xmlns:a16="http://schemas.microsoft.com/office/drawing/2014/main" id="{949E1472-D7B0-E6A7-E497-78DB2BA817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6927" y="4503847"/>
                  <a:ext cx="2002983" cy="624931"/>
                </a:xfrm>
                <a:prstGeom prst="rect">
                  <a:avLst/>
                </a:prstGeom>
              </p:spPr>
            </p:pic>
          </p:grpSp>
          <p:pic>
            <p:nvPicPr>
              <p:cNvPr id="17" name="Imagen 16" descr="OECD">
                <a:extLst>
                  <a:ext uri="{FF2B5EF4-FFF2-40B4-BE49-F238E27FC236}">
                    <a16:creationId xmlns:a16="http://schemas.microsoft.com/office/drawing/2014/main" id="{1BE07140-A6CC-0E42-057C-6C196D3D7B16}"/>
                  </a:ext>
                </a:extLst>
              </p:cNvPr>
              <p:cNvPicPr>
                <a:picLocks noChangeAspect="1"/>
              </p:cNvPicPr>
              <p:nvPr/>
            </p:nvPicPr>
            <p:blipFill rotWithShape="1">
              <a:blip r:embed="rId10"/>
              <a:srcRect t="31967" r="2513" b="32000"/>
              <a:stretch/>
            </p:blipFill>
            <p:spPr>
              <a:xfrm>
                <a:off x="778142" y="4610265"/>
                <a:ext cx="1962215" cy="774196"/>
              </a:xfrm>
              <a:prstGeom prst="rect">
                <a:avLst/>
              </a:prstGeom>
            </p:spPr>
          </p:pic>
          <p:pic>
            <p:nvPicPr>
              <p:cNvPr id="18" name="Imagen 17" descr="Imagen que contiene Texto&#10;&#10;El contenido generado por inteligencia artificial puede ser incorrecto.">
                <a:extLst>
                  <a:ext uri="{FF2B5EF4-FFF2-40B4-BE49-F238E27FC236}">
                    <a16:creationId xmlns:a16="http://schemas.microsoft.com/office/drawing/2014/main" id="{B549E1C3-FB09-8F7D-3D6F-3FA31153A94B}"/>
                  </a:ext>
                </a:extLst>
              </p:cNvPr>
              <p:cNvPicPr>
                <a:picLocks noChangeAspect="1"/>
              </p:cNvPicPr>
              <p:nvPr/>
            </p:nvPicPr>
            <p:blipFill>
              <a:blip r:embed="rId11"/>
              <a:srcRect l="2867" t="6936" r="2966" b="9248"/>
              <a:stretch/>
            </p:blipFill>
            <p:spPr>
              <a:xfrm>
                <a:off x="3020784" y="4299820"/>
                <a:ext cx="1787153" cy="595295"/>
              </a:xfrm>
              <a:prstGeom prst="rect">
                <a:avLst/>
              </a:prstGeom>
            </p:spPr>
          </p:pic>
          <p:pic>
            <p:nvPicPr>
              <p:cNvPr id="19" name="Imagen 18" descr="Logotipo&#10;&#10;El contenido generado por IA puede ser incorrecto.">
                <a:extLst>
                  <a:ext uri="{FF2B5EF4-FFF2-40B4-BE49-F238E27FC236}">
                    <a16:creationId xmlns:a16="http://schemas.microsoft.com/office/drawing/2014/main" id="{AC15D08D-7DC8-0673-7F31-C1ED2DB0447E}"/>
                  </a:ext>
                </a:extLst>
              </p:cNvPr>
              <p:cNvPicPr>
                <a:picLocks noChangeAspect="1"/>
              </p:cNvPicPr>
              <p:nvPr/>
            </p:nvPicPr>
            <p:blipFill>
              <a:blip r:embed="rId12">
                <a:extLst>
                  <a:ext uri="{28A0092B-C50C-407E-A947-70E740481C1C}">
                    <a14:useLocalDpi xmlns:a14="http://schemas.microsoft.com/office/drawing/2010/main" val="0"/>
                  </a:ext>
                </a:extLst>
              </a:blip>
              <a:srcRect t="24258" r="2314" b="25636"/>
              <a:stretch/>
            </p:blipFill>
            <p:spPr>
              <a:xfrm>
                <a:off x="3037746" y="4906930"/>
                <a:ext cx="1787153" cy="630215"/>
              </a:xfrm>
              <a:prstGeom prst="rect">
                <a:avLst/>
              </a:prstGeom>
            </p:spPr>
          </p:pic>
        </p:grpSp>
        <p:pic>
          <p:nvPicPr>
            <p:cNvPr id="14" name="Imagen 13" descr="Imagen que contiene Texto&#10;&#10;El contenido generado por inteligencia artificial puede ser incorrecto.">
              <a:extLst>
                <a:ext uri="{FF2B5EF4-FFF2-40B4-BE49-F238E27FC236}">
                  <a16:creationId xmlns:a16="http://schemas.microsoft.com/office/drawing/2014/main" id="{59129675-47D2-D290-02A1-D8EB00A69CB9}"/>
                </a:ext>
              </a:extLst>
            </p:cNvPr>
            <p:cNvPicPr>
              <a:picLocks noChangeAspect="1"/>
            </p:cNvPicPr>
            <p:nvPr/>
          </p:nvPicPr>
          <p:blipFill>
            <a:blip r:embed="rId13"/>
            <a:stretch>
              <a:fillRect/>
            </a:stretch>
          </p:blipFill>
          <p:spPr>
            <a:xfrm>
              <a:off x="871257" y="5134256"/>
              <a:ext cx="2157133" cy="802902"/>
            </a:xfrm>
            <a:prstGeom prst="rect">
              <a:avLst/>
            </a:prstGeom>
          </p:spPr>
        </p:pic>
      </p:grpSp>
      <p:sp>
        <p:nvSpPr>
          <p:cNvPr id="11" name="CuadroTexto 3">
            <a:extLst>
              <a:ext uri="{FF2B5EF4-FFF2-40B4-BE49-F238E27FC236}">
                <a16:creationId xmlns:a16="http://schemas.microsoft.com/office/drawing/2014/main" id="{91CF4023-388F-7F74-AB02-4252A4DCD715}"/>
              </a:ext>
            </a:extLst>
          </p:cNvPr>
          <p:cNvSpPr txBox="1"/>
          <p:nvPr/>
        </p:nvSpPr>
        <p:spPr>
          <a:xfrm>
            <a:off x="7377688" y="3868068"/>
            <a:ext cx="43380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latin typeface="Arial" panose="020B0604020202020204" pitchFamily="34" charset="0"/>
                <a:ea typeface="Calibri"/>
                <a:cs typeface="Arial" panose="020B0604020202020204" pitchFamily="34" charset="0"/>
              </a:rPr>
              <a:t>Multisectoral action in collaboration with Partners: </a:t>
            </a:r>
          </a:p>
        </p:txBody>
      </p:sp>
      <p:pic>
        <p:nvPicPr>
          <p:cNvPr id="6" name="Picture 5" descr="A blue and black logo&#10;&#10;AI-generated content may be incorrect.">
            <a:extLst>
              <a:ext uri="{FF2B5EF4-FFF2-40B4-BE49-F238E27FC236}">
                <a16:creationId xmlns:a16="http://schemas.microsoft.com/office/drawing/2014/main" id="{33EE54FB-1630-6D30-4EAC-0F58F166A274}"/>
              </a:ext>
            </a:extLst>
          </p:cNvPr>
          <p:cNvPicPr>
            <a:picLocks noChangeAspect="1"/>
          </p:cNvPicPr>
          <p:nvPr/>
        </p:nvPicPr>
        <p:blipFill>
          <a:blip r:embed="rId14"/>
          <a:stretch>
            <a:fillRect/>
          </a:stretch>
        </p:blipFill>
        <p:spPr>
          <a:xfrm>
            <a:off x="315941" y="6055936"/>
            <a:ext cx="2902528" cy="679558"/>
          </a:xfrm>
          <a:prstGeom prst="rect">
            <a:avLst/>
          </a:prstGeom>
        </p:spPr>
      </p:pic>
      <p:sp>
        <p:nvSpPr>
          <p:cNvPr id="25" name="CuadroTexto 3">
            <a:extLst>
              <a:ext uri="{FF2B5EF4-FFF2-40B4-BE49-F238E27FC236}">
                <a16:creationId xmlns:a16="http://schemas.microsoft.com/office/drawing/2014/main" id="{A41B5FDA-31F2-9AAE-CC9D-1F6B71260A21}"/>
              </a:ext>
            </a:extLst>
          </p:cNvPr>
          <p:cNvSpPr txBox="1"/>
          <p:nvPr/>
        </p:nvSpPr>
        <p:spPr>
          <a:xfrm>
            <a:off x="3858847" y="1224966"/>
            <a:ext cx="3263856" cy="18517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b="1" dirty="0">
                <a:solidFill>
                  <a:schemeClr val="bg1"/>
                </a:solidFill>
                <a:latin typeface="Arial" panose="020B0604020202020204" pitchFamily="34" charset="0"/>
                <a:ea typeface="Calibri Light"/>
                <a:cs typeface="Arial" panose="020B0604020202020204" pitchFamily="34" charset="0"/>
              </a:rPr>
              <a:t>What does PAHO do?</a:t>
            </a:r>
            <a:endParaRPr lang="en-US" dirty="0">
              <a:solidFill>
                <a:schemeClr val="bg1"/>
              </a:solidFill>
              <a:latin typeface="Arial" panose="020B0604020202020204" pitchFamily="34" charset="0"/>
              <a:ea typeface="Calibri"/>
              <a:cs typeface="Arial" panose="020B0604020202020204" pitchFamily="34" charset="0"/>
            </a:endParaRPr>
          </a:p>
          <a:p>
            <a:pPr marL="285750" indent="-285750">
              <a:lnSpc>
                <a:spcPct val="90000"/>
              </a:lnSpc>
              <a:spcBef>
                <a:spcPts val="1000"/>
              </a:spcBef>
              <a:buFont typeface="Arial"/>
              <a:buChar char="•"/>
            </a:pPr>
            <a:r>
              <a:rPr lang="en-US" u="sng" dirty="0">
                <a:solidFill>
                  <a:schemeClr val="bg1"/>
                </a:solidFill>
                <a:latin typeface="Arial" panose="020B0604020202020204" pitchFamily="34" charset="0"/>
                <a:ea typeface="Calibri Light"/>
                <a:cs typeface="Arial" panose="020B0604020202020204" pitchFamily="34" charset="0"/>
              </a:rPr>
              <a:t>Technical support:</a:t>
            </a:r>
            <a:r>
              <a:rPr lang="en-US" dirty="0">
                <a:solidFill>
                  <a:schemeClr val="bg1"/>
                </a:solidFill>
                <a:latin typeface="Arial" panose="020B0604020202020204" pitchFamily="34" charset="0"/>
                <a:ea typeface="Calibri Light"/>
                <a:cs typeface="Arial" panose="020B0604020202020204" pitchFamily="34" charset="0"/>
              </a:rPr>
              <a:t> </a:t>
            </a:r>
          </a:p>
          <a:p>
            <a:pPr marL="285750" indent="-285750">
              <a:lnSpc>
                <a:spcPct val="90000"/>
              </a:lnSpc>
              <a:spcBef>
                <a:spcPts val="1000"/>
              </a:spcBef>
              <a:buFont typeface="Arial"/>
              <a:buChar char="•"/>
            </a:pPr>
            <a:r>
              <a:rPr lang="en-US" u="sng" dirty="0">
                <a:solidFill>
                  <a:schemeClr val="bg1"/>
                </a:solidFill>
                <a:latin typeface="Arial" panose="020B0604020202020204" pitchFamily="34" charset="0"/>
                <a:ea typeface="Calibri Light"/>
                <a:cs typeface="Arial" panose="020B0604020202020204" pitchFamily="34" charset="0"/>
              </a:rPr>
              <a:t>Facilitate dialogue:</a:t>
            </a:r>
            <a:r>
              <a:rPr lang="en-US" dirty="0">
                <a:solidFill>
                  <a:schemeClr val="bg1"/>
                </a:solidFill>
                <a:latin typeface="Arial" panose="020B0604020202020204" pitchFamily="34" charset="0"/>
                <a:ea typeface="Calibri Light"/>
                <a:cs typeface="Arial" panose="020B0604020202020204" pitchFamily="34" charset="0"/>
              </a:rPr>
              <a:t> </a:t>
            </a:r>
            <a:endParaRPr lang="en-US" dirty="0">
              <a:solidFill>
                <a:schemeClr val="bg1"/>
              </a:solidFill>
              <a:latin typeface="Arial" panose="020B0604020202020204" pitchFamily="34" charset="0"/>
              <a:ea typeface="Calibri" panose="020F0502020204030204"/>
              <a:cs typeface="Arial" panose="020B0604020202020204" pitchFamily="34" charset="0"/>
            </a:endParaRPr>
          </a:p>
          <a:p>
            <a:pPr marL="285750" indent="-285750">
              <a:lnSpc>
                <a:spcPct val="90000"/>
              </a:lnSpc>
              <a:spcBef>
                <a:spcPts val="1000"/>
              </a:spcBef>
              <a:buFont typeface="Arial"/>
              <a:buChar char="•"/>
            </a:pPr>
            <a:r>
              <a:rPr lang="en-US" u="sng" dirty="0">
                <a:solidFill>
                  <a:schemeClr val="bg1"/>
                </a:solidFill>
                <a:latin typeface="Arial" panose="020B0604020202020204" pitchFamily="34" charset="0"/>
                <a:ea typeface="Calibri Light"/>
                <a:cs typeface="Arial" panose="020B0604020202020204" pitchFamily="34" charset="0"/>
              </a:rPr>
              <a:t>Generate evidence: </a:t>
            </a:r>
            <a:r>
              <a:rPr lang="en-US" dirty="0">
                <a:solidFill>
                  <a:schemeClr val="bg1"/>
                </a:solidFill>
                <a:latin typeface="Arial" panose="020B0604020202020204" pitchFamily="34" charset="0"/>
                <a:ea typeface="Calibri Light"/>
                <a:cs typeface="Arial" panose="020B0604020202020204" pitchFamily="34" charset="0"/>
              </a:rPr>
              <a:t> </a:t>
            </a:r>
            <a:endParaRPr lang="en-US" dirty="0">
              <a:solidFill>
                <a:schemeClr val="bg1"/>
              </a:solidFill>
              <a:latin typeface="Arial" panose="020B0604020202020204" pitchFamily="34" charset="0"/>
              <a:ea typeface="Calibri" panose="020F0502020204030204"/>
              <a:cs typeface="Arial" panose="020B0604020202020204" pitchFamily="34" charset="0"/>
            </a:endParaRPr>
          </a:p>
          <a:p>
            <a:pPr marL="285750" indent="-285750">
              <a:lnSpc>
                <a:spcPct val="90000"/>
              </a:lnSpc>
              <a:spcBef>
                <a:spcPts val="1000"/>
              </a:spcBef>
              <a:buFont typeface="Arial"/>
              <a:buChar char="•"/>
            </a:pPr>
            <a:r>
              <a:rPr lang="en-US" u="sng" dirty="0">
                <a:solidFill>
                  <a:schemeClr val="bg1"/>
                </a:solidFill>
                <a:latin typeface="Arial" panose="020B0604020202020204" pitchFamily="34" charset="0"/>
                <a:ea typeface="Calibri Light"/>
                <a:cs typeface="Arial" panose="020B0604020202020204" pitchFamily="34" charset="0"/>
              </a:rPr>
              <a:t>Monitoring and evaluation:</a:t>
            </a:r>
            <a:r>
              <a:rPr lang="en-US" dirty="0">
                <a:solidFill>
                  <a:schemeClr val="bg1"/>
                </a:solidFill>
                <a:latin typeface="Arial" panose="020B0604020202020204" pitchFamily="34" charset="0"/>
                <a:ea typeface="Calibri Light"/>
                <a:cs typeface="Arial" panose="020B0604020202020204" pitchFamily="34" charset="0"/>
              </a:rPr>
              <a:t> </a:t>
            </a:r>
          </a:p>
        </p:txBody>
      </p:sp>
      <p:pic>
        <p:nvPicPr>
          <p:cNvPr id="10" name="Picture 10" descr="Doodle career icon set. Success winner, business goal, challenge hand drawn sketch line pen stroke style icon. Professional business career, goal sketch doodle drawn collection. Vector illustration">
            <a:extLst>
              <a:ext uri="{FF2B5EF4-FFF2-40B4-BE49-F238E27FC236}">
                <a16:creationId xmlns:a16="http://schemas.microsoft.com/office/drawing/2014/main" id="{8F34EA82-1A24-17B3-EF3F-EF33A6FB36F0}"/>
              </a:ext>
            </a:extLst>
          </p:cNvPr>
          <p:cNvPicPr>
            <a:picLocks noChangeAspect="1"/>
          </p:cNvPicPr>
          <p:nvPr/>
        </p:nvPicPr>
        <p:blipFill rotWithShape="1">
          <a:blip r:embed="rId15">
            <a:extLst>
              <a:ext uri="{28A0092B-C50C-407E-A947-70E740481C1C}">
                <a14:useLocalDpi xmlns:a14="http://schemas.microsoft.com/office/drawing/2010/main" val="0"/>
              </a:ext>
            </a:extLst>
          </a:blip>
          <a:srcRect l="81667" t="44274"/>
          <a:stretch/>
        </p:blipFill>
        <p:spPr bwMode="auto">
          <a:xfrm>
            <a:off x="10132757" y="934059"/>
            <a:ext cx="875485" cy="7394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66071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66AE-8B76-16D3-3FBC-E1314702553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EE6B492-E93B-E458-BEA3-2BBCADA3C48D}"/>
              </a:ext>
            </a:extLst>
          </p:cNvPr>
          <p:cNvSpPr/>
          <p:nvPr/>
        </p:nvSpPr>
        <p:spPr>
          <a:xfrm>
            <a:off x="367093" y="1393466"/>
            <a:ext cx="4552122" cy="20355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black logo&#10;&#10;AI-generated content may be incorrect.">
            <a:extLst>
              <a:ext uri="{FF2B5EF4-FFF2-40B4-BE49-F238E27FC236}">
                <a16:creationId xmlns:a16="http://schemas.microsoft.com/office/drawing/2014/main" id="{44CDCB9E-A885-CEA1-C4E8-DAB049A9D2BF}"/>
              </a:ext>
            </a:extLst>
          </p:cNvPr>
          <p:cNvPicPr>
            <a:picLocks noChangeAspect="1"/>
          </p:cNvPicPr>
          <p:nvPr/>
        </p:nvPicPr>
        <p:blipFill>
          <a:blip r:embed="rId3"/>
          <a:stretch>
            <a:fillRect/>
          </a:stretch>
        </p:blipFill>
        <p:spPr>
          <a:xfrm>
            <a:off x="9004701" y="5975051"/>
            <a:ext cx="2902528" cy="679558"/>
          </a:xfrm>
          <a:prstGeom prst="rect">
            <a:avLst/>
          </a:prstGeom>
        </p:spPr>
      </p:pic>
      <p:sp>
        <p:nvSpPr>
          <p:cNvPr id="9" name="Content Placeholder 2">
            <a:extLst>
              <a:ext uri="{FF2B5EF4-FFF2-40B4-BE49-F238E27FC236}">
                <a16:creationId xmlns:a16="http://schemas.microsoft.com/office/drawing/2014/main" id="{26EE9FB6-9DE6-B669-25D0-AD4CC983431C}"/>
              </a:ext>
            </a:extLst>
          </p:cNvPr>
          <p:cNvSpPr txBox="1">
            <a:spLocks/>
          </p:cNvSpPr>
          <p:nvPr/>
        </p:nvSpPr>
        <p:spPr>
          <a:xfrm>
            <a:off x="5366528" y="1856117"/>
            <a:ext cx="6389656" cy="282648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800"/>
              </a:spcAft>
            </a:pPr>
            <a:r>
              <a:rPr lang="en-US" sz="2000" b="1" dirty="0">
                <a:solidFill>
                  <a:srgbClr val="002060"/>
                </a:solidFill>
                <a:latin typeface="Calibri"/>
                <a:ea typeface="Calibri"/>
                <a:cs typeface="Calibri"/>
              </a:rPr>
              <a:t>PER, ECU: </a:t>
            </a:r>
            <a:r>
              <a:rPr lang="en-US" sz="2000" dirty="0">
                <a:solidFill>
                  <a:srgbClr val="002060"/>
                </a:solidFill>
                <a:latin typeface="Calibri"/>
                <a:ea typeface="Calibri"/>
                <a:cs typeface="Calibri"/>
              </a:rPr>
              <a:t>public consultation to update labeling legislation to align with PAHO recommendations and best practices on </a:t>
            </a:r>
            <a:r>
              <a:rPr lang="en-US" sz="2000" b="1" dirty="0">
                <a:solidFill>
                  <a:srgbClr val="002060"/>
                </a:solidFill>
                <a:latin typeface="Calibri"/>
                <a:ea typeface="Calibri"/>
                <a:cs typeface="Calibri"/>
              </a:rPr>
              <a:t>FOPL</a:t>
            </a:r>
            <a:r>
              <a:rPr lang="en-US" sz="2000" dirty="0">
                <a:solidFill>
                  <a:srgbClr val="002060"/>
                </a:solidFill>
                <a:latin typeface="Calibri"/>
                <a:ea typeface="Calibri"/>
                <a:cs typeface="Calibri"/>
              </a:rPr>
              <a:t> and protection of </a:t>
            </a:r>
            <a:r>
              <a:rPr lang="en-US" sz="2000" b="1" dirty="0">
                <a:solidFill>
                  <a:srgbClr val="002060"/>
                </a:solidFill>
                <a:latin typeface="Calibri"/>
                <a:ea typeface="Calibri"/>
                <a:cs typeface="Calibri"/>
              </a:rPr>
              <a:t>breastfeeding</a:t>
            </a:r>
            <a:r>
              <a:rPr lang="en-US" sz="2000" dirty="0">
                <a:solidFill>
                  <a:srgbClr val="002060"/>
                </a:solidFill>
                <a:latin typeface="Calibri"/>
                <a:ea typeface="Calibri"/>
                <a:cs typeface="Calibri"/>
              </a:rPr>
              <a:t>.</a:t>
            </a:r>
            <a:endParaRPr lang="en-US" sz="2000" dirty="0">
              <a:solidFill>
                <a:srgbClr val="000000"/>
              </a:solidFill>
              <a:ea typeface="Calibri"/>
              <a:cs typeface="Calibri"/>
            </a:endParaRPr>
          </a:p>
          <a:p>
            <a:pPr algn="just" fontAlgn="base">
              <a:lnSpc>
                <a:spcPct val="100000"/>
              </a:lnSpc>
              <a:spcAft>
                <a:spcPts val="800"/>
              </a:spcAft>
            </a:pPr>
            <a:r>
              <a:rPr lang="en-US" sz="2000" b="1" dirty="0">
                <a:solidFill>
                  <a:srgbClr val="002060"/>
                </a:solidFill>
                <a:latin typeface="Calibri"/>
                <a:ea typeface="Calibri"/>
                <a:cs typeface="Calibri"/>
              </a:rPr>
              <a:t>COL:</a:t>
            </a:r>
            <a:r>
              <a:rPr lang="en-US" sz="2000" dirty="0">
                <a:solidFill>
                  <a:srgbClr val="002060"/>
                </a:solidFill>
                <a:latin typeface="Calibri"/>
                <a:ea typeface="Calibri"/>
                <a:cs typeface="Calibri"/>
              </a:rPr>
              <a:t> adopted</a:t>
            </a:r>
            <a:r>
              <a:rPr lang="en-US" sz="2000" b="1" dirty="0">
                <a:solidFill>
                  <a:srgbClr val="002060"/>
                </a:solidFill>
                <a:latin typeface="Calibri"/>
                <a:ea typeface="Calibri"/>
                <a:cs typeface="Calibri"/>
              </a:rPr>
              <a:t> </a:t>
            </a:r>
            <a:r>
              <a:rPr lang="en-US" sz="2000" dirty="0">
                <a:solidFill>
                  <a:srgbClr val="002060"/>
                </a:solidFill>
                <a:latin typeface="Calibri"/>
                <a:ea typeface="Calibri"/>
                <a:cs typeface="Calibri"/>
              </a:rPr>
              <a:t>taxation for </a:t>
            </a:r>
            <a:r>
              <a:rPr lang="en-US" sz="2000" b="1" dirty="0">
                <a:solidFill>
                  <a:srgbClr val="002060"/>
                </a:solidFill>
                <a:latin typeface="Calibri"/>
                <a:ea typeface="Calibri"/>
                <a:cs typeface="Calibri"/>
              </a:rPr>
              <a:t>sugar sweetened beverages </a:t>
            </a:r>
            <a:r>
              <a:rPr lang="en-US" sz="2000" dirty="0">
                <a:solidFill>
                  <a:srgbClr val="002060"/>
                </a:solidFill>
                <a:latin typeface="Calibri"/>
                <a:ea typeface="Calibri"/>
                <a:cs typeface="Calibri"/>
              </a:rPr>
              <a:t>and other </a:t>
            </a:r>
            <a:r>
              <a:rPr lang="en-US" sz="2000" b="1" dirty="0">
                <a:solidFill>
                  <a:srgbClr val="002060"/>
                </a:solidFill>
                <a:latin typeface="Calibri"/>
                <a:ea typeface="Calibri"/>
                <a:cs typeface="Calibri"/>
              </a:rPr>
              <a:t>ultra-processed products</a:t>
            </a:r>
            <a:r>
              <a:rPr lang="en-US" sz="2000" dirty="0">
                <a:solidFill>
                  <a:srgbClr val="002060"/>
                </a:solidFill>
                <a:latin typeface="Calibri"/>
                <a:ea typeface="Calibri"/>
                <a:cs typeface="Calibri"/>
              </a:rPr>
              <a:t>. </a:t>
            </a:r>
          </a:p>
          <a:p>
            <a:pPr algn="just">
              <a:lnSpc>
                <a:spcPct val="100000"/>
              </a:lnSpc>
              <a:spcAft>
                <a:spcPts val="800"/>
              </a:spcAft>
            </a:pPr>
            <a:r>
              <a:rPr lang="en-US" sz="2000" b="1" dirty="0">
                <a:solidFill>
                  <a:srgbClr val="002060"/>
                </a:solidFill>
                <a:latin typeface="Calibri"/>
                <a:ea typeface="Calibri"/>
                <a:cs typeface="Calibri"/>
              </a:rPr>
              <a:t>BAH, COR: </a:t>
            </a:r>
            <a:r>
              <a:rPr lang="en-US" sz="2000" dirty="0">
                <a:solidFill>
                  <a:srgbClr val="002060"/>
                </a:solidFill>
                <a:latin typeface="Calibri"/>
                <a:ea typeface="Calibri"/>
                <a:cs typeface="Calibri"/>
              </a:rPr>
              <a:t>and</a:t>
            </a:r>
            <a:r>
              <a:rPr lang="en-US" sz="2000" b="1" dirty="0">
                <a:solidFill>
                  <a:srgbClr val="002060"/>
                </a:solidFill>
                <a:latin typeface="Calibri"/>
                <a:ea typeface="Calibri"/>
                <a:cs typeface="Calibri"/>
              </a:rPr>
              <a:t> GUT:</a:t>
            </a:r>
            <a:r>
              <a:rPr lang="en-US" sz="2000" dirty="0">
                <a:solidFill>
                  <a:srgbClr val="002060"/>
                </a:solidFill>
                <a:latin typeface="Calibri"/>
                <a:ea typeface="Calibri"/>
                <a:cs typeface="Calibri"/>
              </a:rPr>
              <a:t> drafted integral </a:t>
            </a:r>
            <a:r>
              <a:rPr lang="en-US" sz="2000" b="1" dirty="0">
                <a:solidFill>
                  <a:srgbClr val="002060"/>
                </a:solidFill>
                <a:latin typeface="Calibri"/>
                <a:ea typeface="Calibri"/>
                <a:cs typeface="Calibri"/>
              </a:rPr>
              <a:t>healthy eating laws, including</a:t>
            </a:r>
            <a:r>
              <a:rPr lang="en-US" sz="2000" dirty="0">
                <a:solidFill>
                  <a:srgbClr val="002060"/>
                </a:solidFill>
                <a:latin typeface="Calibri"/>
                <a:ea typeface="Calibri"/>
                <a:cs typeface="Calibri"/>
              </a:rPr>
              <a:t> </a:t>
            </a:r>
            <a:r>
              <a:rPr lang="en-US" sz="2000" b="1" dirty="0">
                <a:solidFill>
                  <a:srgbClr val="002060"/>
                </a:solidFill>
                <a:latin typeface="Calibri"/>
                <a:ea typeface="Calibri"/>
                <a:cs typeface="Calibri"/>
              </a:rPr>
              <a:t>warning labels</a:t>
            </a:r>
            <a:r>
              <a:rPr lang="en-US" sz="2000" dirty="0">
                <a:solidFill>
                  <a:srgbClr val="002060"/>
                </a:solidFill>
                <a:latin typeface="Calibri"/>
                <a:ea typeface="Calibri"/>
                <a:cs typeface="Calibri"/>
              </a:rPr>
              <a:t>, </a:t>
            </a:r>
            <a:r>
              <a:rPr lang="en-US" sz="2000" b="1" dirty="0">
                <a:solidFill>
                  <a:srgbClr val="002060"/>
                </a:solidFill>
                <a:latin typeface="Calibri"/>
                <a:ea typeface="Calibri"/>
                <a:cs typeface="Calibri"/>
              </a:rPr>
              <a:t>marketing restrictions </a:t>
            </a:r>
            <a:r>
              <a:rPr lang="en-US" sz="2000" dirty="0">
                <a:solidFill>
                  <a:srgbClr val="002060"/>
                </a:solidFill>
                <a:latin typeface="Calibri"/>
                <a:ea typeface="Calibri"/>
                <a:cs typeface="Calibri"/>
              </a:rPr>
              <a:t>and </a:t>
            </a:r>
            <a:r>
              <a:rPr lang="en-US" sz="2000" b="1" dirty="0">
                <a:solidFill>
                  <a:srgbClr val="002060"/>
                </a:solidFill>
                <a:latin typeface="Calibri"/>
                <a:ea typeface="Calibri"/>
                <a:cs typeface="Calibri"/>
              </a:rPr>
              <a:t>school food regulation.</a:t>
            </a:r>
          </a:p>
          <a:p>
            <a:pPr algn="just">
              <a:lnSpc>
                <a:spcPct val="100000"/>
              </a:lnSpc>
              <a:spcAft>
                <a:spcPts val="800"/>
              </a:spcAft>
            </a:pPr>
            <a:r>
              <a:rPr lang="en-US" sz="2000" b="1" dirty="0">
                <a:solidFill>
                  <a:srgbClr val="002060"/>
                </a:solidFill>
                <a:latin typeface="Calibri"/>
                <a:ea typeface="Calibri"/>
                <a:cs typeface="Calibri"/>
              </a:rPr>
              <a:t>DOR: </a:t>
            </a:r>
            <a:r>
              <a:rPr lang="en-US" sz="2000" dirty="0">
                <a:solidFill>
                  <a:srgbClr val="002060"/>
                </a:solidFill>
                <a:latin typeface="Calibri"/>
                <a:ea typeface="Calibri"/>
                <a:cs typeface="Calibri"/>
              </a:rPr>
              <a:t>issued a draft decree for public consultation on the adoption of </a:t>
            </a:r>
            <a:r>
              <a:rPr lang="en-US" sz="2000" b="1" dirty="0">
                <a:solidFill>
                  <a:srgbClr val="002060"/>
                </a:solidFill>
                <a:latin typeface="Calibri"/>
                <a:ea typeface="Calibri"/>
                <a:cs typeface="Calibri"/>
              </a:rPr>
              <a:t>warning labels </a:t>
            </a:r>
            <a:r>
              <a:rPr lang="en-US" sz="2000" dirty="0">
                <a:solidFill>
                  <a:srgbClr val="002060"/>
                </a:solidFill>
                <a:latin typeface="Calibri"/>
                <a:ea typeface="Calibri"/>
                <a:cs typeface="Calibri"/>
              </a:rPr>
              <a:t>as well as </a:t>
            </a:r>
            <a:r>
              <a:rPr lang="en-US" sz="2000" b="1" dirty="0">
                <a:solidFill>
                  <a:srgbClr val="002060"/>
                </a:solidFill>
                <a:latin typeface="Calibri"/>
                <a:ea typeface="Calibri"/>
                <a:cs typeface="Calibri"/>
              </a:rPr>
              <a:t>marketing restrictions </a:t>
            </a:r>
            <a:r>
              <a:rPr lang="en-US" sz="2000" dirty="0">
                <a:solidFill>
                  <a:srgbClr val="002060"/>
                </a:solidFill>
                <a:latin typeface="Calibri"/>
                <a:ea typeface="Calibri"/>
                <a:cs typeface="Calibri"/>
              </a:rPr>
              <a:t>following PAHO best practices and recommendations.</a:t>
            </a:r>
          </a:p>
        </p:txBody>
      </p:sp>
      <p:sp>
        <p:nvSpPr>
          <p:cNvPr id="12" name="TextBox 11">
            <a:extLst>
              <a:ext uri="{FF2B5EF4-FFF2-40B4-BE49-F238E27FC236}">
                <a16:creationId xmlns:a16="http://schemas.microsoft.com/office/drawing/2014/main" id="{6D29A202-FD76-5B2A-F7FC-D95F7872E635}"/>
              </a:ext>
            </a:extLst>
          </p:cNvPr>
          <p:cNvSpPr txBox="1"/>
          <p:nvPr/>
        </p:nvSpPr>
        <p:spPr>
          <a:xfrm>
            <a:off x="277091" y="203391"/>
            <a:ext cx="10724062" cy="1046327"/>
          </a:xfrm>
          <a:prstGeom prst="rect">
            <a:avLst/>
          </a:prstGeom>
        </p:spPr>
        <p:txBody>
          <a:bodyPr vert="horz" lIns="91440" tIns="45720" rIns="91440" bIns="45720" rtlCol="0" anchor="ctr">
            <a:noAutofit/>
          </a:bodyPr>
          <a:lstStyle>
            <a:lvl1pPr>
              <a:lnSpc>
                <a:spcPct val="90000"/>
              </a:lnSpc>
              <a:spcBef>
                <a:spcPct val="0"/>
              </a:spcBef>
              <a:buNone/>
              <a:defRPr sz="3200" b="1">
                <a:solidFill>
                  <a:srgbClr val="11334E"/>
                </a:solidFill>
                <a:latin typeface="Arial Black"/>
              </a:defRPr>
            </a:lvl1pPr>
          </a:lstStyle>
          <a:p>
            <a:r>
              <a:rPr lang="en-US" dirty="0"/>
              <a:t>Regulation of unhealthy food commodities (1) </a:t>
            </a:r>
          </a:p>
        </p:txBody>
      </p:sp>
      <p:sp>
        <p:nvSpPr>
          <p:cNvPr id="15" name="TextBox 14">
            <a:extLst>
              <a:ext uri="{FF2B5EF4-FFF2-40B4-BE49-F238E27FC236}">
                <a16:creationId xmlns:a16="http://schemas.microsoft.com/office/drawing/2014/main" id="{D010B35A-949B-E05F-ECB7-A6E8BD5E3D47}"/>
              </a:ext>
            </a:extLst>
          </p:cNvPr>
          <p:cNvSpPr txBox="1"/>
          <p:nvPr/>
        </p:nvSpPr>
        <p:spPr>
          <a:xfrm>
            <a:off x="427262" y="1607865"/>
            <a:ext cx="4295813" cy="1323439"/>
          </a:xfrm>
          <a:prstGeom prst="rect">
            <a:avLst/>
          </a:prstGeom>
          <a:noFill/>
        </p:spPr>
        <p:txBody>
          <a:bodyPr wrap="square">
            <a:spAutoFit/>
          </a:bodyPr>
          <a:lstStyle/>
          <a:p>
            <a:r>
              <a:rPr lang="en-US" sz="2000" dirty="0">
                <a:solidFill>
                  <a:schemeClr val="bg1"/>
                </a:solidFill>
                <a:latin typeface="Arial" panose="020B0604020202020204" pitchFamily="34" charset="0"/>
                <a:ea typeface="Calibri"/>
                <a:cs typeface="Arial" panose="020B0604020202020204" pitchFamily="34" charset="0"/>
              </a:rPr>
              <a:t>Interventions: </a:t>
            </a:r>
          </a:p>
          <a:p>
            <a:pPr marL="285750" indent="-285750">
              <a:buFont typeface="Arial" panose="020B0604020202020204" pitchFamily="34" charset="0"/>
              <a:buChar char="•"/>
            </a:pPr>
            <a:r>
              <a:rPr lang="en-US" sz="2000" dirty="0">
                <a:solidFill>
                  <a:schemeClr val="bg1"/>
                </a:solidFill>
                <a:latin typeface="Arial" panose="020B0604020202020204" pitchFamily="34" charset="0"/>
                <a:ea typeface="Calibri"/>
                <a:cs typeface="Arial" panose="020B0604020202020204" pitchFamily="34" charset="0"/>
              </a:rPr>
              <a:t>Front of package labeling (FOPL) </a:t>
            </a:r>
          </a:p>
          <a:p>
            <a:pPr marL="285750" indent="-285750">
              <a:buFont typeface="Arial" panose="020B0604020202020204" pitchFamily="34" charset="0"/>
              <a:buChar char="•"/>
            </a:pPr>
            <a:r>
              <a:rPr lang="en-US" sz="2000" dirty="0">
                <a:solidFill>
                  <a:schemeClr val="bg1"/>
                </a:solidFill>
                <a:latin typeface="Arial" panose="020B0604020202020204" pitchFamily="34" charset="0"/>
                <a:ea typeface="Calibri"/>
                <a:cs typeface="Arial" panose="020B0604020202020204" pitchFamily="34" charset="0"/>
              </a:rPr>
              <a:t>Marketing restrictions </a:t>
            </a:r>
          </a:p>
          <a:p>
            <a:pPr marL="285750" indent="-285750">
              <a:buFont typeface="Arial" panose="020B0604020202020204" pitchFamily="34" charset="0"/>
              <a:buChar char="•"/>
            </a:pPr>
            <a:r>
              <a:rPr lang="en-US" sz="2000" dirty="0">
                <a:solidFill>
                  <a:schemeClr val="bg1"/>
                </a:solidFill>
                <a:latin typeface="Arial" panose="020B0604020202020204" pitchFamily="34" charset="0"/>
                <a:ea typeface="Calibri"/>
                <a:cs typeface="Arial" panose="020B0604020202020204" pitchFamily="34" charset="0"/>
              </a:rPr>
              <a:t>School Food regulation Taxation</a:t>
            </a:r>
            <a:endParaRPr lang="en-US" sz="2000" dirty="0">
              <a:solidFill>
                <a:schemeClr val="bg1"/>
              </a:solidFill>
            </a:endParaRPr>
          </a:p>
        </p:txBody>
      </p:sp>
      <p:sp>
        <p:nvSpPr>
          <p:cNvPr id="17" name="TextBox 16">
            <a:extLst>
              <a:ext uri="{FF2B5EF4-FFF2-40B4-BE49-F238E27FC236}">
                <a16:creationId xmlns:a16="http://schemas.microsoft.com/office/drawing/2014/main" id="{86106D47-D43E-9F77-B4C7-8184EADCB863}"/>
              </a:ext>
            </a:extLst>
          </p:cNvPr>
          <p:cNvSpPr txBox="1"/>
          <p:nvPr/>
        </p:nvSpPr>
        <p:spPr>
          <a:xfrm>
            <a:off x="5522573" y="1249718"/>
            <a:ext cx="6094674" cy="430887"/>
          </a:xfrm>
          <a:prstGeom prst="rect">
            <a:avLst/>
          </a:prstGeom>
          <a:noFill/>
        </p:spPr>
        <p:txBody>
          <a:bodyPr wrap="square">
            <a:spAutoFit/>
          </a:bodyPr>
          <a:lstStyle/>
          <a:p>
            <a:r>
              <a:rPr lang="en-US" sz="2200" b="1" dirty="0">
                <a:latin typeface="Calibri"/>
                <a:ea typeface="Calibri"/>
                <a:cs typeface="Calibri"/>
              </a:rPr>
              <a:t>Achievement highlights (1)</a:t>
            </a:r>
            <a:endParaRPr lang="en-US" sz="2200" dirty="0"/>
          </a:p>
        </p:txBody>
      </p:sp>
      <p:pic>
        <p:nvPicPr>
          <p:cNvPr id="1026" name="Picture 2" descr="Foto de una persona eligiendo productos en un supermercado y de los sellos con las advertencias sanitarias">
            <a:extLst>
              <a:ext uri="{FF2B5EF4-FFF2-40B4-BE49-F238E27FC236}">
                <a16:creationId xmlns:a16="http://schemas.microsoft.com/office/drawing/2014/main" id="{6BF129FC-7063-6370-AD8A-59535379E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093" y="3678402"/>
            <a:ext cx="4552122" cy="256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8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E788B-AE05-69FD-B604-A0A00C0CE9E0}"/>
            </a:ext>
          </a:extLst>
        </p:cNvPr>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C5D818AD-E184-FADD-999B-2A4FF68AA5C7}"/>
              </a:ext>
            </a:extLst>
          </p:cNvPr>
          <p:cNvPicPr>
            <a:picLocks noChangeAspect="1"/>
          </p:cNvPicPr>
          <p:nvPr/>
        </p:nvPicPr>
        <p:blipFill>
          <a:blip r:embed="rId3"/>
          <a:stretch>
            <a:fillRect/>
          </a:stretch>
        </p:blipFill>
        <p:spPr>
          <a:xfrm>
            <a:off x="277091" y="5936330"/>
            <a:ext cx="2902528" cy="679558"/>
          </a:xfrm>
          <a:prstGeom prst="rect">
            <a:avLst/>
          </a:prstGeom>
        </p:spPr>
      </p:pic>
      <p:sp>
        <p:nvSpPr>
          <p:cNvPr id="6" name="Content Placeholder 2">
            <a:extLst>
              <a:ext uri="{FF2B5EF4-FFF2-40B4-BE49-F238E27FC236}">
                <a16:creationId xmlns:a16="http://schemas.microsoft.com/office/drawing/2014/main" id="{0B1EFAF7-E5CF-D4E5-5FB1-4C194EEA4C91}"/>
              </a:ext>
            </a:extLst>
          </p:cNvPr>
          <p:cNvSpPr txBox="1">
            <a:spLocks/>
          </p:cNvSpPr>
          <p:nvPr/>
        </p:nvSpPr>
        <p:spPr>
          <a:xfrm>
            <a:off x="277090" y="1402393"/>
            <a:ext cx="5964682" cy="46278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Aft>
                <a:spcPts val="800"/>
              </a:spcAft>
            </a:pPr>
            <a:r>
              <a:rPr lang="en-US" sz="2000" dirty="0">
                <a:solidFill>
                  <a:srgbClr val="002060"/>
                </a:solidFill>
                <a:latin typeface="Calibri"/>
                <a:ea typeface="Calibri"/>
                <a:cs typeface="Calibri"/>
              </a:rPr>
              <a:t>The Americas </a:t>
            </a:r>
            <a:r>
              <a:rPr lang="en-US" sz="2000" b="1" dirty="0">
                <a:solidFill>
                  <a:srgbClr val="002060"/>
                </a:solidFill>
                <a:latin typeface="Calibri"/>
                <a:ea typeface="Calibri"/>
                <a:cs typeface="Calibri"/>
              </a:rPr>
              <a:t>leads the world on the adoption of FOPL policies: </a:t>
            </a:r>
          </a:p>
          <a:p>
            <a:pPr lvl="1" algn="just" fontAlgn="base">
              <a:lnSpc>
                <a:spcPct val="100000"/>
              </a:lnSpc>
              <a:spcAft>
                <a:spcPts val="800"/>
              </a:spcAft>
            </a:pPr>
            <a:r>
              <a:rPr lang="en-US" sz="2000" b="1" dirty="0">
                <a:solidFill>
                  <a:srgbClr val="002060"/>
                </a:solidFill>
                <a:latin typeface="Calibri"/>
                <a:ea typeface="Calibri"/>
                <a:cs typeface="Calibri"/>
              </a:rPr>
              <a:t>12 countries </a:t>
            </a:r>
            <a:r>
              <a:rPr lang="en-US" sz="2000" dirty="0">
                <a:solidFill>
                  <a:srgbClr val="002060"/>
                </a:solidFill>
                <a:latin typeface="Calibri"/>
                <a:ea typeface="Calibri"/>
                <a:cs typeface="Calibri"/>
              </a:rPr>
              <a:t>have adopted </a:t>
            </a:r>
            <a:r>
              <a:rPr lang="en-US" sz="2000" b="1" dirty="0">
                <a:solidFill>
                  <a:srgbClr val="002060"/>
                </a:solidFill>
                <a:latin typeface="Calibri"/>
                <a:ea typeface="Calibri"/>
                <a:cs typeface="Calibri"/>
              </a:rPr>
              <a:t>front-of-package labelling (</a:t>
            </a:r>
            <a:r>
              <a:rPr lang="en-US" sz="2000" dirty="0">
                <a:solidFill>
                  <a:srgbClr val="002060"/>
                </a:solidFill>
                <a:latin typeface="Calibri"/>
                <a:ea typeface="Calibri"/>
                <a:cs typeface="Calibri"/>
              </a:rPr>
              <a:t>most of them using warning labels or are in the process of upgrading the policy to use </a:t>
            </a:r>
            <a:r>
              <a:rPr lang="en-US" sz="2000" b="1" dirty="0">
                <a:solidFill>
                  <a:srgbClr val="002060"/>
                </a:solidFill>
                <a:latin typeface="Calibri"/>
                <a:ea typeface="Calibri"/>
                <a:cs typeface="Calibri"/>
              </a:rPr>
              <a:t>warnings): ARG, BRA, BOL, CAN, CHI, COL, ECU, MEX, PAR, PER, URU, VEN. </a:t>
            </a:r>
          </a:p>
          <a:p>
            <a:pPr algn="just" fontAlgn="base">
              <a:lnSpc>
                <a:spcPct val="100000"/>
              </a:lnSpc>
              <a:spcAft>
                <a:spcPts val="800"/>
              </a:spcAft>
            </a:pPr>
            <a:r>
              <a:rPr lang="en-US" sz="2000" b="1" dirty="0">
                <a:solidFill>
                  <a:srgbClr val="002060"/>
                </a:solidFill>
                <a:latin typeface="Calibri"/>
                <a:ea typeface="Calibri"/>
                <a:cs typeface="Calibri"/>
              </a:rPr>
              <a:t>ARG, CHIL, COL, MEX and PER: </a:t>
            </a:r>
            <a:r>
              <a:rPr lang="en-US" sz="2000" dirty="0">
                <a:solidFill>
                  <a:srgbClr val="002060"/>
                </a:solidFill>
                <a:latin typeface="Calibri"/>
                <a:ea typeface="Calibri"/>
                <a:cs typeface="Calibri"/>
              </a:rPr>
              <a:t>included provisions on for </a:t>
            </a:r>
            <a:r>
              <a:rPr lang="en-US" sz="2000" b="1" dirty="0">
                <a:solidFill>
                  <a:srgbClr val="002060"/>
                </a:solidFill>
                <a:latin typeface="Calibri"/>
                <a:ea typeface="Calibri"/>
                <a:cs typeface="Calibri"/>
              </a:rPr>
              <a:t>marketing restrictions </a:t>
            </a:r>
            <a:r>
              <a:rPr lang="en-US" sz="2000" dirty="0">
                <a:solidFill>
                  <a:srgbClr val="002060"/>
                </a:solidFill>
                <a:latin typeface="Calibri"/>
                <a:ea typeface="Calibri"/>
                <a:cs typeface="Calibri"/>
              </a:rPr>
              <a:t>of products carrying warning labels.</a:t>
            </a:r>
            <a:r>
              <a:rPr lang="en-US" sz="2000" b="1" dirty="0">
                <a:solidFill>
                  <a:srgbClr val="002060"/>
                </a:solidFill>
                <a:latin typeface="Calibri"/>
                <a:ea typeface="Calibri"/>
                <a:cs typeface="Calibri"/>
              </a:rPr>
              <a:t> </a:t>
            </a:r>
          </a:p>
          <a:p>
            <a:pPr algn="just">
              <a:lnSpc>
                <a:spcPct val="100000"/>
              </a:lnSpc>
              <a:spcAft>
                <a:spcPts val="800"/>
              </a:spcAft>
            </a:pPr>
            <a:r>
              <a:rPr lang="en-US" sz="2000" b="1" dirty="0">
                <a:solidFill>
                  <a:srgbClr val="002060"/>
                </a:solidFill>
                <a:latin typeface="Calibri"/>
                <a:ea typeface="Calibri"/>
                <a:cs typeface="Calibri"/>
              </a:rPr>
              <a:t>ARG and CHI: </a:t>
            </a:r>
            <a:r>
              <a:rPr lang="en-US" sz="2000" dirty="0">
                <a:solidFill>
                  <a:srgbClr val="002060"/>
                </a:solidFill>
                <a:latin typeface="Calibri"/>
                <a:ea typeface="Calibri"/>
                <a:cs typeface="Calibri"/>
              </a:rPr>
              <a:t>link the required warning labels to the </a:t>
            </a:r>
            <a:r>
              <a:rPr lang="en-US" sz="2000" b="1" dirty="0">
                <a:solidFill>
                  <a:srgbClr val="002060"/>
                </a:solidFill>
                <a:latin typeface="Calibri"/>
                <a:ea typeface="Calibri"/>
                <a:cs typeface="Calibri"/>
              </a:rPr>
              <a:t>regulation of the school food environment.</a:t>
            </a:r>
            <a:endParaRPr lang="en-US" sz="2000" b="1" dirty="0"/>
          </a:p>
        </p:txBody>
      </p:sp>
      <p:pic>
        <p:nvPicPr>
          <p:cNvPr id="8" name="Picture 2" descr="A map of the world with different colored countries/regions&#10;&#10;Description automatically generated">
            <a:extLst>
              <a:ext uri="{FF2B5EF4-FFF2-40B4-BE49-F238E27FC236}">
                <a16:creationId xmlns:a16="http://schemas.microsoft.com/office/drawing/2014/main" id="{5DE586E4-DB6E-F414-422E-62FFFB4D6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875" y="1734747"/>
            <a:ext cx="5449294" cy="44462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D8E8620-E808-3478-36B3-DDDDAD40A06F}"/>
              </a:ext>
            </a:extLst>
          </p:cNvPr>
          <p:cNvSpPr txBox="1"/>
          <p:nvPr/>
        </p:nvSpPr>
        <p:spPr>
          <a:xfrm>
            <a:off x="277090" y="203391"/>
            <a:ext cx="10369645" cy="1046327"/>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11334E"/>
                </a:solidFill>
                <a:latin typeface="Arial Black"/>
              </a:defRPr>
            </a:lvl1pPr>
          </a:lstStyle>
          <a:p>
            <a:r>
              <a:rPr lang="en-US" dirty="0"/>
              <a:t>Regulation of unhealthy food commodities (2)</a:t>
            </a:r>
          </a:p>
        </p:txBody>
      </p:sp>
      <p:sp>
        <p:nvSpPr>
          <p:cNvPr id="4" name="TextBox 3">
            <a:extLst>
              <a:ext uri="{FF2B5EF4-FFF2-40B4-BE49-F238E27FC236}">
                <a16:creationId xmlns:a16="http://schemas.microsoft.com/office/drawing/2014/main" id="{EF541AC1-1F68-6D5B-B269-F034A384533C}"/>
              </a:ext>
            </a:extLst>
          </p:cNvPr>
          <p:cNvSpPr txBox="1"/>
          <p:nvPr/>
        </p:nvSpPr>
        <p:spPr>
          <a:xfrm>
            <a:off x="277090" y="971506"/>
            <a:ext cx="6094674" cy="430887"/>
          </a:xfrm>
          <a:prstGeom prst="rect">
            <a:avLst/>
          </a:prstGeom>
          <a:noFill/>
        </p:spPr>
        <p:txBody>
          <a:bodyPr wrap="square">
            <a:spAutoFit/>
          </a:bodyPr>
          <a:lstStyle>
            <a:defPPr>
              <a:defRPr lang="en-US"/>
            </a:defPPr>
            <a:lvl1pPr>
              <a:defRPr sz="2000" b="1">
                <a:latin typeface="Calibri"/>
                <a:ea typeface="Calibri"/>
                <a:cs typeface="Calibri"/>
              </a:defRPr>
            </a:lvl1pPr>
          </a:lstStyle>
          <a:p>
            <a:r>
              <a:rPr lang="en-US" sz="2200" dirty="0"/>
              <a:t>Achievement highlights (2) </a:t>
            </a:r>
          </a:p>
        </p:txBody>
      </p:sp>
    </p:spTree>
    <p:extLst>
      <p:ext uri="{BB962C8B-B14F-4D97-AF65-F5344CB8AC3E}">
        <p14:creationId xmlns:p14="http://schemas.microsoft.com/office/powerpoint/2010/main" val="109639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44CE-6C25-46E8-C257-5CC7CDE4B7DC}"/>
            </a:ext>
          </a:extLst>
        </p:cNvPr>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772F359F-6A05-A781-4957-86E95EA845BA}"/>
              </a:ext>
            </a:extLst>
          </p:cNvPr>
          <p:cNvPicPr>
            <a:picLocks noChangeAspect="1"/>
          </p:cNvPicPr>
          <p:nvPr/>
        </p:nvPicPr>
        <p:blipFill>
          <a:blip r:embed="rId3"/>
          <a:stretch>
            <a:fillRect/>
          </a:stretch>
        </p:blipFill>
        <p:spPr>
          <a:xfrm>
            <a:off x="277091" y="5936330"/>
            <a:ext cx="2902528" cy="679558"/>
          </a:xfrm>
          <a:prstGeom prst="rect">
            <a:avLst/>
          </a:prstGeom>
        </p:spPr>
      </p:pic>
      <p:sp>
        <p:nvSpPr>
          <p:cNvPr id="12" name="TextBox 11">
            <a:extLst>
              <a:ext uri="{FF2B5EF4-FFF2-40B4-BE49-F238E27FC236}">
                <a16:creationId xmlns:a16="http://schemas.microsoft.com/office/drawing/2014/main" id="{3E321CF2-DB25-6891-3DB9-4656E8457CD1}"/>
              </a:ext>
            </a:extLst>
          </p:cNvPr>
          <p:cNvSpPr txBox="1"/>
          <p:nvPr/>
        </p:nvSpPr>
        <p:spPr>
          <a:xfrm>
            <a:off x="277090" y="242112"/>
            <a:ext cx="11914910" cy="1046327"/>
          </a:xfrm>
          <a:prstGeom prst="rect">
            <a:avLst/>
          </a:prstGeom>
        </p:spPr>
        <p:txBody>
          <a:bodyPr vert="horz" lIns="91440" tIns="45720" rIns="91440" bIns="45720" rtlCol="0" anchor="ctr">
            <a:noAutofit/>
          </a:bodyPr>
          <a:lstStyle>
            <a:lvl1pPr>
              <a:lnSpc>
                <a:spcPct val="90000"/>
              </a:lnSpc>
              <a:spcBef>
                <a:spcPct val="0"/>
              </a:spcBef>
              <a:buNone/>
              <a:defRPr sz="2800" b="1">
                <a:solidFill>
                  <a:schemeClr val="accent1">
                    <a:lumMod val="75000"/>
                  </a:schemeClr>
                </a:solidFill>
                <a:latin typeface="Arial Black"/>
              </a:defRPr>
            </a:lvl1pPr>
          </a:lstStyle>
          <a:p>
            <a:r>
              <a:rPr lang="en-US" dirty="0">
                <a:solidFill>
                  <a:srgbClr val="11334E"/>
                </a:solidFill>
              </a:rPr>
              <a:t>Sodium/salt reduction</a:t>
            </a:r>
            <a:br>
              <a:rPr lang="en-US" dirty="0">
                <a:solidFill>
                  <a:srgbClr val="11334E"/>
                </a:solidFill>
              </a:rPr>
            </a:br>
            <a:r>
              <a:rPr lang="en-US" dirty="0">
                <a:solidFill>
                  <a:srgbClr val="11334E"/>
                </a:solidFill>
              </a:rPr>
              <a:t>Elimination of Industrially produced trans-fatty acids (</a:t>
            </a:r>
            <a:r>
              <a:rPr lang="en-US" dirty="0" err="1">
                <a:solidFill>
                  <a:srgbClr val="11334E"/>
                </a:solidFill>
              </a:rPr>
              <a:t>iTFA</a:t>
            </a:r>
            <a:r>
              <a:rPr lang="en-US" dirty="0">
                <a:solidFill>
                  <a:srgbClr val="11334E"/>
                </a:solidFill>
              </a:rPr>
              <a:t>) </a:t>
            </a:r>
          </a:p>
        </p:txBody>
      </p:sp>
      <p:sp>
        <p:nvSpPr>
          <p:cNvPr id="4" name="TextBox 3">
            <a:extLst>
              <a:ext uri="{FF2B5EF4-FFF2-40B4-BE49-F238E27FC236}">
                <a16:creationId xmlns:a16="http://schemas.microsoft.com/office/drawing/2014/main" id="{4FC320C8-D4BE-477B-66C2-92C1FCE2B58B}"/>
              </a:ext>
            </a:extLst>
          </p:cNvPr>
          <p:cNvSpPr txBox="1"/>
          <p:nvPr/>
        </p:nvSpPr>
        <p:spPr>
          <a:xfrm>
            <a:off x="381087" y="1343995"/>
            <a:ext cx="6094674" cy="461665"/>
          </a:xfrm>
          <a:prstGeom prst="rect">
            <a:avLst/>
          </a:prstGeom>
          <a:noFill/>
        </p:spPr>
        <p:txBody>
          <a:bodyPr wrap="square">
            <a:spAutoFit/>
          </a:bodyPr>
          <a:lstStyle>
            <a:defPPr>
              <a:defRPr lang="en-US"/>
            </a:defPPr>
            <a:lvl1pPr>
              <a:defRPr sz="2000" b="1">
                <a:latin typeface="Calibri"/>
                <a:ea typeface="Calibri"/>
                <a:cs typeface="Calibri"/>
              </a:defRPr>
            </a:lvl1pPr>
          </a:lstStyle>
          <a:p>
            <a:r>
              <a:rPr lang="en-US" sz="2400" dirty="0"/>
              <a:t>Achievement highlights </a:t>
            </a:r>
          </a:p>
        </p:txBody>
      </p:sp>
      <p:sp>
        <p:nvSpPr>
          <p:cNvPr id="3" name="Content Placeholder 2">
            <a:extLst>
              <a:ext uri="{FF2B5EF4-FFF2-40B4-BE49-F238E27FC236}">
                <a16:creationId xmlns:a16="http://schemas.microsoft.com/office/drawing/2014/main" id="{9C4F343E-5D48-CAD6-1CF1-35011B9D4F07}"/>
              </a:ext>
            </a:extLst>
          </p:cNvPr>
          <p:cNvSpPr txBox="1">
            <a:spLocks/>
          </p:cNvSpPr>
          <p:nvPr/>
        </p:nvSpPr>
        <p:spPr>
          <a:xfrm>
            <a:off x="-211501" y="1861216"/>
            <a:ext cx="5451411" cy="38708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lgn="just">
              <a:lnSpc>
                <a:spcPct val="100000"/>
              </a:lnSpc>
              <a:spcAft>
                <a:spcPts val="800"/>
              </a:spcAft>
            </a:pPr>
            <a:r>
              <a:rPr lang="en-US" sz="2000" b="1" dirty="0">
                <a:solidFill>
                  <a:srgbClr val="002060"/>
                </a:solidFill>
                <a:latin typeface="Arial" panose="020B0604020202020204" pitchFamily="34" charset="0"/>
                <a:ea typeface="Calibri"/>
                <a:cs typeface="Arial" panose="020B0604020202020204" pitchFamily="34" charset="0"/>
              </a:rPr>
              <a:t>Sodium - 6 countries </a:t>
            </a:r>
            <a:r>
              <a:rPr lang="en-US" sz="2000" dirty="0">
                <a:solidFill>
                  <a:srgbClr val="002060"/>
                </a:solidFill>
                <a:latin typeface="Arial" panose="020B0604020202020204" pitchFamily="34" charset="0"/>
                <a:ea typeface="Calibri"/>
                <a:cs typeface="Arial" panose="020B0604020202020204" pitchFamily="34" charset="0"/>
              </a:rPr>
              <a:t>have implemented multiple mandatory measures for </a:t>
            </a:r>
            <a:r>
              <a:rPr lang="en-US" sz="2000" b="1" dirty="0">
                <a:solidFill>
                  <a:srgbClr val="002060"/>
                </a:solidFill>
                <a:latin typeface="Arial" panose="020B0604020202020204" pitchFamily="34" charset="0"/>
                <a:ea typeface="Calibri"/>
                <a:cs typeface="Arial" panose="020B0604020202020204" pitchFamily="34" charset="0"/>
              </a:rPr>
              <a:t>sodium reduction, </a:t>
            </a:r>
            <a:r>
              <a:rPr lang="en-US" sz="2000" dirty="0">
                <a:solidFill>
                  <a:srgbClr val="002060"/>
                </a:solidFill>
                <a:latin typeface="Arial" panose="020B0604020202020204" pitchFamily="34" charset="0"/>
                <a:ea typeface="Calibri"/>
                <a:cs typeface="Arial" panose="020B0604020202020204" pitchFamily="34" charset="0"/>
              </a:rPr>
              <a:t>(</a:t>
            </a:r>
            <a:r>
              <a:rPr lang="en-US" sz="2000" b="1" dirty="0">
                <a:solidFill>
                  <a:srgbClr val="002060"/>
                </a:solidFill>
                <a:latin typeface="Arial" panose="020B0604020202020204" pitchFamily="34" charset="0"/>
                <a:ea typeface="Calibri"/>
                <a:cs typeface="Arial" panose="020B0604020202020204" pitchFamily="34" charset="0"/>
              </a:rPr>
              <a:t>ARG, BRA, CHIL, COL, MEX, URU); </a:t>
            </a:r>
            <a:r>
              <a:rPr lang="en-US" sz="2000" dirty="0">
                <a:solidFill>
                  <a:srgbClr val="002060"/>
                </a:solidFill>
                <a:latin typeface="Arial" panose="020B0604020202020204" pitchFamily="34" charset="0"/>
                <a:ea typeface="Calibri"/>
                <a:cs typeface="Arial" panose="020B0604020202020204" pitchFamily="34" charset="0"/>
              </a:rPr>
              <a:t>3 include sodium reduction targets (</a:t>
            </a:r>
            <a:r>
              <a:rPr lang="en-US" sz="2000" b="1" dirty="0">
                <a:solidFill>
                  <a:srgbClr val="002060"/>
                </a:solidFill>
                <a:latin typeface="Arial" panose="020B0604020202020204" pitchFamily="34" charset="0"/>
                <a:ea typeface="Calibri"/>
                <a:cs typeface="Arial" panose="020B0604020202020204" pitchFamily="34" charset="0"/>
              </a:rPr>
              <a:t>ARG, COL, PAR</a:t>
            </a:r>
            <a:r>
              <a:rPr lang="en-US" sz="2000" dirty="0">
                <a:solidFill>
                  <a:srgbClr val="002060"/>
                </a:solidFill>
                <a:latin typeface="Arial" panose="020B0604020202020204" pitchFamily="34" charset="0"/>
                <a:ea typeface="Calibri"/>
                <a:cs typeface="Arial" panose="020B0604020202020204" pitchFamily="34" charset="0"/>
              </a:rPr>
              <a:t>).</a:t>
            </a:r>
          </a:p>
          <a:p>
            <a:pPr marL="571500" indent="-342900" algn="just">
              <a:lnSpc>
                <a:spcPct val="100000"/>
              </a:lnSpc>
              <a:spcAft>
                <a:spcPts val="800"/>
              </a:spcAft>
            </a:pPr>
            <a:endParaRPr lang="en-US" sz="1800" dirty="0">
              <a:solidFill>
                <a:srgbClr val="002060"/>
              </a:solidFill>
              <a:latin typeface="Arial" panose="020B0604020202020204" pitchFamily="34" charset="0"/>
              <a:ea typeface="Calibri"/>
              <a:cs typeface="Arial" panose="020B0604020202020204" pitchFamily="34" charset="0"/>
            </a:endParaRPr>
          </a:p>
          <a:p>
            <a:pPr marL="571500" indent="-342900" algn="just">
              <a:lnSpc>
                <a:spcPct val="100000"/>
              </a:lnSpc>
              <a:spcAft>
                <a:spcPts val="800"/>
              </a:spcAft>
            </a:pPr>
            <a:r>
              <a:rPr lang="en-US" sz="2000" b="1" dirty="0" err="1">
                <a:solidFill>
                  <a:srgbClr val="002060"/>
                </a:solidFill>
                <a:latin typeface="Arial" panose="020B0604020202020204" pitchFamily="34" charset="0"/>
                <a:ea typeface="Calibri"/>
                <a:cs typeface="Arial" panose="020B0604020202020204" pitchFamily="34" charset="0"/>
              </a:rPr>
              <a:t>iTFA</a:t>
            </a:r>
            <a:r>
              <a:rPr lang="en-US" sz="2000" b="1" dirty="0">
                <a:solidFill>
                  <a:srgbClr val="002060"/>
                </a:solidFill>
                <a:latin typeface="Arial" panose="020B0604020202020204" pitchFamily="34" charset="0"/>
                <a:ea typeface="Calibri"/>
                <a:cs typeface="Arial" panose="020B0604020202020204" pitchFamily="34" charset="0"/>
              </a:rPr>
              <a:t> Elimination</a:t>
            </a:r>
            <a:r>
              <a:rPr lang="en-US" sz="2000" dirty="0">
                <a:solidFill>
                  <a:srgbClr val="002060"/>
                </a:solidFill>
                <a:latin typeface="Arial" panose="020B0604020202020204" pitchFamily="34" charset="0"/>
                <a:ea typeface="Calibri"/>
                <a:cs typeface="Arial" panose="020B0604020202020204" pitchFamily="34" charset="0"/>
              </a:rPr>
              <a:t> </a:t>
            </a:r>
            <a:r>
              <a:rPr lang="en-US" sz="2000" b="1" dirty="0">
                <a:solidFill>
                  <a:srgbClr val="002060"/>
                </a:solidFill>
                <a:latin typeface="Arial" panose="020B0604020202020204" pitchFamily="34" charset="0"/>
                <a:ea typeface="Calibri"/>
                <a:cs typeface="Arial" panose="020B0604020202020204" pitchFamily="34" charset="0"/>
              </a:rPr>
              <a:t>-</a:t>
            </a:r>
            <a:r>
              <a:rPr lang="en-US" sz="2000" dirty="0">
                <a:solidFill>
                  <a:srgbClr val="002060"/>
                </a:solidFill>
                <a:latin typeface="Arial" panose="020B0604020202020204" pitchFamily="34" charset="0"/>
                <a:ea typeface="Calibri"/>
                <a:cs typeface="Arial" panose="020B0604020202020204" pitchFamily="34" charset="0"/>
              </a:rPr>
              <a:t> In the past four years the populations living in countries with </a:t>
            </a:r>
            <a:r>
              <a:rPr lang="en-US" sz="2000" dirty="0" err="1">
                <a:solidFill>
                  <a:srgbClr val="002060"/>
                </a:solidFill>
                <a:latin typeface="Arial" panose="020B0604020202020204" pitchFamily="34" charset="0"/>
                <a:ea typeface="Calibri"/>
                <a:cs typeface="Arial" panose="020B0604020202020204" pitchFamily="34" charset="0"/>
              </a:rPr>
              <a:t>iTFA</a:t>
            </a:r>
            <a:r>
              <a:rPr lang="en-US" sz="2000" dirty="0">
                <a:solidFill>
                  <a:srgbClr val="002060"/>
                </a:solidFill>
                <a:latin typeface="Arial" panose="020B0604020202020204" pitchFamily="34" charset="0"/>
                <a:ea typeface="Calibri"/>
                <a:cs typeface="Arial" panose="020B0604020202020204" pitchFamily="34" charset="0"/>
              </a:rPr>
              <a:t> elimination policies have </a:t>
            </a:r>
            <a:r>
              <a:rPr lang="en-US" sz="2000" b="1" dirty="0">
                <a:solidFill>
                  <a:srgbClr val="002060"/>
                </a:solidFill>
                <a:latin typeface="Arial" panose="020B0604020202020204" pitchFamily="34" charset="0"/>
                <a:ea typeface="Calibri"/>
                <a:cs typeface="Arial" panose="020B0604020202020204" pitchFamily="34" charset="0"/>
              </a:rPr>
              <a:t>increased by 68%</a:t>
            </a:r>
            <a:r>
              <a:rPr lang="en-US" sz="2000" dirty="0">
                <a:solidFill>
                  <a:srgbClr val="002060"/>
                </a:solidFill>
                <a:latin typeface="Arial" panose="020B0604020202020204" pitchFamily="34" charset="0"/>
                <a:ea typeface="Calibri"/>
                <a:cs typeface="Arial" panose="020B0604020202020204" pitchFamily="34" charset="0"/>
              </a:rPr>
              <a:t>, </a:t>
            </a:r>
            <a:r>
              <a:rPr lang="en-US" sz="2000" b="1" dirty="0">
                <a:solidFill>
                  <a:srgbClr val="002060"/>
                </a:solidFill>
                <a:latin typeface="Arial" panose="020B0604020202020204" pitchFamily="34" charset="0"/>
                <a:ea typeface="Calibri"/>
                <a:cs typeface="Arial" panose="020B0604020202020204" pitchFamily="34" charset="0"/>
              </a:rPr>
              <a:t>covering 80% of the region’s population in 2024</a:t>
            </a:r>
            <a:r>
              <a:rPr lang="en-US" sz="2000" dirty="0">
                <a:solidFill>
                  <a:srgbClr val="002060"/>
                </a:solidFill>
                <a:latin typeface="Arial" panose="020B0604020202020204" pitchFamily="34" charset="0"/>
                <a:ea typeface="Calibri"/>
                <a:cs typeface="Arial" panose="020B0604020202020204" pitchFamily="34" charset="0"/>
              </a:rPr>
              <a:t>.</a:t>
            </a:r>
            <a:endParaRPr lang="en-US" sz="2000" dirty="0">
              <a:solidFill>
                <a:srgbClr val="000000"/>
              </a:solidFill>
              <a:latin typeface="Arial" panose="020B0604020202020204" pitchFamily="34" charset="0"/>
              <a:ea typeface="Calibri"/>
              <a:cs typeface="Arial" panose="020B0604020202020204" pitchFamily="34" charset="0"/>
            </a:endParaRPr>
          </a:p>
        </p:txBody>
      </p:sp>
      <p:pic>
        <p:nvPicPr>
          <p:cNvPr id="5" name="Picture 3" descr="A blue cover with arrows pointing to the map&#10;&#10;Description automatically generated">
            <a:extLst>
              <a:ext uri="{FF2B5EF4-FFF2-40B4-BE49-F238E27FC236}">
                <a16:creationId xmlns:a16="http://schemas.microsoft.com/office/drawing/2014/main" id="{45E28442-A314-4C79-38C1-C8B50A2F9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76693" y="1451356"/>
            <a:ext cx="1138742" cy="14595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6916FCF-D993-8602-64CE-B4BC43611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13254" y="1451356"/>
            <a:ext cx="1061268" cy="1533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A close-up of a book&#10;&#10;Description automatically generated">
            <a:extLst>
              <a:ext uri="{FF2B5EF4-FFF2-40B4-BE49-F238E27FC236}">
                <a16:creationId xmlns:a16="http://schemas.microsoft.com/office/drawing/2014/main" id="{B4FA5253-37E2-85BB-066E-79915C10F9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970000" y="1451356"/>
            <a:ext cx="1246885" cy="15330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collage of a poster&#10;&#10;Description automatically generated">
            <a:extLst>
              <a:ext uri="{FF2B5EF4-FFF2-40B4-BE49-F238E27FC236}">
                <a16:creationId xmlns:a16="http://schemas.microsoft.com/office/drawing/2014/main" id="{09B483A1-1C5D-F29B-4CDB-0F73CDC1D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8316" y="3429000"/>
            <a:ext cx="2528464" cy="2726344"/>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4">
            <a:extLst>
              <a:ext uri="{FF2B5EF4-FFF2-40B4-BE49-F238E27FC236}">
                <a16:creationId xmlns:a16="http://schemas.microsoft.com/office/drawing/2014/main" id="{7708BE92-9074-E66C-030E-06E5078FCB0A}"/>
              </a:ext>
            </a:extLst>
          </p:cNvPr>
          <p:cNvSpPr txBox="1"/>
          <p:nvPr/>
        </p:nvSpPr>
        <p:spPr>
          <a:xfrm>
            <a:off x="8174470" y="3117474"/>
            <a:ext cx="3858505" cy="3539430"/>
          </a:xfrm>
          <a:prstGeom prst="rect">
            <a:avLst/>
          </a:prstGeom>
          <a:solidFill>
            <a:schemeClr val="accent1">
              <a:lumMod val="20000"/>
              <a:lumOff val="80000"/>
            </a:schemeClr>
          </a:solidFill>
          <a:ln>
            <a:solidFill>
              <a:srgbClr val="11334E"/>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419" sz="1600" b="1" dirty="0" err="1">
                <a:solidFill>
                  <a:srgbClr val="0070C0"/>
                </a:solidFill>
                <a:latin typeface="Arial" panose="020B0604020202020204" pitchFamily="34" charset="0"/>
                <a:cs typeface="Arial" panose="020B0604020202020204" pitchFamily="34" charset="0"/>
              </a:rPr>
              <a:t>Example</a:t>
            </a:r>
            <a:r>
              <a:rPr lang="es-419" sz="1600" b="1" dirty="0">
                <a:solidFill>
                  <a:srgbClr val="0070C0"/>
                </a:solidFill>
                <a:latin typeface="Arial" panose="020B0604020202020204" pitchFamily="34" charset="0"/>
                <a:cs typeface="Arial" panose="020B0604020202020204" pitchFamily="34" charset="0"/>
              </a:rPr>
              <a:t> of </a:t>
            </a:r>
            <a:r>
              <a:rPr lang="es-419" sz="1600" b="1" dirty="0" err="1">
                <a:solidFill>
                  <a:srgbClr val="0070C0"/>
                </a:solidFill>
                <a:latin typeface="Arial" panose="020B0604020202020204" pitchFamily="34" charset="0"/>
                <a:cs typeface="Arial" panose="020B0604020202020204" pitchFamily="34" charset="0"/>
              </a:rPr>
              <a:t>impact</a:t>
            </a:r>
            <a:r>
              <a:rPr lang="es-419" sz="1600" b="1" dirty="0">
                <a:solidFill>
                  <a:srgbClr val="0070C0"/>
                </a:solidFill>
                <a:latin typeface="Arial" panose="020B0604020202020204" pitchFamily="34" charset="0"/>
                <a:cs typeface="Arial" panose="020B0604020202020204" pitchFamily="34" charset="0"/>
              </a:rPr>
              <a:t> of </a:t>
            </a:r>
            <a:r>
              <a:rPr lang="es-419" sz="1600" b="1" dirty="0" err="1">
                <a:solidFill>
                  <a:srgbClr val="0070C0"/>
                </a:solidFill>
                <a:latin typeface="Arial" panose="020B0604020202020204" pitchFamily="34" charset="0"/>
                <a:cs typeface="Arial" panose="020B0604020202020204" pitchFamily="34" charset="0"/>
              </a:rPr>
              <a:t>resources</a:t>
            </a:r>
            <a:endParaRPr lang="es-419" sz="1600" b="1" dirty="0">
              <a:solidFill>
                <a:srgbClr val="0070C0"/>
              </a:solidFill>
              <a:latin typeface="Arial" panose="020B0604020202020204" pitchFamily="34" charset="0"/>
              <a:cs typeface="Arial" panose="020B0604020202020204" pitchFamily="34" charset="0"/>
            </a:endParaRPr>
          </a:p>
          <a:p>
            <a:endParaRPr lang="es-419" sz="1600" b="1" dirty="0">
              <a:solidFill>
                <a:srgbClr val="0070C0"/>
              </a:solidFill>
              <a:latin typeface="Arial" panose="020B0604020202020204" pitchFamily="34" charset="0"/>
              <a:ea typeface="Calibri"/>
              <a:cs typeface="Arial" panose="020B0604020202020204" pitchFamily="34" charset="0"/>
            </a:endParaRPr>
          </a:p>
          <a:p>
            <a:pPr marL="285750" indent="-285750">
              <a:buFont typeface="Calibri"/>
              <a:buChar char="-"/>
            </a:pPr>
            <a:r>
              <a:rPr lang="es-419" sz="1600" b="1" dirty="0">
                <a:latin typeface="Arial" panose="020B0604020202020204" pitchFamily="34" charset="0"/>
                <a:cs typeface="Arial" panose="020B0604020202020204" pitchFamily="34" charset="0"/>
              </a:rPr>
              <a:t>Social marketing virtual </a:t>
            </a:r>
            <a:r>
              <a:rPr lang="es-419" sz="1600" b="1" dirty="0" err="1">
                <a:latin typeface="Arial" panose="020B0604020202020204" pitchFamily="34" charset="0"/>
                <a:cs typeface="Arial" panose="020B0604020202020204" pitchFamily="34" charset="0"/>
              </a:rPr>
              <a:t>course</a:t>
            </a:r>
            <a:r>
              <a:rPr lang="es-419" sz="1600" b="1" dirty="0">
                <a:latin typeface="Arial" panose="020B0604020202020204" pitchFamily="34" charset="0"/>
                <a:cs typeface="Arial" panose="020B0604020202020204" pitchFamily="34" charset="0"/>
              </a:rPr>
              <a:t> </a:t>
            </a:r>
            <a:r>
              <a:rPr lang="es-419" sz="1600" dirty="0" err="1">
                <a:latin typeface="Arial" panose="020B0604020202020204" pitchFamily="34" charset="0"/>
                <a:cs typeface="Arial" panose="020B0604020202020204" pitchFamily="34" charset="0"/>
              </a:rPr>
              <a:t>for</a:t>
            </a:r>
            <a:r>
              <a:rPr lang="es-419" sz="1600" dirty="0">
                <a:latin typeface="Arial" panose="020B0604020202020204" pitchFamily="34" charset="0"/>
                <a:cs typeface="Arial" panose="020B0604020202020204" pitchFamily="34" charset="0"/>
              </a:rPr>
              <a:t> </a:t>
            </a:r>
            <a:r>
              <a:rPr lang="es-419" sz="1600" dirty="0" err="1">
                <a:latin typeface="Arial" panose="020B0604020202020204" pitchFamily="34" charset="0"/>
                <a:cs typeface="Arial" panose="020B0604020202020204" pitchFamily="34" charset="0"/>
              </a:rPr>
              <a:t>public</a:t>
            </a:r>
            <a:r>
              <a:rPr lang="es-419" sz="1600" dirty="0">
                <a:latin typeface="Arial" panose="020B0604020202020204" pitchFamily="34" charset="0"/>
                <a:cs typeface="Arial" panose="020B0604020202020204" pitchFamily="34" charset="0"/>
              </a:rPr>
              <a:t> </a:t>
            </a:r>
            <a:r>
              <a:rPr lang="es-419" sz="1600" dirty="0" err="1">
                <a:latin typeface="Arial" panose="020B0604020202020204" pitchFamily="34" charset="0"/>
                <a:cs typeface="Arial" panose="020B0604020202020204" pitchFamily="34" charset="0"/>
              </a:rPr>
              <a:t>health</a:t>
            </a:r>
            <a:r>
              <a:rPr lang="es-419" sz="1600" dirty="0">
                <a:latin typeface="Arial" panose="020B0604020202020204" pitchFamily="34" charset="0"/>
                <a:cs typeface="Arial" panose="020B0604020202020204" pitchFamily="34" charset="0"/>
              </a:rPr>
              <a:t> </a:t>
            </a:r>
            <a:r>
              <a:rPr lang="es-419" sz="1600" dirty="0" err="1">
                <a:latin typeface="Arial" panose="020B0604020202020204" pitchFamily="34" charset="0"/>
                <a:cs typeface="Arial" panose="020B0604020202020204" pitchFamily="34" charset="0"/>
              </a:rPr>
              <a:t>supported</a:t>
            </a:r>
            <a:r>
              <a:rPr lang="es-419" sz="1600" dirty="0">
                <a:latin typeface="Arial" panose="020B0604020202020204" pitchFamily="34" charset="0"/>
                <a:cs typeface="Arial" panose="020B0604020202020204" pitchFamily="34" charset="0"/>
              </a:rPr>
              <a:t> </a:t>
            </a:r>
            <a:r>
              <a:rPr lang="es-419" sz="1600" b="1" dirty="0" err="1">
                <a:latin typeface="Arial" panose="020B0604020202020204" pitchFamily="34" charset="0"/>
                <a:cs typeface="Arial" panose="020B0604020202020204" pitchFamily="34" charset="0"/>
              </a:rPr>
              <a:t>campaigns</a:t>
            </a:r>
            <a:r>
              <a:rPr lang="es-419" sz="1600" b="1" dirty="0">
                <a:latin typeface="Arial" panose="020B0604020202020204" pitchFamily="34" charset="0"/>
                <a:cs typeface="Arial" panose="020B0604020202020204" pitchFamily="34" charset="0"/>
              </a:rPr>
              <a:t> </a:t>
            </a:r>
            <a:r>
              <a:rPr lang="es-419" sz="1600" b="1" dirty="0" err="1">
                <a:latin typeface="Arial" panose="020B0604020202020204" pitchFamily="34" charset="0"/>
                <a:cs typeface="Arial" panose="020B0604020202020204" pitchFamily="34" charset="0"/>
              </a:rPr>
              <a:t>for</a:t>
            </a:r>
            <a:r>
              <a:rPr lang="es-419" sz="1600" b="1" dirty="0">
                <a:latin typeface="Arial" panose="020B0604020202020204" pitchFamily="34" charset="0"/>
                <a:cs typeface="Arial" panose="020B0604020202020204" pitchFamily="34" charset="0"/>
              </a:rPr>
              <a:t> </a:t>
            </a:r>
            <a:r>
              <a:rPr lang="es-419" sz="1600" b="1" dirty="0" err="1">
                <a:latin typeface="Arial" panose="020B0604020202020204" pitchFamily="34" charset="0"/>
                <a:cs typeface="Arial" panose="020B0604020202020204" pitchFamily="34" charset="0"/>
              </a:rPr>
              <a:t>sodium</a:t>
            </a:r>
            <a:r>
              <a:rPr lang="es-419" sz="1600" b="1" dirty="0">
                <a:latin typeface="Arial" panose="020B0604020202020204" pitchFamily="34" charset="0"/>
                <a:cs typeface="Arial" panose="020B0604020202020204" pitchFamily="34" charset="0"/>
              </a:rPr>
              <a:t> </a:t>
            </a:r>
            <a:r>
              <a:rPr lang="es-419" sz="1600" b="1" dirty="0" err="1">
                <a:latin typeface="Arial" panose="020B0604020202020204" pitchFamily="34" charset="0"/>
                <a:cs typeface="Arial" panose="020B0604020202020204" pitchFamily="34" charset="0"/>
              </a:rPr>
              <a:t>reduction</a:t>
            </a:r>
            <a:r>
              <a:rPr lang="es-419" sz="1600" b="1" dirty="0">
                <a:latin typeface="Arial" panose="020B0604020202020204" pitchFamily="34" charset="0"/>
                <a:cs typeface="Arial" panose="020B0604020202020204" pitchFamily="34" charset="0"/>
              </a:rPr>
              <a:t>  </a:t>
            </a:r>
            <a:r>
              <a:rPr lang="es-419" sz="1600" dirty="0">
                <a:latin typeface="Arial" panose="020B0604020202020204" pitchFamily="34" charset="0"/>
                <a:cs typeface="Arial" panose="020B0604020202020204" pitchFamily="34" charset="0"/>
              </a:rPr>
              <a:t>in Aruba, Costa Rica, </a:t>
            </a:r>
            <a:r>
              <a:rPr lang="es-419" sz="1600" dirty="0" err="1">
                <a:latin typeface="Arial" panose="020B0604020202020204" pitchFamily="34" charset="0"/>
                <a:cs typeface="Arial" panose="020B0604020202020204" pitchFamily="34" charset="0"/>
              </a:rPr>
              <a:t>Panama</a:t>
            </a:r>
            <a:r>
              <a:rPr lang="es-419" sz="1600" dirty="0">
                <a:latin typeface="Arial" panose="020B0604020202020204" pitchFamily="34" charset="0"/>
                <a:cs typeface="Arial" panose="020B0604020202020204" pitchFamily="34" charset="0"/>
              </a:rPr>
              <a:t>, Puerto Rico, Sint Maarten.</a:t>
            </a:r>
            <a:endParaRPr lang="es-419" sz="1600" dirty="0">
              <a:latin typeface="Arial" panose="020B0604020202020204" pitchFamily="34" charset="0"/>
              <a:ea typeface="Calibri"/>
              <a:cs typeface="Arial" panose="020B0604020202020204" pitchFamily="34" charset="0"/>
            </a:endParaRPr>
          </a:p>
          <a:p>
            <a:pPr marL="285750" indent="-285750">
              <a:buFont typeface="Calibri"/>
              <a:buChar char="-"/>
            </a:pPr>
            <a:endParaRPr lang="es-419" sz="1600" dirty="0">
              <a:latin typeface="Arial" panose="020B0604020202020204" pitchFamily="34" charset="0"/>
              <a:ea typeface="Calibri"/>
              <a:cs typeface="Arial" panose="020B0604020202020204" pitchFamily="34" charset="0"/>
            </a:endParaRPr>
          </a:p>
          <a:p>
            <a:pPr marL="285750" indent="-285750">
              <a:buFont typeface="Calibri"/>
              <a:buChar char="-"/>
            </a:pPr>
            <a:r>
              <a:rPr lang="es-419" sz="1600" b="1" dirty="0" err="1">
                <a:latin typeface="Arial" panose="020B0604020202020204" pitchFamily="34" charset="0"/>
                <a:ea typeface="Calibri"/>
                <a:cs typeface="Arial" panose="020B0604020202020204" pitchFamily="34" charset="0"/>
              </a:rPr>
              <a:t>Regulatory</a:t>
            </a:r>
            <a:r>
              <a:rPr lang="es-419" sz="1600" b="1" dirty="0">
                <a:latin typeface="Arial" panose="020B0604020202020204" pitchFamily="34" charset="0"/>
                <a:ea typeface="Calibri"/>
                <a:cs typeface="Arial" panose="020B0604020202020204" pitchFamily="34" charset="0"/>
              </a:rPr>
              <a:t> </a:t>
            </a:r>
            <a:r>
              <a:rPr lang="es-419" sz="1600" b="1" dirty="0" err="1">
                <a:latin typeface="Arial" panose="020B0604020202020204" pitchFamily="34" charset="0"/>
                <a:ea typeface="Calibri"/>
                <a:cs typeface="Arial" panose="020B0604020202020204" pitchFamily="34" charset="0"/>
              </a:rPr>
              <a:t>Drafting</a:t>
            </a:r>
            <a:r>
              <a:rPr lang="es-419" sz="1600" b="1" dirty="0">
                <a:latin typeface="Arial" panose="020B0604020202020204" pitchFamily="34" charset="0"/>
                <a:ea typeface="Calibri"/>
                <a:cs typeface="Arial" panose="020B0604020202020204" pitchFamily="34" charset="0"/>
              </a:rPr>
              <a:t> Tool and Workshops </a:t>
            </a:r>
            <a:r>
              <a:rPr lang="es-419" sz="1600" dirty="0" err="1">
                <a:latin typeface="Arial" panose="020B0604020202020204" pitchFamily="34" charset="0"/>
                <a:ea typeface="Calibri"/>
                <a:cs typeface="Arial" panose="020B0604020202020204" pitchFamily="34" charset="0"/>
              </a:rPr>
              <a:t>to</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support</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the</a:t>
            </a:r>
            <a:r>
              <a:rPr lang="es-419" sz="1600" dirty="0">
                <a:latin typeface="Arial" panose="020B0604020202020204" pitchFamily="34" charset="0"/>
                <a:ea typeface="Calibri"/>
                <a:cs typeface="Arial" panose="020B0604020202020204" pitchFamily="34" charset="0"/>
              </a:rPr>
              <a:t> </a:t>
            </a:r>
            <a:r>
              <a:rPr lang="es-419" sz="1600" b="1" dirty="0" err="1">
                <a:latin typeface="Arial" panose="020B0604020202020204" pitchFamily="34" charset="0"/>
                <a:ea typeface="Calibri"/>
                <a:cs typeface="Arial" panose="020B0604020202020204" pitchFamily="34" charset="0"/>
              </a:rPr>
              <a:t>elimination</a:t>
            </a:r>
            <a:r>
              <a:rPr lang="es-419" sz="1600" b="1" dirty="0">
                <a:latin typeface="Arial" panose="020B0604020202020204" pitchFamily="34" charset="0"/>
                <a:ea typeface="Calibri"/>
                <a:cs typeface="Arial" panose="020B0604020202020204" pitchFamily="34" charset="0"/>
              </a:rPr>
              <a:t> of </a:t>
            </a:r>
            <a:r>
              <a:rPr lang="es-419" sz="1600" b="1" dirty="0" err="1">
                <a:latin typeface="Arial" panose="020B0604020202020204" pitchFamily="34" charset="0"/>
                <a:ea typeface="Calibri"/>
                <a:cs typeface="Arial" panose="020B0604020202020204" pitchFamily="34" charset="0"/>
              </a:rPr>
              <a:t>iTFA</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have</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reached</a:t>
            </a:r>
            <a:r>
              <a:rPr lang="es-419" sz="1600" dirty="0">
                <a:latin typeface="Arial" panose="020B0604020202020204" pitchFamily="34" charset="0"/>
                <a:ea typeface="Calibri"/>
                <a:cs typeface="Arial" panose="020B0604020202020204" pitchFamily="34" charset="0"/>
              </a:rPr>
              <a:t> </a:t>
            </a:r>
            <a:r>
              <a:rPr lang="es-419" sz="1600" b="1" dirty="0">
                <a:latin typeface="Arial" panose="020B0604020202020204" pitchFamily="34" charset="0"/>
                <a:ea typeface="Calibri"/>
                <a:cs typeface="Arial" panose="020B0604020202020204" pitchFamily="34" charset="0"/>
              </a:rPr>
              <a:t>more </a:t>
            </a:r>
            <a:r>
              <a:rPr lang="es-419" sz="1600" b="1" dirty="0" err="1">
                <a:latin typeface="Arial" panose="020B0604020202020204" pitchFamily="34" charset="0"/>
                <a:ea typeface="Calibri"/>
                <a:cs typeface="Arial" panose="020B0604020202020204" pitchFamily="34" charset="0"/>
              </a:rPr>
              <a:t>than</a:t>
            </a:r>
            <a:r>
              <a:rPr lang="es-419" sz="1600" b="1" dirty="0">
                <a:latin typeface="Arial" panose="020B0604020202020204" pitchFamily="34" charset="0"/>
                <a:ea typeface="Calibri"/>
                <a:cs typeface="Arial" panose="020B0604020202020204" pitchFamily="34" charset="0"/>
              </a:rPr>
              <a:t> 1000 </a:t>
            </a:r>
            <a:r>
              <a:rPr lang="es-419" sz="1600" b="1" dirty="0" err="1">
                <a:latin typeface="Arial" panose="020B0604020202020204" pitchFamily="34" charset="0"/>
                <a:ea typeface="Calibri"/>
                <a:cs typeface="Arial" panose="020B0604020202020204" pitchFamily="34" charset="0"/>
              </a:rPr>
              <a:t>users</a:t>
            </a:r>
            <a:r>
              <a:rPr lang="es-419" sz="1600" b="1" dirty="0">
                <a:latin typeface="Arial" panose="020B0604020202020204" pitchFamily="34" charset="0"/>
                <a:ea typeface="Calibri"/>
                <a:cs typeface="Arial" panose="020B0604020202020204" pitchFamily="34" charset="0"/>
              </a:rPr>
              <a:t> </a:t>
            </a:r>
            <a:r>
              <a:rPr lang="es-419" sz="1600" dirty="0">
                <a:latin typeface="Arial" panose="020B0604020202020204" pitchFamily="34" charset="0"/>
                <a:ea typeface="Calibri"/>
                <a:cs typeface="Arial" panose="020B0604020202020204" pitchFamily="34" charset="0"/>
              </a:rPr>
              <a:t>(</a:t>
            </a:r>
            <a:r>
              <a:rPr lang="es-419" sz="1600" dirty="0" err="1">
                <a:latin typeface="Arial" panose="020B0604020202020204" pitchFamily="34" charset="0"/>
                <a:ea typeface="Calibri"/>
                <a:cs typeface="Arial" panose="020B0604020202020204" pitchFamily="34" charset="0"/>
              </a:rPr>
              <a:t>policy</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makers</a:t>
            </a:r>
            <a:r>
              <a:rPr lang="es-419" sz="1600" dirty="0">
                <a:latin typeface="Arial" panose="020B0604020202020204" pitchFamily="34" charset="0"/>
                <a:ea typeface="Calibri"/>
                <a:cs typeface="Arial" panose="020B0604020202020204" pitchFamily="34" charset="0"/>
              </a:rPr>
              <a:t>, civil </a:t>
            </a:r>
            <a:r>
              <a:rPr lang="es-419" sz="1600" dirty="0" err="1">
                <a:latin typeface="Arial" panose="020B0604020202020204" pitchFamily="34" charset="0"/>
                <a:ea typeface="Calibri"/>
                <a:cs typeface="Arial" panose="020B0604020202020204" pitchFamily="34" charset="0"/>
              </a:rPr>
              <a:t>society</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public</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health</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advocates</a:t>
            </a:r>
            <a:r>
              <a:rPr lang="es-419" sz="1600" dirty="0">
                <a:latin typeface="Arial" panose="020B0604020202020204" pitchFamily="34" charset="0"/>
                <a:ea typeface="Calibri"/>
                <a:cs typeface="Arial" panose="020B0604020202020204" pitchFamily="34" charset="0"/>
              </a:rPr>
              <a:t>) </a:t>
            </a:r>
            <a:r>
              <a:rPr lang="es-419" sz="1600" dirty="0" err="1">
                <a:latin typeface="Arial" panose="020B0604020202020204" pitchFamily="34" charset="0"/>
                <a:ea typeface="Calibri"/>
                <a:cs typeface="Arial" panose="020B0604020202020204" pitchFamily="34" charset="0"/>
              </a:rPr>
              <a:t>within</a:t>
            </a:r>
            <a:r>
              <a:rPr lang="es-419" sz="1600" dirty="0">
                <a:latin typeface="Arial" panose="020B0604020202020204" pitchFamily="34" charset="0"/>
                <a:ea typeface="Calibri"/>
                <a:cs typeface="Arial" panose="020B0604020202020204" pitchFamily="34" charset="0"/>
              </a:rPr>
              <a:t> a </a:t>
            </a:r>
            <a:r>
              <a:rPr lang="es-419" sz="1600" dirty="0" err="1">
                <a:latin typeface="Arial" panose="020B0604020202020204" pitchFamily="34" charset="0"/>
                <a:ea typeface="Calibri"/>
                <a:cs typeface="Arial" panose="020B0604020202020204" pitchFamily="34" charset="0"/>
              </a:rPr>
              <a:t>year</a:t>
            </a:r>
            <a:r>
              <a:rPr lang="es-419" sz="1600" dirty="0">
                <a:latin typeface="Arial" panose="020B0604020202020204" pitchFamily="34" charset="0"/>
                <a:ea typeface="Calibri"/>
                <a:cs typeface="Arial" panose="020B0604020202020204" pitchFamily="34" charset="0"/>
              </a:rPr>
              <a:t>. </a:t>
            </a:r>
          </a:p>
        </p:txBody>
      </p:sp>
    </p:spTree>
    <p:extLst>
      <p:ext uri="{BB962C8B-B14F-4D97-AF65-F5344CB8AC3E}">
        <p14:creationId xmlns:p14="http://schemas.microsoft.com/office/powerpoint/2010/main" val="214077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BA0E-0C43-4174-A942-1071FDD5EE00}"/>
            </a:ext>
          </a:extLst>
        </p:cNvPr>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F096A843-30CA-8150-D61C-D840C54DAB46}"/>
              </a:ext>
            </a:extLst>
          </p:cNvPr>
          <p:cNvPicPr>
            <a:picLocks noChangeAspect="1"/>
          </p:cNvPicPr>
          <p:nvPr/>
        </p:nvPicPr>
        <p:blipFill>
          <a:blip r:embed="rId3"/>
          <a:stretch>
            <a:fillRect/>
          </a:stretch>
        </p:blipFill>
        <p:spPr>
          <a:xfrm>
            <a:off x="277091" y="5936330"/>
            <a:ext cx="2902528" cy="679558"/>
          </a:xfrm>
          <a:prstGeom prst="rect">
            <a:avLst/>
          </a:prstGeom>
        </p:spPr>
      </p:pic>
      <p:sp>
        <p:nvSpPr>
          <p:cNvPr id="19" name="Content Placeholder 2">
            <a:extLst>
              <a:ext uri="{FF2B5EF4-FFF2-40B4-BE49-F238E27FC236}">
                <a16:creationId xmlns:a16="http://schemas.microsoft.com/office/drawing/2014/main" id="{E11EF95D-49BE-A0E8-F633-79F5DC8CC45A}"/>
              </a:ext>
            </a:extLst>
          </p:cNvPr>
          <p:cNvSpPr txBox="1">
            <a:spLocks/>
          </p:cNvSpPr>
          <p:nvPr/>
        </p:nvSpPr>
        <p:spPr>
          <a:xfrm>
            <a:off x="346895" y="2599146"/>
            <a:ext cx="8148287" cy="11904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Aft>
                <a:spcPts val="800"/>
              </a:spcAft>
            </a:pPr>
            <a:r>
              <a:rPr lang="en-US" sz="2000" dirty="0">
                <a:solidFill>
                  <a:srgbClr val="002060"/>
                </a:solidFill>
                <a:latin typeface="Calibri"/>
                <a:ea typeface="Calibri"/>
                <a:cs typeface="Calibri"/>
              </a:rPr>
              <a:t>The Region of the Americas hosts the largest number of front-runner countries (9): </a:t>
            </a:r>
            <a:r>
              <a:rPr lang="en-US" sz="2000" b="1" dirty="0">
                <a:solidFill>
                  <a:srgbClr val="002060"/>
                </a:solidFill>
                <a:latin typeface="Calibri"/>
                <a:ea typeface="Calibri"/>
                <a:cs typeface="Calibri"/>
              </a:rPr>
              <a:t>ARG, BAR, BRA, CHI, MEX, PAN, PER, TRT and URU – </a:t>
            </a:r>
            <a:r>
              <a:rPr lang="en-US" sz="2000" dirty="0">
                <a:solidFill>
                  <a:srgbClr val="002060"/>
                </a:solidFill>
                <a:latin typeface="Calibri"/>
                <a:ea typeface="Calibri"/>
                <a:cs typeface="Calibri"/>
              </a:rPr>
              <a:t>several developed </a:t>
            </a:r>
            <a:r>
              <a:rPr lang="en-US" sz="2000" b="1" dirty="0">
                <a:solidFill>
                  <a:srgbClr val="002060"/>
                </a:solidFill>
                <a:latin typeface="Calibri"/>
                <a:ea typeface="Calibri"/>
                <a:cs typeface="Calibri"/>
              </a:rPr>
              <a:t>roadmaps.</a:t>
            </a:r>
          </a:p>
        </p:txBody>
      </p:sp>
      <p:sp>
        <p:nvSpPr>
          <p:cNvPr id="20" name="Slide Number Placeholder 4">
            <a:extLst>
              <a:ext uri="{FF2B5EF4-FFF2-40B4-BE49-F238E27FC236}">
                <a16:creationId xmlns:a16="http://schemas.microsoft.com/office/drawing/2014/main" id="{7E59A1D2-3E09-D911-1872-007751B4CF7B}"/>
              </a:ext>
            </a:extLst>
          </p:cNvPr>
          <p:cNvSpPr txBox="1">
            <a:spLocks/>
          </p:cNvSpPr>
          <p:nvPr/>
        </p:nvSpPr>
        <p:spPr>
          <a:xfrm>
            <a:off x="10614613" y="6292846"/>
            <a:ext cx="7391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48CEA-885D-5C4E-A5CD-C931F1E95D6A}" type="slidenum">
              <a:rPr lang="en-US" smtClean="0"/>
              <a:pPr/>
              <a:t>15</a:t>
            </a:fld>
            <a:endParaRPr lang="en-US" dirty="0"/>
          </a:p>
        </p:txBody>
      </p:sp>
      <p:pic>
        <p:nvPicPr>
          <p:cNvPr id="21" name="Picture 20" descr="A book cover of a market&#10;&#10;Description automatically generated">
            <a:extLst>
              <a:ext uri="{FF2B5EF4-FFF2-40B4-BE49-F238E27FC236}">
                <a16:creationId xmlns:a16="http://schemas.microsoft.com/office/drawing/2014/main" id="{C9256535-3B2D-0BB4-0528-8E4DFE1B70A9}"/>
              </a:ext>
            </a:extLst>
          </p:cNvPr>
          <p:cNvPicPr>
            <a:picLocks noChangeAspect="1"/>
          </p:cNvPicPr>
          <p:nvPr/>
        </p:nvPicPr>
        <p:blipFill>
          <a:blip r:embed="rId4"/>
          <a:stretch>
            <a:fillRect/>
          </a:stretch>
        </p:blipFill>
        <p:spPr>
          <a:xfrm>
            <a:off x="9295879" y="923938"/>
            <a:ext cx="1171008" cy="1654756"/>
          </a:xfrm>
          <a:prstGeom prst="rect">
            <a:avLst/>
          </a:prstGeom>
        </p:spPr>
      </p:pic>
      <p:pic>
        <p:nvPicPr>
          <p:cNvPr id="22" name="Picture 21" descr="A poster with silhouettes of children playing in a park&#10;&#10;Description automatically generated">
            <a:extLst>
              <a:ext uri="{FF2B5EF4-FFF2-40B4-BE49-F238E27FC236}">
                <a16:creationId xmlns:a16="http://schemas.microsoft.com/office/drawing/2014/main" id="{FF614FB3-BD1F-328C-8950-5D8F71A79A21}"/>
              </a:ext>
            </a:extLst>
          </p:cNvPr>
          <p:cNvPicPr>
            <a:picLocks noChangeAspect="1"/>
          </p:cNvPicPr>
          <p:nvPr/>
        </p:nvPicPr>
        <p:blipFill>
          <a:blip r:embed="rId5"/>
          <a:stretch>
            <a:fillRect/>
          </a:stretch>
        </p:blipFill>
        <p:spPr>
          <a:xfrm>
            <a:off x="10638139" y="916541"/>
            <a:ext cx="1171693" cy="1654756"/>
          </a:xfrm>
          <a:prstGeom prst="rect">
            <a:avLst/>
          </a:prstGeom>
        </p:spPr>
      </p:pic>
      <p:sp>
        <p:nvSpPr>
          <p:cNvPr id="23" name="Title 1">
            <a:extLst>
              <a:ext uri="{FF2B5EF4-FFF2-40B4-BE49-F238E27FC236}">
                <a16:creationId xmlns:a16="http://schemas.microsoft.com/office/drawing/2014/main" id="{53529FF9-B5A0-6ABD-7593-148DD9A6A32E}"/>
              </a:ext>
            </a:extLst>
          </p:cNvPr>
          <p:cNvSpPr txBox="1">
            <a:spLocks/>
          </p:cNvSpPr>
          <p:nvPr/>
        </p:nvSpPr>
        <p:spPr>
          <a:xfrm>
            <a:off x="277091" y="260208"/>
            <a:ext cx="11504578" cy="6563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11334E"/>
                </a:solidFill>
                <a:latin typeface="Arial Black"/>
                <a:ea typeface="+mn-ea"/>
                <a:cs typeface="+mn-cs"/>
              </a:rPr>
              <a:t>STOP Obesity plan</a:t>
            </a:r>
          </a:p>
        </p:txBody>
      </p:sp>
      <p:sp>
        <p:nvSpPr>
          <p:cNvPr id="24" name="TextBox 23">
            <a:extLst>
              <a:ext uri="{FF2B5EF4-FFF2-40B4-BE49-F238E27FC236}">
                <a16:creationId xmlns:a16="http://schemas.microsoft.com/office/drawing/2014/main" id="{37035FBC-E675-FD81-0EC7-94D5D1A05F0D}"/>
              </a:ext>
            </a:extLst>
          </p:cNvPr>
          <p:cNvSpPr txBox="1"/>
          <p:nvPr/>
        </p:nvSpPr>
        <p:spPr>
          <a:xfrm>
            <a:off x="277091" y="2209362"/>
            <a:ext cx="6094674" cy="369332"/>
          </a:xfrm>
          <a:prstGeom prst="rect">
            <a:avLst/>
          </a:prstGeom>
          <a:noFill/>
        </p:spPr>
        <p:txBody>
          <a:bodyPr wrap="square">
            <a:spAutoFit/>
          </a:bodyPr>
          <a:lstStyle/>
          <a:p>
            <a:r>
              <a:rPr lang="en-US" sz="1800" b="1" dirty="0">
                <a:solidFill>
                  <a:schemeClr val="accent1">
                    <a:lumMod val="75000"/>
                  </a:schemeClr>
                </a:solidFill>
                <a:latin typeface="Arial Black"/>
                <a:ea typeface="+mn-ea"/>
                <a:cs typeface="+mn-cs"/>
              </a:rPr>
              <a:t>Achievement highlights </a:t>
            </a:r>
            <a:endParaRPr lang="en-US" dirty="0"/>
          </a:p>
        </p:txBody>
      </p:sp>
      <p:sp>
        <p:nvSpPr>
          <p:cNvPr id="25" name="Rectangle 24">
            <a:extLst>
              <a:ext uri="{FF2B5EF4-FFF2-40B4-BE49-F238E27FC236}">
                <a16:creationId xmlns:a16="http://schemas.microsoft.com/office/drawing/2014/main" id="{C6CE2607-64DF-AE18-AFF5-F843570E3929}"/>
              </a:ext>
            </a:extLst>
          </p:cNvPr>
          <p:cNvSpPr/>
          <p:nvPr/>
        </p:nvSpPr>
        <p:spPr>
          <a:xfrm>
            <a:off x="177049" y="768276"/>
            <a:ext cx="9000082" cy="13648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FB36D252-F425-3DF7-54A6-F18BD1651E70}"/>
              </a:ext>
            </a:extLst>
          </p:cNvPr>
          <p:cNvSpPr txBox="1"/>
          <p:nvPr/>
        </p:nvSpPr>
        <p:spPr>
          <a:xfrm>
            <a:off x="346895" y="847783"/>
            <a:ext cx="8126847" cy="1323439"/>
          </a:xfrm>
          <a:prstGeom prst="rect">
            <a:avLst/>
          </a:prstGeom>
          <a:noFill/>
        </p:spPr>
        <p:txBody>
          <a:bodyPr wrap="square">
            <a:spAutoFit/>
          </a:bodyPr>
          <a:lstStyle/>
          <a:p>
            <a:pPr algn="just">
              <a:lnSpc>
                <a:spcPct val="100000"/>
              </a:lnSpc>
              <a:spcAft>
                <a:spcPts val="800"/>
              </a:spcAft>
            </a:pPr>
            <a:r>
              <a:rPr lang="en-US" sz="2000" b="1" dirty="0">
                <a:solidFill>
                  <a:schemeClr val="bg1"/>
                </a:solidFill>
                <a:latin typeface="Calibri"/>
                <a:ea typeface="Calibri"/>
                <a:cs typeface="Calibri"/>
              </a:rPr>
              <a:t>The </a:t>
            </a:r>
            <a:r>
              <a:rPr lang="en-US" sz="2000" b="1" i="0" dirty="0">
                <a:solidFill>
                  <a:schemeClr val="bg1"/>
                </a:solidFill>
                <a:effectLst/>
                <a:latin typeface="Calibri"/>
                <a:ea typeface="Calibri"/>
                <a:cs typeface="Calibri"/>
              </a:rPr>
              <a:t>WHO Acceleration Plan to Stop Obesity</a:t>
            </a:r>
            <a:r>
              <a:rPr lang="en-US" sz="2000" b="1" dirty="0">
                <a:solidFill>
                  <a:schemeClr val="bg1"/>
                </a:solidFill>
                <a:latin typeface="Calibri"/>
                <a:ea typeface="Calibri"/>
                <a:cs typeface="Calibri"/>
              </a:rPr>
              <a:t>:</a:t>
            </a:r>
            <a:r>
              <a:rPr lang="en-US" sz="2000" b="1" i="0" dirty="0">
                <a:solidFill>
                  <a:schemeClr val="bg1"/>
                </a:solidFill>
                <a:effectLst/>
                <a:latin typeface="Calibri"/>
                <a:ea typeface="Calibri"/>
                <a:cs typeface="Calibri"/>
              </a:rPr>
              <a:t> </a:t>
            </a:r>
            <a:r>
              <a:rPr lang="en-US" sz="2000" dirty="0">
                <a:solidFill>
                  <a:schemeClr val="bg1"/>
                </a:solidFill>
                <a:latin typeface="Calibri"/>
                <a:ea typeface="Calibri"/>
                <a:cs typeface="Calibri"/>
              </a:rPr>
              <a:t>designed</a:t>
            </a:r>
            <a:r>
              <a:rPr lang="en-US" sz="2000" i="0" dirty="0">
                <a:solidFill>
                  <a:schemeClr val="bg1"/>
                </a:solidFill>
                <a:effectLst/>
                <a:latin typeface="Calibri"/>
                <a:ea typeface="Calibri"/>
                <a:cs typeface="Calibri"/>
              </a:rPr>
              <a:t> to stimulate and support multi-sector country-level action across the globe. The Plan offers a step change in delivery and impact in the effort to tackle the growing crisis of obesity. </a:t>
            </a:r>
            <a:endParaRPr lang="en-US" sz="2000" dirty="0">
              <a:solidFill>
                <a:schemeClr val="bg1"/>
              </a:solidFill>
              <a:latin typeface="Calibri"/>
              <a:ea typeface="Calibri"/>
              <a:cs typeface="Calibri"/>
            </a:endParaRPr>
          </a:p>
        </p:txBody>
      </p:sp>
      <p:graphicFrame>
        <p:nvGraphicFramePr>
          <p:cNvPr id="3" name="Chart 2">
            <a:extLst>
              <a:ext uri="{FF2B5EF4-FFF2-40B4-BE49-F238E27FC236}">
                <a16:creationId xmlns:a16="http://schemas.microsoft.com/office/drawing/2014/main" id="{33D5C7FB-7709-B2FB-E1A1-17BB72F709BE}"/>
              </a:ext>
            </a:extLst>
          </p:cNvPr>
          <p:cNvGraphicFramePr>
            <a:graphicFrameLocks/>
          </p:cNvGraphicFramePr>
          <p:nvPr>
            <p:extLst>
              <p:ext uri="{D42A27DB-BD31-4B8C-83A1-F6EECF244321}">
                <p14:modId xmlns:p14="http://schemas.microsoft.com/office/powerpoint/2010/main" val="628839441"/>
              </p:ext>
            </p:extLst>
          </p:nvPr>
        </p:nvGraphicFramePr>
        <p:xfrm>
          <a:off x="4865743" y="4065993"/>
          <a:ext cx="6539897" cy="1720992"/>
        </p:xfrm>
        <a:graphic>
          <a:graphicData uri="http://schemas.openxmlformats.org/drawingml/2006/chart">
            <c:chart xmlns:c="http://schemas.openxmlformats.org/drawingml/2006/chart" xmlns:r="http://schemas.openxmlformats.org/officeDocument/2006/relationships" r:id="rId6"/>
          </a:graphicData>
        </a:graphic>
      </p:graphicFrame>
      <p:sp>
        <p:nvSpPr>
          <p:cNvPr id="10" name="Rectangle 9">
            <a:extLst>
              <a:ext uri="{FF2B5EF4-FFF2-40B4-BE49-F238E27FC236}">
                <a16:creationId xmlns:a16="http://schemas.microsoft.com/office/drawing/2014/main" id="{7922E614-04D3-7D09-6332-D48050B5567A}"/>
              </a:ext>
            </a:extLst>
          </p:cNvPr>
          <p:cNvSpPr/>
          <p:nvPr/>
        </p:nvSpPr>
        <p:spPr>
          <a:xfrm>
            <a:off x="291812" y="4390076"/>
            <a:ext cx="4439481" cy="24612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cs typeface="Arial"/>
              </a:rPr>
              <a:t>Sustained support for national implementation of  BFHI in  Member States: </a:t>
            </a:r>
            <a:r>
              <a:rPr lang="en-US" dirty="0">
                <a:solidFill>
                  <a:schemeClr val="bg1"/>
                </a:solidFill>
                <a:cs typeface="Arial"/>
              </a:rPr>
              <a:t>​</a:t>
            </a:r>
            <a:endParaRPr lang="en-US" dirty="0">
              <a:solidFill>
                <a:schemeClr val="bg1"/>
              </a:solidFill>
              <a:ea typeface="Calibri" panose="020F0502020204030204"/>
              <a:cs typeface="Calibri" panose="020F0502020204030204"/>
            </a:endParaRPr>
          </a:p>
          <a:p>
            <a:pPr marL="285750" lvl="1" indent="-285750">
              <a:buFont typeface="Arial" panose="020B0604020202020204" pitchFamily="34" charset="0"/>
              <a:buChar char="•"/>
            </a:pPr>
            <a:r>
              <a:rPr lang="en-US" dirty="0">
                <a:solidFill>
                  <a:schemeClr val="bg1"/>
                </a:solidFill>
                <a:cs typeface="Arial"/>
              </a:rPr>
              <a:t>Capacity building ​</a:t>
            </a:r>
            <a:endParaRPr lang="en-US" dirty="0">
              <a:solidFill>
                <a:schemeClr val="bg1"/>
              </a:solidFill>
              <a:ea typeface="Calibri"/>
              <a:cs typeface="Arial"/>
            </a:endParaRPr>
          </a:p>
          <a:p>
            <a:pPr marL="285750" lvl="1" indent="-285750">
              <a:buFont typeface="Arial" panose="020B0604020202020204" pitchFamily="34" charset="0"/>
              <a:buChar char="•"/>
            </a:pPr>
            <a:r>
              <a:rPr lang="en-US" dirty="0">
                <a:solidFill>
                  <a:schemeClr val="bg1"/>
                </a:solidFill>
                <a:cs typeface="Arial"/>
              </a:rPr>
              <a:t>Dissemination of information​</a:t>
            </a:r>
            <a:endParaRPr lang="en-US" dirty="0">
              <a:solidFill>
                <a:schemeClr val="bg1"/>
              </a:solidFill>
              <a:ea typeface="Calibri"/>
              <a:cs typeface="Arial"/>
            </a:endParaRPr>
          </a:p>
          <a:p>
            <a:pPr marL="285750" lvl="1" indent="-285750">
              <a:buFont typeface="Arial" panose="020B0604020202020204" pitchFamily="34" charset="0"/>
              <a:buChar char="•"/>
            </a:pPr>
            <a:r>
              <a:rPr lang="en-US" dirty="0">
                <a:solidFill>
                  <a:schemeClr val="bg1"/>
                </a:solidFill>
                <a:cs typeface="Arial"/>
              </a:rPr>
              <a:t>External assessments ​</a:t>
            </a:r>
            <a:endParaRPr lang="en-US" dirty="0">
              <a:solidFill>
                <a:schemeClr val="bg1"/>
              </a:solidFill>
              <a:ea typeface="Calibri"/>
              <a:cs typeface="Arial"/>
            </a:endParaRPr>
          </a:p>
          <a:p>
            <a:pPr marL="285750" lvl="1" indent="-285750">
              <a:buFont typeface="Arial" panose="020B0604020202020204" pitchFamily="34" charset="0"/>
              <a:buChar char="•"/>
            </a:pPr>
            <a:r>
              <a:rPr lang="en-US" dirty="0">
                <a:solidFill>
                  <a:schemeClr val="bg1"/>
                </a:solidFill>
                <a:cs typeface="Arial"/>
              </a:rPr>
              <a:t>Improved access to tools &amp; training​</a:t>
            </a:r>
          </a:p>
          <a:p>
            <a:pPr marL="285750" lvl="1" indent="-285750">
              <a:buFont typeface="Arial" panose="020B0604020202020204" pitchFamily="34" charset="0"/>
              <a:buChar char="•"/>
            </a:pPr>
            <a:r>
              <a:rPr lang="en-US" dirty="0">
                <a:solidFill>
                  <a:schemeClr val="bg1"/>
                </a:solidFill>
                <a:cs typeface="Arial"/>
              </a:rPr>
              <a:t>​BFHI subregional networks​</a:t>
            </a:r>
          </a:p>
          <a:p>
            <a:pPr marL="285750" lvl="1" indent="-285750">
              <a:buFont typeface="Arial" panose="020B0604020202020204" pitchFamily="34" charset="0"/>
              <a:buChar char="•"/>
            </a:pPr>
            <a:r>
              <a:rPr lang="en-US" dirty="0">
                <a:solidFill>
                  <a:schemeClr val="bg1"/>
                </a:solidFill>
                <a:cs typeface="Arial"/>
              </a:rPr>
              <a:t>Meetings and sharing of updated information​</a:t>
            </a:r>
            <a:endParaRPr lang="en-US" dirty="0">
              <a:solidFill>
                <a:schemeClr val="bg1"/>
              </a:solidFill>
              <a:ea typeface="Calibri"/>
              <a:cs typeface="Arial"/>
            </a:endParaRPr>
          </a:p>
        </p:txBody>
      </p:sp>
      <p:sp>
        <p:nvSpPr>
          <p:cNvPr id="11" name="TextBox 10">
            <a:extLst>
              <a:ext uri="{FF2B5EF4-FFF2-40B4-BE49-F238E27FC236}">
                <a16:creationId xmlns:a16="http://schemas.microsoft.com/office/drawing/2014/main" id="{4688F170-28E5-F4CF-F10F-66345F65B05D}"/>
              </a:ext>
            </a:extLst>
          </p:cNvPr>
          <p:cNvSpPr txBox="1"/>
          <p:nvPr/>
        </p:nvSpPr>
        <p:spPr>
          <a:xfrm>
            <a:off x="4840303" y="5728146"/>
            <a:ext cx="6941366" cy="769441"/>
          </a:xfrm>
          <a:prstGeom prst="rect">
            <a:avLst/>
          </a:prstGeom>
          <a:noFill/>
        </p:spPr>
        <p:txBody>
          <a:bodyPr wrap="square" lIns="91440" tIns="45720" rIns="91440" bIns="45720" anchor="t">
            <a:spAutoFit/>
          </a:bodyPr>
          <a:lstStyle/>
          <a:p>
            <a:pPr algn="ctr">
              <a:spcAft>
                <a:spcPts val="600"/>
              </a:spcAft>
            </a:pPr>
            <a:r>
              <a:rPr lang="en-US" sz="2200" b="1" dirty="0">
                <a:solidFill>
                  <a:srgbClr val="1E7FB8"/>
                </a:solidFill>
                <a:cs typeface="Arial"/>
              </a:rPr>
              <a:t>Increase in the exclusive breastfeeding rate in infants 0 – 5 months, from 32.7% in 2016 to 37% in 2022. </a:t>
            </a:r>
          </a:p>
        </p:txBody>
      </p:sp>
      <p:sp>
        <p:nvSpPr>
          <p:cNvPr id="13" name="TextBox 12">
            <a:extLst>
              <a:ext uri="{FF2B5EF4-FFF2-40B4-BE49-F238E27FC236}">
                <a16:creationId xmlns:a16="http://schemas.microsoft.com/office/drawing/2014/main" id="{96F27556-37E5-7840-9B0F-9799BAF9B43E}"/>
              </a:ext>
            </a:extLst>
          </p:cNvPr>
          <p:cNvSpPr txBox="1"/>
          <p:nvPr/>
        </p:nvSpPr>
        <p:spPr>
          <a:xfrm>
            <a:off x="177049" y="3541088"/>
            <a:ext cx="6674325" cy="584775"/>
          </a:xfrm>
          <a:prstGeom prst="rect">
            <a:avLst/>
          </a:prstGeom>
          <a:noFill/>
        </p:spPr>
        <p:txBody>
          <a:bodyPr wrap="square">
            <a:spAutoFit/>
          </a:bodyPr>
          <a:lstStyle/>
          <a:p>
            <a:r>
              <a:rPr lang="en-US" sz="3200" b="1" dirty="0">
                <a:solidFill>
                  <a:srgbClr val="11334E"/>
                </a:solidFill>
                <a:latin typeface="Arial Black" panose="020B0A04020102020204" pitchFamily="34" charset="0"/>
              </a:rPr>
              <a:t>Progress in Breastfeeding</a:t>
            </a:r>
          </a:p>
        </p:txBody>
      </p:sp>
    </p:spTree>
    <p:extLst>
      <p:ext uri="{BB962C8B-B14F-4D97-AF65-F5344CB8AC3E}">
        <p14:creationId xmlns:p14="http://schemas.microsoft.com/office/powerpoint/2010/main" val="3606657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68CDD-872D-48C1-E1E4-A4264969626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E963354-B4E6-6E9E-65BA-CB255C637410}"/>
              </a:ext>
            </a:extLst>
          </p:cNvPr>
          <p:cNvSpPr txBox="1">
            <a:spLocks/>
          </p:cNvSpPr>
          <p:nvPr/>
        </p:nvSpPr>
        <p:spPr>
          <a:xfrm>
            <a:off x="667984" y="395018"/>
            <a:ext cx="11119979" cy="837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11334E"/>
                </a:solidFill>
                <a:latin typeface="Arial Black" panose="020B0A04020102020204" pitchFamily="34" charset="0"/>
              </a:rPr>
              <a:t>PAHO Regional Strategy for NCD Prevention and Control</a:t>
            </a:r>
          </a:p>
        </p:txBody>
      </p:sp>
      <p:sp>
        <p:nvSpPr>
          <p:cNvPr id="4" name="Round Diagonal Corner Rectangle 3">
            <a:extLst>
              <a:ext uri="{FF2B5EF4-FFF2-40B4-BE49-F238E27FC236}">
                <a16:creationId xmlns:a16="http://schemas.microsoft.com/office/drawing/2014/main" id="{E016DBEB-C53C-FE37-C561-A0111B3549F4}"/>
              </a:ext>
            </a:extLst>
          </p:cNvPr>
          <p:cNvSpPr/>
          <p:nvPr/>
        </p:nvSpPr>
        <p:spPr>
          <a:xfrm>
            <a:off x="724882" y="1562712"/>
            <a:ext cx="2248530" cy="1276350"/>
          </a:xfrm>
          <a:prstGeom prst="round2DiagRect">
            <a:avLst/>
          </a:prstGeom>
          <a:gradFill flip="none" rotWithShape="1">
            <a:gsLst>
              <a:gs pos="0">
                <a:srgbClr val="0A5079"/>
              </a:gs>
              <a:gs pos="100000">
                <a:srgbClr val="22A6E0"/>
              </a:gs>
            </a:gsLst>
            <a:lin ang="2700000" scaled="1"/>
            <a:tileRect/>
          </a:gradFill>
          <a:ln>
            <a:solidFill>
              <a:srgbClr val="22A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MULTISECTOR POLICIES</a:t>
            </a:r>
          </a:p>
        </p:txBody>
      </p:sp>
      <p:sp>
        <p:nvSpPr>
          <p:cNvPr id="5" name="Round Diagonal Corner Rectangle 4">
            <a:extLst>
              <a:ext uri="{FF2B5EF4-FFF2-40B4-BE49-F238E27FC236}">
                <a16:creationId xmlns:a16="http://schemas.microsoft.com/office/drawing/2014/main" id="{B348D2F0-B4EF-92C2-F95F-E66C02D1B84C}"/>
              </a:ext>
            </a:extLst>
          </p:cNvPr>
          <p:cNvSpPr/>
          <p:nvPr/>
        </p:nvSpPr>
        <p:spPr>
          <a:xfrm>
            <a:off x="3352964" y="1503502"/>
            <a:ext cx="2083631" cy="1276350"/>
          </a:xfrm>
          <a:prstGeom prst="round2DiagRect">
            <a:avLst/>
          </a:prstGeom>
          <a:gradFill flip="none" rotWithShape="1">
            <a:gsLst>
              <a:gs pos="0">
                <a:srgbClr val="0A5079"/>
              </a:gs>
              <a:gs pos="100000">
                <a:srgbClr val="22A6E0"/>
              </a:gs>
            </a:gsLst>
            <a:lin ang="2700000" scaled="1"/>
            <a:tileRect/>
          </a:gradFill>
          <a:ln>
            <a:solidFill>
              <a:srgbClr val="22A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PRIMARY PREVENTION</a:t>
            </a:r>
          </a:p>
        </p:txBody>
      </p:sp>
      <p:sp>
        <p:nvSpPr>
          <p:cNvPr id="6" name="Round Diagonal Corner Rectangle 5">
            <a:extLst>
              <a:ext uri="{FF2B5EF4-FFF2-40B4-BE49-F238E27FC236}">
                <a16:creationId xmlns:a16="http://schemas.microsoft.com/office/drawing/2014/main" id="{5A599989-7C42-3EB3-01A4-5A2095BB5C4C}"/>
              </a:ext>
            </a:extLst>
          </p:cNvPr>
          <p:cNvSpPr/>
          <p:nvPr/>
        </p:nvSpPr>
        <p:spPr>
          <a:xfrm>
            <a:off x="5974693" y="1483404"/>
            <a:ext cx="2265992" cy="1294712"/>
          </a:xfrm>
          <a:prstGeom prst="round2DiagRect">
            <a:avLst/>
          </a:prstGeom>
          <a:gradFill flip="none" rotWithShape="1">
            <a:gsLst>
              <a:gs pos="0">
                <a:srgbClr val="0A5079"/>
              </a:gs>
              <a:gs pos="100000">
                <a:srgbClr val="22A6E0"/>
              </a:gs>
            </a:gsLst>
            <a:lin ang="2700000" scaled="1"/>
            <a:tileRect/>
          </a:gradFill>
          <a:ln>
            <a:solidFill>
              <a:srgbClr val="22A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NCD MANAGEMENT</a:t>
            </a:r>
          </a:p>
        </p:txBody>
      </p:sp>
      <p:sp>
        <p:nvSpPr>
          <p:cNvPr id="7" name="TextBox 6">
            <a:extLst>
              <a:ext uri="{FF2B5EF4-FFF2-40B4-BE49-F238E27FC236}">
                <a16:creationId xmlns:a16="http://schemas.microsoft.com/office/drawing/2014/main" id="{822E8A04-B302-4F08-D49D-86D0C4D5279C}"/>
              </a:ext>
            </a:extLst>
          </p:cNvPr>
          <p:cNvSpPr txBox="1"/>
          <p:nvPr/>
        </p:nvSpPr>
        <p:spPr>
          <a:xfrm>
            <a:off x="667985" y="3087777"/>
            <a:ext cx="233555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Legal, fiscal, trade and regulatory policies that promote health and address health determinants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Advocacy and community mobilization</a:t>
            </a:r>
          </a:p>
        </p:txBody>
      </p:sp>
      <p:sp>
        <p:nvSpPr>
          <p:cNvPr id="8" name="TextBox 7">
            <a:extLst>
              <a:ext uri="{FF2B5EF4-FFF2-40B4-BE49-F238E27FC236}">
                <a16:creationId xmlns:a16="http://schemas.microsoft.com/office/drawing/2014/main" id="{80EE2D31-8C98-AA8B-9327-722B4CEE63F3}"/>
              </a:ext>
            </a:extLst>
          </p:cNvPr>
          <p:cNvSpPr txBox="1"/>
          <p:nvPr/>
        </p:nvSpPr>
        <p:spPr>
          <a:xfrm>
            <a:off x="3322252" y="3087777"/>
            <a:ext cx="211434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lumMod val="75000"/>
                  </a:srgbClr>
                </a:solidFill>
                <a:effectLst/>
                <a:uLnTx/>
                <a:uFillTx/>
                <a:latin typeface="Arial" panose="020B0604020202020204" pitchFamily="34" charset="0"/>
                <a:cs typeface="Arial" panose="020B0604020202020204" pitchFamily="34" charset="0"/>
              </a:rPr>
              <a:t>Healthy living, health education and counselling, and self- management</a:t>
            </a:r>
          </a:p>
        </p:txBody>
      </p:sp>
      <p:sp>
        <p:nvSpPr>
          <p:cNvPr id="10" name="TextBox 9">
            <a:extLst>
              <a:ext uri="{FF2B5EF4-FFF2-40B4-BE49-F238E27FC236}">
                <a16:creationId xmlns:a16="http://schemas.microsoft.com/office/drawing/2014/main" id="{F64F1A81-D053-D9F7-097E-7896AB81A760}"/>
              </a:ext>
            </a:extLst>
          </p:cNvPr>
          <p:cNvSpPr txBox="1"/>
          <p:nvPr/>
        </p:nvSpPr>
        <p:spPr>
          <a:xfrm>
            <a:off x="6006378" y="3015596"/>
            <a:ext cx="223430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Health system strengthening, to improve NCD screening, diagnosis, treatment and continuous care </a:t>
            </a:r>
          </a:p>
        </p:txBody>
      </p:sp>
      <p:sp>
        <p:nvSpPr>
          <p:cNvPr id="19" name="Round Diagonal Corner Rectangle 16">
            <a:extLst>
              <a:ext uri="{FF2B5EF4-FFF2-40B4-BE49-F238E27FC236}">
                <a16:creationId xmlns:a16="http://schemas.microsoft.com/office/drawing/2014/main" id="{9E8FC7AA-DE83-2E2E-5163-98755363349C}"/>
              </a:ext>
            </a:extLst>
          </p:cNvPr>
          <p:cNvSpPr/>
          <p:nvPr/>
        </p:nvSpPr>
        <p:spPr>
          <a:xfrm>
            <a:off x="3267492" y="1223334"/>
            <a:ext cx="2359905" cy="4663728"/>
          </a:xfrm>
          <a:prstGeom prst="round2DiagRect">
            <a:avLst/>
          </a:prstGeom>
          <a:noFill/>
          <a:ln>
            <a:solidFill>
              <a:srgbClr val="22A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 Diagonal Corner Rectangle 17">
            <a:extLst>
              <a:ext uri="{FF2B5EF4-FFF2-40B4-BE49-F238E27FC236}">
                <a16:creationId xmlns:a16="http://schemas.microsoft.com/office/drawing/2014/main" id="{D10223EE-8CE6-1C04-0523-445D4D37007D}"/>
              </a:ext>
            </a:extLst>
          </p:cNvPr>
          <p:cNvSpPr/>
          <p:nvPr/>
        </p:nvSpPr>
        <p:spPr>
          <a:xfrm>
            <a:off x="674348" y="1223334"/>
            <a:ext cx="2359905" cy="4663728"/>
          </a:xfrm>
          <a:prstGeom prst="round2DiagRect">
            <a:avLst/>
          </a:prstGeom>
          <a:noFill/>
          <a:ln>
            <a:solidFill>
              <a:srgbClr val="22A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 Diagonal Corner Rectangle 18">
            <a:extLst>
              <a:ext uri="{FF2B5EF4-FFF2-40B4-BE49-F238E27FC236}">
                <a16:creationId xmlns:a16="http://schemas.microsoft.com/office/drawing/2014/main" id="{1B35F485-7465-F5A1-7E45-EC69F052CFCA}"/>
              </a:ext>
            </a:extLst>
          </p:cNvPr>
          <p:cNvSpPr/>
          <p:nvPr/>
        </p:nvSpPr>
        <p:spPr>
          <a:xfrm>
            <a:off x="5921477" y="1223334"/>
            <a:ext cx="2359905" cy="4663728"/>
          </a:xfrm>
          <a:prstGeom prst="round2DiagRect">
            <a:avLst/>
          </a:prstGeom>
          <a:noFill/>
          <a:ln>
            <a:solidFill>
              <a:srgbClr val="22A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4CADBC2-3B66-ECA1-DE17-8C569E6A6230}"/>
              </a:ext>
            </a:extLst>
          </p:cNvPr>
          <p:cNvSpPr txBox="1"/>
          <p:nvPr/>
        </p:nvSpPr>
        <p:spPr>
          <a:xfrm>
            <a:off x="8657458" y="6018368"/>
            <a:ext cx="365097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PAHO NCD Strategy,  2013</a:t>
            </a:r>
            <a:endParaRPr kumimoji="0" lang="es-E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ound Diagonal Corner Rectangle 18">
            <a:extLst>
              <a:ext uri="{FF2B5EF4-FFF2-40B4-BE49-F238E27FC236}">
                <a16:creationId xmlns:a16="http://schemas.microsoft.com/office/drawing/2014/main" id="{A718307C-F94F-0734-2FEC-BF1DA05F6AD7}"/>
              </a:ext>
            </a:extLst>
          </p:cNvPr>
          <p:cNvSpPr/>
          <p:nvPr/>
        </p:nvSpPr>
        <p:spPr>
          <a:xfrm>
            <a:off x="8600093" y="1192998"/>
            <a:ext cx="2359905" cy="4663728"/>
          </a:xfrm>
          <a:prstGeom prst="round2DiagRect">
            <a:avLst/>
          </a:prstGeom>
          <a:noFill/>
          <a:ln>
            <a:solidFill>
              <a:srgbClr val="22A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 Diagonal Corner Rectangle 5">
            <a:extLst>
              <a:ext uri="{FF2B5EF4-FFF2-40B4-BE49-F238E27FC236}">
                <a16:creationId xmlns:a16="http://schemas.microsoft.com/office/drawing/2014/main" id="{D5A1B3BD-18F6-6C96-BAB3-4FA5D161B816}"/>
              </a:ext>
            </a:extLst>
          </p:cNvPr>
          <p:cNvSpPr/>
          <p:nvPr/>
        </p:nvSpPr>
        <p:spPr>
          <a:xfrm>
            <a:off x="8600093" y="1481598"/>
            <a:ext cx="2359906" cy="1166200"/>
          </a:xfrm>
          <a:prstGeom prst="round2DiagRect">
            <a:avLst/>
          </a:prstGeom>
          <a:gradFill flip="none" rotWithShape="1">
            <a:gsLst>
              <a:gs pos="0">
                <a:srgbClr val="0A5079"/>
              </a:gs>
              <a:gs pos="100000">
                <a:srgbClr val="22A6E0"/>
              </a:gs>
            </a:gsLst>
            <a:lin ang="2700000" scaled="1"/>
            <a:tileRect/>
          </a:gradFill>
          <a:ln>
            <a:solidFill>
              <a:srgbClr val="22A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SURVEILLANCE</a:t>
            </a:r>
          </a:p>
        </p:txBody>
      </p:sp>
      <p:sp>
        <p:nvSpPr>
          <p:cNvPr id="25" name="TextBox 24">
            <a:extLst>
              <a:ext uri="{FF2B5EF4-FFF2-40B4-BE49-F238E27FC236}">
                <a16:creationId xmlns:a16="http://schemas.microsoft.com/office/drawing/2014/main" id="{0F049E4E-CD76-D9D5-699C-6A2F96D5BC83}"/>
              </a:ext>
            </a:extLst>
          </p:cNvPr>
          <p:cNvSpPr txBox="1"/>
          <p:nvPr/>
        </p:nvSpPr>
        <p:spPr>
          <a:xfrm>
            <a:off x="8600092" y="2971794"/>
            <a:ext cx="22750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Monitoring NCDs as part of routine health services and through population-based surveys</a:t>
            </a:r>
          </a:p>
        </p:txBody>
      </p:sp>
      <p:sp>
        <p:nvSpPr>
          <p:cNvPr id="26" name="Slide Number Placeholder 4">
            <a:extLst>
              <a:ext uri="{FF2B5EF4-FFF2-40B4-BE49-F238E27FC236}">
                <a16:creationId xmlns:a16="http://schemas.microsoft.com/office/drawing/2014/main" id="{145E3E9B-96E0-EDD1-D7A7-32E27AC18491}"/>
              </a:ext>
            </a:extLst>
          </p:cNvPr>
          <p:cNvSpPr txBox="1">
            <a:spLocks/>
          </p:cNvSpPr>
          <p:nvPr/>
        </p:nvSpPr>
        <p:spPr>
          <a:xfrm>
            <a:off x="10614613" y="6292846"/>
            <a:ext cx="7391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48CEA-885D-5C4E-A5CD-C931F1E95D6A}" type="slidenum">
              <a:rPr lang="en-US" smtClean="0"/>
              <a:pPr/>
              <a:t>16</a:t>
            </a:fld>
            <a:endParaRPr lang="en-US" dirty="0"/>
          </a:p>
        </p:txBody>
      </p:sp>
      <p:pic>
        <p:nvPicPr>
          <p:cNvPr id="27" name="Picture 26" descr="A blue and black logo&#10;&#10;AI-generated content may be incorrect.">
            <a:extLst>
              <a:ext uri="{FF2B5EF4-FFF2-40B4-BE49-F238E27FC236}">
                <a16:creationId xmlns:a16="http://schemas.microsoft.com/office/drawing/2014/main" id="{033B68AC-FA25-5FEE-9174-C9910F65619A}"/>
              </a:ext>
            </a:extLst>
          </p:cNvPr>
          <p:cNvPicPr>
            <a:picLocks noChangeAspect="1"/>
          </p:cNvPicPr>
          <p:nvPr/>
        </p:nvPicPr>
        <p:blipFill>
          <a:blip r:embed="rId3"/>
          <a:stretch>
            <a:fillRect/>
          </a:stretch>
        </p:blipFill>
        <p:spPr>
          <a:xfrm>
            <a:off x="272683" y="6088169"/>
            <a:ext cx="2902528" cy="679558"/>
          </a:xfrm>
          <a:prstGeom prst="rect">
            <a:avLst/>
          </a:prstGeom>
        </p:spPr>
      </p:pic>
    </p:spTree>
    <p:extLst>
      <p:ext uri="{BB962C8B-B14F-4D97-AF65-F5344CB8AC3E}">
        <p14:creationId xmlns:p14="http://schemas.microsoft.com/office/powerpoint/2010/main" val="394570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6F108-3D1A-7E3F-BDD9-8A84B0376403}"/>
            </a:ext>
          </a:extLst>
        </p:cNvPr>
        <p:cNvGrpSpPr/>
        <p:nvPr/>
      </p:nvGrpSpPr>
      <p:grpSpPr>
        <a:xfrm>
          <a:off x="0" y="0"/>
          <a:ext cx="0" cy="0"/>
          <a:chOff x="0" y="0"/>
          <a:chExt cx="0" cy="0"/>
        </a:xfrm>
      </p:grpSpPr>
      <p:sp>
        <p:nvSpPr>
          <p:cNvPr id="26" name="Slide Number Placeholder 4">
            <a:extLst>
              <a:ext uri="{FF2B5EF4-FFF2-40B4-BE49-F238E27FC236}">
                <a16:creationId xmlns:a16="http://schemas.microsoft.com/office/drawing/2014/main" id="{4FC737B4-F91B-8D0E-493B-F38EB27A6374}"/>
              </a:ext>
            </a:extLst>
          </p:cNvPr>
          <p:cNvSpPr txBox="1">
            <a:spLocks/>
          </p:cNvSpPr>
          <p:nvPr/>
        </p:nvSpPr>
        <p:spPr>
          <a:xfrm>
            <a:off x="10614613" y="6292846"/>
            <a:ext cx="7391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48CEA-885D-5C4E-A5CD-C931F1E95D6A}" type="slidenum">
              <a:rPr lang="en-US" smtClean="0"/>
              <a:pPr/>
              <a:t>17</a:t>
            </a:fld>
            <a:endParaRPr lang="en-US"/>
          </a:p>
        </p:txBody>
      </p:sp>
      <p:pic>
        <p:nvPicPr>
          <p:cNvPr id="27" name="Picture 26" descr="A blue and black logo&#10;&#10;AI-generated content may be incorrect.">
            <a:extLst>
              <a:ext uri="{FF2B5EF4-FFF2-40B4-BE49-F238E27FC236}">
                <a16:creationId xmlns:a16="http://schemas.microsoft.com/office/drawing/2014/main" id="{5E6BF2F6-2448-6A6B-7CE9-83F69EB9F8D3}"/>
              </a:ext>
            </a:extLst>
          </p:cNvPr>
          <p:cNvPicPr>
            <a:picLocks noChangeAspect="1"/>
          </p:cNvPicPr>
          <p:nvPr/>
        </p:nvPicPr>
        <p:blipFill>
          <a:blip r:embed="rId3"/>
          <a:stretch>
            <a:fillRect/>
          </a:stretch>
        </p:blipFill>
        <p:spPr>
          <a:xfrm>
            <a:off x="272683" y="6088169"/>
            <a:ext cx="2902528" cy="679558"/>
          </a:xfrm>
          <a:prstGeom prst="rect">
            <a:avLst/>
          </a:prstGeom>
        </p:spPr>
      </p:pic>
      <p:pic>
        <p:nvPicPr>
          <p:cNvPr id="2" name="Picture 1" descr="A document with text on it&#10;&#10;AI-generated content may be incorrect.">
            <a:extLst>
              <a:ext uri="{FF2B5EF4-FFF2-40B4-BE49-F238E27FC236}">
                <a16:creationId xmlns:a16="http://schemas.microsoft.com/office/drawing/2014/main" id="{86408E72-4FD7-FD14-C888-6AA31B3AA873}"/>
              </a:ext>
            </a:extLst>
          </p:cNvPr>
          <p:cNvPicPr>
            <a:picLocks noChangeAspect="1"/>
          </p:cNvPicPr>
          <p:nvPr/>
        </p:nvPicPr>
        <p:blipFill>
          <a:blip r:embed="rId4"/>
          <a:stretch>
            <a:fillRect/>
          </a:stretch>
        </p:blipFill>
        <p:spPr>
          <a:xfrm>
            <a:off x="6769462" y="1384852"/>
            <a:ext cx="3845151" cy="4489101"/>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1A2E5ACC-8299-790F-7F84-64A70288F674}"/>
              </a:ext>
            </a:extLst>
          </p:cNvPr>
          <p:cNvPicPr>
            <a:picLocks noChangeAspect="1"/>
          </p:cNvPicPr>
          <p:nvPr/>
        </p:nvPicPr>
        <p:blipFill>
          <a:blip r:embed="rId5"/>
          <a:srcRect l="33932" t="13825" r="31812" b="19508"/>
          <a:stretch/>
        </p:blipFill>
        <p:spPr>
          <a:xfrm>
            <a:off x="1351722" y="1384852"/>
            <a:ext cx="3896310" cy="4406348"/>
          </a:xfrm>
          <a:prstGeom prst="rect">
            <a:avLst/>
          </a:prstGeom>
        </p:spPr>
      </p:pic>
      <p:sp>
        <p:nvSpPr>
          <p:cNvPr id="11" name="Arrow: Right 10">
            <a:extLst>
              <a:ext uri="{FF2B5EF4-FFF2-40B4-BE49-F238E27FC236}">
                <a16:creationId xmlns:a16="http://schemas.microsoft.com/office/drawing/2014/main" id="{9AD7ED5B-640C-4DD2-4856-0512134ADDF1}"/>
              </a:ext>
            </a:extLst>
          </p:cNvPr>
          <p:cNvSpPr/>
          <p:nvPr/>
        </p:nvSpPr>
        <p:spPr>
          <a:xfrm>
            <a:off x="5351450" y="3327205"/>
            <a:ext cx="1314595" cy="3606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4F9304-433C-D513-D151-F74769D7D3C8}"/>
              </a:ext>
            </a:extLst>
          </p:cNvPr>
          <p:cNvSpPr txBox="1"/>
          <p:nvPr/>
        </p:nvSpPr>
        <p:spPr>
          <a:xfrm>
            <a:off x="377147" y="403778"/>
            <a:ext cx="11263200" cy="867930"/>
          </a:xfrm>
          <a:prstGeom prst="rect">
            <a:avLst/>
          </a:prstGeom>
        </p:spPr>
        <p:txBody>
          <a:bodyPr>
            <a:normAutofit/>
          </a:bodyPr>
          <a:lstStyle>
            <a:defPPr>
              <a:defRPr lang="en-US"/>
            </a:defPPr>
            <a:lvl1pPr>
              <a:lnSpc>
                <a:spcPct val="90000"/>
              </a:lnSpc>
              <a:spcBef>
                <a:spcPct val="0"/>
              </a:spcBef>
              <a:buNone/>
              <a:defRPr sz="2800" b="1">
                <a:solidFill>
                  <a:schemeClr val="accent1">
                    <a:lumMod val="75000"/>
                  </a:schemeClr>
                </a:solidFill>
                <a:latin typeface="Arial Black" panose="020B0A04020102020204" pitchFamily="34" charset="0"/>
                <a:ea typeface="+mj-ea"/>
                <a:cs typeface="+mj-cs"/>
              </a:defRPr>
            </a:lvl1pPr>
          </a:lstStyle>
          <a:p>
            <a:r>
              <a:rPr lang="en-US" dirty="0">
                <a:solidFill>
                  <a:srgbClr val="11334E"/>
                </a:solidFill>
              </a:rPr>
              <a:t>PAHO Regional Strategy for Improving Mental Health </a:t>
            </a:r>
          </a:p>
          <a:p>
            <a:r>
              <a:rPr lang="en-US" dirty="0">
                <a:solidFill>
                  <a:srgbClr val="11334E"/>
                </a:solidFill>
              </a:rPr>
              <a:t>and Suicide Prevention</a:t>
            </a:r>
          </a:p>
        </p:txBody>
      </p:sp>
    </p:spTree>
    <p:extLst>
      <p:ext uri="{BB962C8B-B14F-4D97-AF65-F5344CB8AC3E}">
        <p14:creationId xmlns:p14="http://schemas.microsoft.com/office/powerpoint/2010/main" val="1300006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F59D-775B-6094-E757-D48BE59B32FF}"/>
            </a:ext>
          </a:extLst>
        </p:cNvPr>
        <p:cNvGrpSpPr/>
        <p:nvPr/>
      </p:nvGrpSpPr>
      <p:grpSpPr>
        <a:xfrm>
          <a:off x="0" y="0"/>
          <a:ext cx="0" cy="0"/>
          <a:chOff x="0" y="0"/>
          <a:chExt cx="0" cy="0"/>
        </a:xfrm>
      </p:grpSpPr>
      <p:pic>
        <p:nvPicPr>
          <p:cNvPr id="10" name="Picture 9" descr="A screen shot of a computer&#10;&#10;AI-generated content may be incorrect.">
            <a:extLst>
              <a:ext uri="{FF2B5EF4-FFF2-40B4-BE49-F238E27FC236}">
                <a16:creationId xmlns:a16="http://schemas.microsoft.com/office/drawing/2014/main" id="{42CD53D7-B160-A143-A842-131D0A0CFB42}"/>
              </a:ext>
            </a:extLst>
          </p:cNvPr>
          <p:cNvPicPr>
            <a:picLocks noChangeAspect="1"/>
          </p:cNvPicPr>
          <p:nvPr/>
        </p:nvPicPr>
        <p:blipFill>
          <a:blip r:embed="rId3"/>
          <a:srcRect l="40741" t="16731" r="19835" b="5308"/>
          <a:stretch/>
        </p:blipFill>
        <p:spPr>
          <a:xfrm>
            <a:off x="7158667" y="899665"/>
            <a:ext cx="2286015" cy="309448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8D68006A-2AF2-4CF5-3E21-03A5DE452384}"/>
              </a:ext>
            </a:extLst>
          </p:cNvPr>
          <p:cNvSpPr/>
          <p:nvPr/>
        </p:nvSpPr>
        <p:spPr>
          <a:xfrm>
            <a:off x="351351" y="247988"/>
            <a:ext cx="7050466" cy="979755"/>
          </a:xfrm>
          <a:prstGeom prst="rect">
            <a:avLst/>
          </a:prstGeom>
        </p:spPr>
        <p:txBody>
          <a:bodyPr wrap="square" lIns="91440" tIns="45720" rIns="91440" bIns="45720" anchor="t">
            <a:spAutoFit/>
          </a:bodyPr>
          <a:lstStyle/>
          <a:p>
            <a:pPr>
              <a:spcAft>
                <a:spcPts val="200"/>
              </a:spcAft>
            </a:pPr>
            <a:r>
              <a:rPr lang="en-US" sz="2800" b="1" dirty="0">
                <a:solidFill>
                  <a:srgbClr val="11334E"/>
                </a:solidFill>
                <a:latin typeface="Arial Black"/>
              </a:rPr>
              <a:t>Interventions for Mental Health </a:t>
            </a:r>
            <a:endParaRPr lang="en-US" sz="2800" dirty="0">
              <a:solidFill>
                <a:srgbClr val="11334E"/>
              </a:solidFill>
              <a:latin typeface="Calibri" panose="020F0502020204030204"/>
              <a:ea typeface="Calibri" panose="020F0502020204030204"/>
              <a:cs typeface="Calibri" panose="020F0502020204030204"/>
            </a:endParaRPr>
          </a:p>
          <a:p>
            <a:pPr>
              <a:spcAft>
                <a:spcPts val="200"/>
              </a:spcAft>
            </a:pPr>
            <a:r>
              <a:rPr lang="en-US" sz="2800" b="1" dirty="0">
                <a:solidFill>
                  <a:srgbClr val="11334E"/>
                </a:solidFill>
                <a:latin typeface="Arial Black"/>
              </a:rPr>
              <a:t>and Suicide Prevention</a:t>
            </a:r>
            <a:endParaRPr lang="en-US" sz="2800" dirty="0">
              <a:solidFill>
                <a:srgbClr val="11334E"/>
              </a:solidFill>
              <a:ea typeface="Calibri"/>
              <a:cs typeface="Calibri"/>
            </a:endParaRPr>
          </a:p>
        </p:txBody>
      </p:sp>
      <p:pic>
        <p:nvPicPr>
          <p:cNvPr id="2" name="Picture 1" descr="A computer screen shot of a book&#10;&#10;AI-generated content may be incorrect.">
            <a:extLst>
              <a:ext uri="{FF2B5EF4-FFF2-40B4-BE49-F238E27FC236}">
                <a16:creationId xmlns:a16="http://schemas.microsoft.com/office/drawing/2014/main" id="{E64972CA-DC41-2107-B563-16CC1CF41A5A}"/>
              </a:ext>
            </a:extLst>
          </p:cNvPr>
          <p:cNvPicPr>
            <a:picLocks noChangeAspect="1"/>
          </p:cNvPicPr>
          <p:nvPr/>
        </p:nvPicPr>
        <p:blipFill>
          <a:blip r:embed="rId4"/>
          <a:srcRect l="42551" t="16607" r="21811" b="9383"/>
          <a:stretch/>
        </p:blipFill>
        <p:spPr>
          <a:xfrm>
            <a:off x="9546166" y="317660"/>
            <a:ext cx="2294483" cy="3111349"/>
          </a:xfrm>
          <a:prstGeom prst="rect">
            <a:avLst/>
          </a:prstGeom>
          <a:ln>
            <a:noFill/>
          </a:ln>
          <a:effectLst>
            <a:outerShdw blurRad="190500" algn="tl" rotWithShape="0">
              <a:srgbClr val="000000">
                <a:alpha val="70000"/>
              </a:srgbClr>
            </a:outerShdw>
          </a:effectLst>
        </p:spPr>
      </p:pic>
      <p:pic>
        <p:nvPicPr>
          <p:cNvPr id="5" name="Picture 4" descr="A screenshot of a computer&#10;&#10;AI-generated content may be incorrect.">
            <a:extLst>
              <a:ext uri="{FF2B5EF4-FFF2-40B4-BE49-F238E27FC236}">
                <a16:creationId xmlns:a16="http://schemas.microsoft.com/office/drawing/2014/main" id="{342EA5C7-92D4-04B1-A08B-C2B2B317E585}"/>
              </a:ext>
            </a:extLst>
          </p:cNvPr>
          <p:cNvPicPr>
            <a:picLocks noChangeAspect="1"/>
          </p:cNvPicPr>
          <p:nvPr/>
        </p:nvPicPr>
        <p:blipFill>
          <a:blip r:embed="rId5"/>
          <a:srcRect l="37942" t="17199" r="31111" b="15062"/>
          <a:stretch/>
        </p:blipFill>
        <p:spPr>
          <a:xfrm>
            <a:off x="4567983" y="1470857"/>
            <a:ext cx="2438366" cy="3561807"/>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6048F3E7-CA85-E823-077A-63D7AC4CB333}"/>
              </a:ext>
            </a:extLst>
          </p:cNvPr>
          <p:cNvSpPr/>
          <p:nvPr/>
        </p:nvSpPr>
        <p:spPr>
          <a:xfrm>
            <a:off x="340613" y="1467036"/>
            <a:ext cx="4047453" cy="40426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94EC26-BF2B-C386-19D4-46D8B81C5EC6}"/>
              </a:ext>
            </a:extLst>
          </p:cNvPr>
          <p:cNvSpPr txBox="1"/>
          <p:nvPr/>
        </p:nvSpPr>
        <p:spPr>
          <a:xfrm>
            <a:off x="401150" y="1820599"/>
            <a:ext cx="386428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solidFill>
                  <a:schemeClr val="bg1"/>
                </a:solidFill>
                <a:latin typeface="Arial" panose="020B0604020202020204" pitchFamily="34" charset="0"/>
                <a:ea typeface="Calibri" panose="020F0502020204030204"/>
                <a:cs typeface="Arial" panose="020B0604020202020204" pitchFamily="34" charset="0"/>
              </a:rPr>
              <a:t>Integrating mental health into primary care and other non-specialist settings</a:t>
            </a:r>
          </a:p>
          <a:p>
            <a:pPr marL="285750" indent="-285750">
              <a:buFont typeface="Arial"/>
              <a:buChar char="•"/>
            </a:pPr>
            <a:r>
              <a:rPr lang="en-US" sz="2200" dirty="0">
                <a:solidFill>
                  <a:schemeClr val="bg1"/>
                </a:solidFill>
                <a:latin typeface="Arial" panose="020B0604020202020204" pitchFamily="34" charset="0"/>
                <a:ea typeface="Calibri" panose="020F0502020204030204"/>
                <a:cs typeface="Arial" panose="020B0604020202020204" pitchFamily="34" charset="0"/>
              </a:rPr>
              <a:t>Evidence-based interventions for suicide prevention outlined by the WHO LIVE LIFE Intervention Guide for Suicide Prevention in Countries</a:t>
            </a:r>
          </a:p>
        </p:txBody>
      </p:sp>
      <p:pic>
        <p:nvPicPr>
          <p:cNvPr id="8" name="Picture 7" descr="The mhGAP community toolkit: field test version">
            <a:extLst>
              <a:ext uri="{FF2B5EF4-FFF2-40B4-BE49-F238E27FC236}">
                <a16:creationId xmlns:a16="http://schemas.microsoft.com/office/drawing/2014/main" id="{6E1D2140-82D8-9749-AED8-BEFF1B2CA6E1}"/>
              </a:ext>
            </a:extLst>
          </p:cNvPr>
          <p:cNvPicPr>
            <a:picLocks noChangeAspect="1"/>
          </p:cNvPicPr>
          <p:nvPr/>
        </p:nvPicPr>
        <p:blipFill>
          <a:blip r:embed="rId6"/>
          <a:stretch>
            <a:fillRect/>
          </a:stretch>
        </p:blipFill>
        <p:spPr>
          <a:xfrm>
            <a:off x="7298266" y="3368836"/>
            <a:ext cx="2184400" cy="3048000"/>
          </a:xfrm>
          <a:prstGeom prst="rect">
            <a:avLst/>
          </a:prstGeom>
          <a:ln>
            <a:noFill/>
          </a:ln>
          <a:effectLst>
            <a:outerShdw blurRad="190500" algn="tl" rotWithShape="0">
              <a:srgbClr val="000000">
                <a:alpha val="70000"/>
              </a:srgbClr>
            </a:outerShdw>
          </a:effectLst>
        </p:spPr>
      </p:pic>
      <p:pic>
        <p:nvPicPr>
          <p:cNvPr id="9" name="Picture 8" descr="See related image detail. Mh GAP-MOP - mhGAP operations manual Mental Health Gap Action Programme mhGAP operations manual ...">
            <a:extLst>
              <a:ext uri="{FF2B5EF4-FFF2-40B4-BE49-F238E27FC236}">
                <a16:creationId xmlns:a16="http://schemas.microsoft.com/office/drawing/2014/main" id="{DDC7B95F-F005-7E2A-D89B-107AABAADF66}"/>
              </a:ext>
            </a:extLst>
          </p:cNvPr>
          <p:cNvPicPr>
            <a:picLocks noChangeAspect="1"/>
          </p:cNvPicPr>
          <p:nvPr/>
        </p:nvPicPr>
        <p:blipFill>
          <a:blip r:embed="rId7"/>
          <a:stretch>
            <a:fillRect/>
          </a:stretch>
        </p:blipFill>
        <p:spPr>
          <a:xfrm>
            <a:off x="4927816" y="3368836"/>
            <a:ext cx="2192867" cy="3059112"/>
          </a:xfrm>
          <a:prstGeom prst="rect">
            <a:avLst/>
          </a:prstGeom>
          <a:ln>
            <a:noFill/>
          </a:ln>
          <a:effectLst>
            <a:outerShdw blurRad="190500" algn="tl" rotWithShape="0">
              <a:srgbClr val="000000">
                <a:alpha val="70000"/>
              </a:srgbClr>
            </a:outerShdw>
          </a:effectLst>
        </p:spPr>
      </p:pic>
      <p:pic>
        <p:nvPicPr>
          <p:cNvPr id="11" name="Picture 10" descr="Guidance and technical packages on community mental health services">
            <a:extLst>
              <a:ext uri="{FF2B5EF4-FFF2-40B4-BE49-F238E27FC236}">
                <a16:creationId xmlns:a16="http://schemas.microsoft.com/office/drawing/2014/main" id="{2BD246D3-5CDB-8982-54E0-131926003BE8}"/>
              </a:ext>
            </a:extLst>
          </p:cNvPr>
          <p:cNvPicPr>
            <a:picLocks noChangeAspect="1"/>
          </p:cNvPicPr>
          <p:nvPr/>
        </p:nvPicPr>
        <p:blipFill>
          <a:blip r:embed="rId8"/>
          <a:stretch>
            <a:fillRect/>
          </a:stretch>
        </p:blipFill>
        <p:spPr>
          <a:xfrm>
            <a:off x="9624666" y="3287660"/>
            <a:ext cx="2175934" cy="3129176"/>
          </a:xfrm>
          <a:prstGeom prst="rect">
            <a:avLst/>
          </a:prstGeom>
        </p:spPr>
      </p:pic>
      <p:pic>
        <p:nvPicPr>
          <p:cNvPr id="4" name="Picture 3" descr="A blue and black logo&#10;&#10;AI-generated content may be incorrect.">
            <a:extLst>
              <a:ext uri="{FF2B5EF4-FFF2-40B4-BE49-F238E27FC236}">
                <a16:creationId xmlns:a16="http://schemas.microsoft.com/office/drawing/2014/main" id="{845430EC-5C8A-F303-7EF0-D502EA6D9F1F}"/>
              </a:ext>
            </a:extLst>
          </p:cNvPr>
          <p:cNvPicPr>
            <a:picLocks noChangeAspect="1"/>
          </p:cNvPicPr>
          <p:nvPr/>
        </p:nvPicPr>
        <p:blipFill>
          <a:blip r:embed="rId9"/>
          <a:stretch>
            <a:fillRect/>
          </a:stretch>
        </p:blipFill>
        <p:spPr>
          <a:xfrm>
            <a:off x="272683" y="6088169"/>
            <a:ext cx="2902528" cy="679558"/>
          </a:xfrm>
          <a:prstGeom prst="rect">
            <a:avLst/>
          </a:prstGeom>
        </p:spPr>
      </p:pic>
      <p:sp>
        <p:nvSpPr>
          <p:cNvPr id="12" name="Slide Number Placeholder 4">
            <a:extLst>
              <a:ext uri="{FF2B5EF4-FFF2-40B4-BE49-F238E27FC236}">
                <a16:creationId xmlns:a16="http://schemas.microsoft.com/office/drawing/2014/main" id="{BEB28311-48E6-3E25-E17C-8BB4575183ED}"/>
              </a:ext>
            </a:extLst>
          </p:cNvPr>
          <p:cNvSpPr txBox="1">
            <a:spLocks/>
          </p:cNvSpPr>
          <p:nvPr/>
        </p:nvSpPr>
        <p:spPr>
          <a:xfrm>
            <a:off x="10614613" y="6505494"/>
            <a:ext cx="739187" cy="365125"/>
          </a:xfrm>
          <a:prstGeom prst="rect">
            <a:avLst/>
          </a:prstGeom>
        </p:spPr>
        <p:txBody>
          <a:bodyPr/>
          <a:lstStyle>
            <a:defPPr>
              <a:defRPr lang="en-US"/>
            </a:defPPr>
            <a:lvl1pP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48CEA-885D-5C4E-A5CD-C931F1E95D6A}" type="slidenum">
              <a:rPr lang="en-US"/>
              <a:pPr/>
              <a:t>18</a:t>
            </a:fld>
            <a:endParaRPr lang="en-US" dirty="0"/>
          </a:p>
        </p:txBody>
      </p:sp>
    </p:spTree>
    <p:extLst>
      <p:ext uri="{BB962C8B-B14F-4D97-AF65-F5344CB8AC3E}">
        <p14:creationId xmlns:p14="http://schemas.microsoft.com/office/powerpoint/2010/main" val="213445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8D7BB-5DE7-C9A3-BAED-4EAF718806C8}"/>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2D4448BF-DF3B-25AA-EEEA-AF82076A7DAA}"/>
              </a:ext>
            </a:extLst>
          </p:cNvPr>
          <p:cNvPicPr>
            <a:picLocks noChangeAspect="1"/>
          </p:cNvPicPr>
          <p:nvPr/>
        </p:nvPicPr>
        <p:blipFill>
          <a:blip r:embed="rId3"/>
          <a:srcRect l="6597" t="8432" r="6917" b="8578"/>
          <a:stretch/>
        </p:blipFill>
        <p:spPr>
          <a:xfrm>
            <a:off x="583094" y="1934818"/>
            <a:ext cx="10770705" cy="5040516"/>
          </a:xfrm>
          <a:prstGeom prst="rect">
            <a:avLst/>
          </a:prstGeom>
        </p:spPr>
      </p:pic>
      <p:sp>
        <p:nvSpPr>
          <p:cNvPr id="8" name="Slide Number Placeholder 4">
            <a:extLst>
              <a:ext uri="{FF2B5EF4-FFF2-40B4-BE49-F238E27FC236}">
                <a16:creationId xmlns:a16="http://schemas.microsoft.com/office/drawing/2014/main" id="{3A57F02E-1070-4CB5-7D52-257DEB04ACA1}"/>
              </a:ext>
            </a:extLst>
          </p:cNvPr>
          <p:cNvSpPr txBox="1">
            <a:spLocks/>
          </p:cNvSpPr>
          <p:nvPr/>
        </p:nvSpPr>
        <p:spPr>
          <a:xfrm>
            <a:off x="10614613" y="6292846"/>
            <a:ext cx="739187" cy="365125"/>
          </a:xfrm>
          <a:prstGeom prst="rect">
            <a:avLst/>
          </a:prstGeom>
        </p:spPr>
        <p:txBody>
          <a:bodyPr/>
          <a:lstStyle>
            <a:defPPr>
              <a:defRPr lang="en-US"/>
            </a:defPPr>
            <a:lvl1pP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48CEA-885D-5C4E-A5CD-C931F1E95D6A}" type="slidenum">
              <a:rPr lang="en-US"/>
              <a:pPr/>
              <a:t>19</a:t>
            </a:fld>
            <a:endParaRPr lang="en-US" dirty="0"/>
          </a:p>
        </p:txBody>
      </p:sp>
      <p:pic>
        <p:nvPicPr>
          <p:cNvPr id="2" name="Picture 1" descr="A blue and white text on a black background&#10;&#10;Description automatically generated">
            <a:extLst>
              <a:ext uri="{FF2B5EF4-FFF2-40B4-BE49-F238E27FC236}">
                <a16:creationId xmlns:a16="http://schemas.microsoft.com/office/drawing/2014/main" id="{F96DEF49-3BF5-1484-761E-1D1D47D45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609" y="64061"/>
            <a:ext cx="9289774" cy="2062913"/>
          </a:xfrm>
          <a:prstGeom prst="rect">
            <a:avLst/>
          </a:prstGeom>
          <a:solidFill>
            <a:srgbClr val="FFFFFF"/>
          </a:solidFill>
        </p:spPr>
      </p:pic>
    </p:spTree>
    <p:extLst>
      <p:ext uri="{BB962C8B-B14F-4D97-AF65-F5344CB8AC3E}">
        <p14:creationId xmlns:p14="http://schemas.microsoft.com/office/powerpoint/2010/main" val="3309707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orange background&#10;&#10;AI-generated content may be incorrect.">
            <a:extLst>
              <a:ext uri="{FF2B5EF4-FFF2-40B4-BE49-F238E27FC236}">
                <a16:creationId xmlns:a16="http://schemas.microsoft.com/office/drawing/2014/main" id="{F19B0112-C554-FDFD-4F26-FC5A5F8E360B}"/>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A white text on a black background&#10;&#10;AI-generated content may be incorrect.">
            <a:extLst>
              <a:ext uri="{FF2B5EF4-FFF2-40B4-BE49-F238E27FC236}">
                <a16:creationId xmlns:a16="http://schemas.microsoft.com/office/drawing/2014/main" id="{82F4FDBB-4E7B-014A-2931-8FE83DE92670}"/>
              </a:ext>
            </a:extLst>
          </p:cNvPr>
          <p:cNvPicPr>
            <a:picLocks noChangeAspect="1"/>
          </p:cNvPicPr>
          <p:nvPr/>
        </p:nvPicPr>
        <p:blipFill>
          <a:blip r:embed="rId4"/>
          <a:stretch>
            <a:fillRect/>
          </a:stretch>
        </p:blipFill>
        <p:spPr>
          <a:xfrm>
            <a:off x="8837035" y="5967413"/>
            <a:ext cx="3038475" cy="714375"/>
          </a:xfrm>
          <a:prstGeom prst="rect">
            <a:avLst/>
          </a:prstGeom>
        </p:spPr>
      </p:pic>
      <p:sp>
        <p:nvSpPr>
          <p:cNvPr id="3" name="Rectangle 2">
            <a:extLst>
              <a:ext uri="{FF2B5EF4-FFF2-40B4-BE49-F238E27FC236}">
                <a16:creationId xmlns:a16="http://schemas.microsoft.com/office/drawing/2014/main" id="{86237413-8FCA-5DE1-1AD8-AEF47AB1B5E0}"/>
              </a:ext>
            </a:extLst>
          </p:cNvPr>
          <p:cNvSpPr/>
          <p:nvPr/>
        </p:nvSpPr>
        <p:spPr>
          <a:xfrm>
            <a:off x="211534" y="222223"/>
            <a:ext cx="7521158" cy="6116384"/>
          </a:xfrm>
          <a:prstGeom prst="rect">
            <a:avLst/>
          </a:prstGeom>
          <a:solidFill>
            <a:srgbClr val="1133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
            <a:extLst>
              <a:ext uri="{FF2B5EF4-FFF2-40B4-BE49-F238E27FC236}">
                <a16:creationId xmlns:a16="http://schemas.microsoft.com/office/drawing/2014/main" id="{9473D602-5A9C-F055-514A-7D06F0DA490E}"/>
              </a:ext>
            </a:extLst>
          </p:cNvPr>
          <p:cNvSpPr txBox="1">
            <a:spLocks/>
          </p:cNvSpPr>
          <p:nvPr/>
        </p:nvSpPr>
        <p:spPr>
          <a:xfrm>
            <a:off x="273844" y="533400"/>
            <a:ext cx="7396538" cy="7631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chemeClr val="bg1"/>
                </a:solidFill>
                <a:latin typeface="Arial Black"/>
                <a:cs typeface="Arial"/>
              </a:rPr>
              <a:t>NCDs and mental health conditions remain an urgent crisis</a:t>
            </a:r>
          </a:p>
        </p:txBody>
      </p:sp>
      <p:pic>
        <p:nvPicPr>
          <p:cNvPr id="12" name="Picture 11" descr="A person wearing a face mask and a black mask&#10;&#10;Description automatically generated">
            <a:extLst>
              <a:ext uri="{FF2B5EF4-FFF2-40B4-BE49-F238E27FC236}">
                <a16:creationId xmlns:a16="http://schemas.microsoft.com/office/drawing/2014/main" id="{ADEED74A-1F3B-5CAA-0B04-DB31E447E9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17398" y="208216"/>
            <a:ext cx="3981447" cy="5690014"/>
          </a:xfrm>
          <a:prstGeom prst="rect">
            <a:avLst/>
          </a:prstGeom>
        </p:spPr>
      </p:pic>
      <p:sp>
        <p:nvSpPr>
          <p:cNvPr id="14" name="TextBox 13">
            <a:extLst>
              <a:ext uri="{FF2B5EF4-FFF2-40B4-BE49-F238E27FC236}">
                <a16:creationId xmlns:a16="http://schemas.microsoft.com/office/drawing/2014/main" id="{974A57A8-D0BF-5EB4-B417-50EC5EB12EB6}"/>
              </a:ext>
            </a:extLst>
          </p:cNvPr>
          <p:cNvSpPr txBox="1"/>
          <p:nvPr/>
        </p:nvSpPr>
        <p:spPr>
          <a:xfrm>
            <a:off x="530264" y="2599321"/>
            <a:ext cx="6970644"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800" dirty="0">
                <a:solidFill>
                  <a:srgbClr val="FFFFFF"/>
                </a:solidFill>
                <a:latin typeface="Arial"/>
                <a:ea typeface="+mn-lt"/>
                <a:cs typeface="Calibri" panose="020F0502020204030204"/>
              </a:rPr>
              <a:t>Globally:</a:t>
            </a:r>
            <a:endParaRPr lang="en-US" sz="2800" i="0" u="none" strike="noStrike" kern="1200" cap="none" spc="0" normalizeH="0" baseline="0" noProof="0" dirty="0">
              <a:ln>
                <a:noFill/>
              </a:ln>
              <a:solidFill>
                <a:srgbClr val="FFFFFF"/>
              </a:solidFill>
              <a:effectLst/>
              <a:uLnTx/>
              <a:uFillTx/>
              <a:latin typeface="Arial"/>
              <a:ea typeface="+mn-lt"/>
              <a:cs typeface="Calibri" panose="020F0502020204030204"/>
            </a:endParaRPr>
          </a:p>
          <a:p>
            <a:pPr marL="457200" marR="0" lvl="0" indent="-457200" algn="l" defTabSz="914400" rtl="0" eaLnBrk="1" fontAlgn="auto" latinLnBrk="0" hangingPunct="1">
              <a:lnSpc>
                <a:spcPct val="100000"/>
              </a:lnSpc>
              <a:spcBef>
                <a:spcPts val="600"/>
              </a:spcBef>
              <a:spcAft>
                <a:spcPts val="0"/>
              </a:spcAft>
              <a:buClrTx/>
              <a:buSzTx/>
              <a:buFont typeface="Wingdings"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lt"/>
                <a:cs typeface="Calibri" panose="020F0502020204030204"/>
              </a:rPr>
              <a:t>Over </a:t>
            </a:r>
            <a:r>
              <a:rPr kumimoji="0" lang="en-US" sz="2800" b="1" i="0" u="none" strike="noStrike" kern="1200" cap="none" spc="0" normalizeH="0" baseline="0" noProof="0" dirty="0">
                <a:ln>
                  <a:noFill/>
                </a:ln>
                <a:solidFill>
                  <a:srgbClr val="FFFFFF"/>
                </a:solidFill>
                <a:effectLst/>
                <a:uLnTx/>
                <a:uFillTx/>
                <a:latin typeface="Arial"/>
                <a:ea typeface="+mn-lt"/>
                <a:cs typeface="Calibri" panose="020F0502020204030204"/>
              </a:rPr>
              <a:t>2 billion </a:t>
            </a:r>
            <a:r>
              <a:rPr kumimoji="0" lang="en-US" sz="2800" b="0" i="0" u="none" strike="noStrike" kern="1200" cap="none" spc="0" normalizeH="0" baseline="0" noProof="0" dirty="0">
                <a:ln>
                  <a:noFill/>
                </a:ln>
                <a:solidFill>
                  <a:srgbClr val="FFFFFF"/>
                </a:solidFill>
                <a:effectLst/>
                <a:uLnTx/>
                <a:uFillTx/>
                <a:latin typeface="Arial"/>
                <a:ea typeface="+mn-lt"/>
                <a:cs typeface="Calibri" panose="020F0502020204030204"/>
              </a:rPr>
              <a:t>people living with NCDs</a:t>
            </a:r>
            <a:endParaRPr lang="en-US" sz="2800" b="0" i="0" u="none" strike="noStrike" kern="1200" cap="none" spc="0" normalizeH="0" baseline="0" noProof="0" dirty="0">
              <a:ln>
                <a:noFill/>
              </a:ln>
              <a:solidFill>
                <a:srgbClr val="FFFFFF"/>
              </a:solidFill>
              <a:effectLst/>
              <a:uLnTx/>
              <a:uFillTx/>
              <a:latin typeface="Arial"/>
              <a:ea typeface="+mn-lt"/>
              <a:cs typeface="Calibri" panose="020F0502020204030204"/>
            </a:endParaRPr>
          </a:p>
          <a:p>
            <a:pPr marL="457200" indent="-457200">
              <a:spcBef>
                <a:spcPts val="600"/>
              </a:spcBef>
              <a:buFont typeface="Wingdings" panose="020B0604020202020204" pitchFamily="34" charset="0"/>
              <a:buChar char="§"/>
              <a:defRPr/>
            </a:pPr>
            <a:r>
              <a:rPr kumimoji="0" lang="en-US" sz="2800" i="0" u="none" strike="noStrike" kern="1200" cap="none" spc="0" normalizeH="0" baseline="0" noProof="0" dirty="0">
                <a:ln>
                  <a:noFill/>
                </a:ln>
                <a:solidFill>
                  <a:srgbClr val="FFFFFF"/>
                </a:solidFill>
                <a:effectLst/>
                <a:uLnTx/>
                <a:uFillTx/>
                <a:latin typeface="Arial"/>
                <a:ea typeface="+mn-lt"/>
                <a:cs typeface="Calibri" panose="020F0502020204030204"/>
              </a:rPr>
              <a:t>43 </a:t>
            </a:r>
            <a:r>
              <a:rPr lang="en-US" sz="2800" dirty="0">
                <a:solidFill>
                  <a:srgbClr val="FFFFFF"/>
                </a:solidFill>
                <a:latin typeface="Arial"/>
                <a:ea typeface="+mn-lt"/>
                <a:cs typeface="Calibri" panose="020F0502020204030204"/>
              </a:rPr>
              <a:t>million</a:t>
            </a:r>
            <a:r>
              <a:rPr kumimoji="0" lang="en-US" sz="2800" i="0" u="none" strike="noStrike" kern="1200" cap="none" spc="0" normalizeH="0" baseline="0" noProof="0" dirty="0">
                <a:ln>
                  <a:noFill/>
                </a:ln>
                <a:solidFill>
                  <a:srgbClr val="FFFFFF"/>
                </a:solidFill>
                <a:effectLst/>
                <a:uLnTx/>
                <a:uFillTx/>
                <a:latin typeface="Arial"/>
                <a:ea typeface="+mn-lt"/>
                <a:cs typeface="Calibri" panose="020F0502020204030204"/>
              </a:rPr>
              <a:t> deaths </a:t>
            </a:r>
            <a:endParaRPr lang="en-US" sz="2800" i="0" u="none" strike="noStrike" kern="1200" cap="none" spc="0" normalizeH="0" baseline="0" noProof="0" dirty="0">
              <a:ln>
                <a:noFill/>
              </a:ln>
              <a:solidFill>
                <a:srgbClr val="FFFFFF"/>
              </a:solidFill>
              <a:effectLst/>
              <a:uLnTx/>
              <a:uFillTx/>
              <a:latin typeface="Arial"/>
              <a:ea typeface="+mn-lt"/>
              <a:cs typeface="Calibri" panose="020F0502020204030204"/>
            </a:endParaRPr>
          </a:p>
          <a:p>
            <a:pPr>
              <a:spcBef>
                <a:spcPts val="600"/>
              </a:spcBef>
              <a:defRPr/>
            </a:pPr>
            <a:r>
              <a:rPr lang="en-US" sz="2800" dirty="0">
                <a:solidFill>
                  <a:srgbClr val="FFFFFF"/>
                </a:solidFill>
                <a:latin typeface="Arial"/>
                <a:ea typeface="+mn-lt"/>
                <a:cs typeface="Calibri" panose="020F0502020204030204"/>
              </a:rPr>
              <a:t>Americas (2021):</a:t>
            </a:r>
          </a:p>
          <a:p>
            <a:pPr marL="457200" indent="-457200">
              <a:spcBef>
                <a:spcPts val="600"/>
              </a:spcBef>
              <a:buFont typeface="Wingdings" panose="020B0604020202020204" pitchFamily="34" charset="0"/>
              <a:buChar char="§"/>
              <a:defRPr/>
            </a:pPr>
            <a:r>
              <a:rPr lang="en-US" sz="2800" dirty="0">
                <a:solidFill>
                  <a:srgbClr val="FFFFFF"/>
                </a:solidFill>
                <a:latin typeface="Arial"/>
                <a:ea typeface="+mn-lt"/>
                <a:cs typeface="Calibri" panose="020F0502020204030204"/>
              </a:rPr>
              <a:t>240 million live with at least 1 NCD</a:t>
            </a:r>
          </a:p>
          <a:p>
            <a:pPr marL="457200" indent="-457200">
              <a:spcBef>
                <a:spcPts val="600"/>
              </a:spcBef>
              <a:buFont typeface="Wingdings" panose="020B0604020202020204" pitchFamily="34" charset="0"/>
              <a:buChar char="§"/>
              <a:defRPr/>
            </a:pPr>
            <a:r>
              <a:rPr lang="en-US" sz="2800" dirty="0">
                <a:solidFill>
                  <a:srgbClr val="FFFFFF"/>
                </a:solidFill>
                <a:latin typeface="Arial"/>
                <a:ea typeface="+mn-lt"/>
                <a:cs typeface="Calibri" panose="020F0502020204030204"/>
              </a:rPr>
              <a:t>Overall mortality (9.2 million deaths)</a:t>
            </a:r>
            <a:endParaRPr lang="en-US" sz="2800" dirty="0">
              <a:solidFill>
                <a:srgbClr val="1C2835"/>
              </a:solidFill>
              <a:latin typeface="Arial"/>
              <a:cs typeface="Lato Light" charset="0"/>
            </a:endParaRPr>
          </a:p>
          <a:p>
            <a:pPr marL="457200" indent="-457200">
              <a:spcBef>
                <a:spcPts val="600"/>
              </a:spcBef>
              <a:buFont typeface="Wingdings" panose="020B0604020202020204" pitchFamily="34" charset="0"/>
              <a:buChar char="§"/>
              <a:defRPr/>
            </a:pPr>
            <a:r>
              <a:rPr lang="en-US" sz="2800" dirty="0">
                <a:solidFill>
                  <a:srgbClr val="FFFFFF"/>
                </a:solidFill>
                <a:latin typeface="Arial"/>
                <a:ea typeface="+mn-lt"/>
                <a:cs typeface="Calibri" panose="020F0502020204030204"/>
              </a:rPr>
              <a:t>6 million due to NCDs; 38% premature</a:t>
            </a:r>
            <a:endParaRPr lang="en-US" dirty="0">
              <a:solidFill>
                <a:srgbClr val="1C2835"/>
              </a:solidFill>
              <a:latin typeface="Arial"/>
              <a:cs typeface="Lato Light" charset="0"/>
            </a:endParaRPr>
          </a:p>
        </p:txBody>
      </p:sp>
      <p:pic>
        <p:nvPicPr>
          <p:cNvPr id="16" name="Graphic 15" descr="Heart with pulse with solid fill">
            <a:extLst>
              <a:ext uri="{FF2B5EF4-FFF2-40B4-BE49-F238E27FC236}">
                <a16:creationId xmlns:a16="http://schemas.microsoft.com/office/drawing/2014/main" id="{F0080B94-4329-5FC7-D8B5-C0A80610A47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4601" y="1681770"/>
            <a:ext cx="791806" cy="791806"/>
          </a:xfrm>
          <a:prstGeom prst="rect">
            <a:avLst/>
          </a:prstGeom>
        </p:spPr>
      </p:pic>
      <p:sp>
        <p:nvSpPr>
          <p:cNvPr id="18" name="TextBox 17">
            <a:extLst>
              <a:ext uri="{FF2B5EF4-FFF2-40B4-BE49-F238E27FC236}">
                <a16:creationId xmlns:a16="http://schemas.microsoft.com/office/drawing/2014/main" id="{EFED9502-892B-A80D-B9A8-B193D040100F}"/>
              </a:ext>
            </a:extLst>
          </p:cNvPr>
          <p:cNvSpPr txBox="1"/>
          <p:nvPr/>
        </p:nvSpPr>
        <p:spPr>
          <a:xfrm>
            <a:off x="1198364" y="1782216"/>
            <a:ext cx="25434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3600" b="1" i="0" u="none" strike="noStrike" kern="1200" cap="none" spc="0" normalizeH="0" baseline="0" noProof="0" dirty="0">
                <a:ln>
                  <a:noFill/>
                </a:ln>
                <a:solidFill>
                  <a:srgbClr val="FFFFFF"/>
                </a:solidFill>
                <a:effectLst/>
                <a:uLnTx/>
                <a:uFillTx/>
                <a:latin typeface="Arial"/>
                <a:ea typeface="+mn-lt"/>
                <a:cs typeface="Calibri" panose="020F0502020204030204"/>
              </a:rPr>
              <a:t>N</a:t>
            </a:r>
            <a:r>
              <a:rPr kumimoji="0" lang="en-US" sz="3600" b="1" i="0" u="none" strike="noStrike" kern="1200" cap="none" spc="0" normalizeH="0" baseline="0" noProof="0" dirty="0">
                <a:ln>
                  <a:noFill/>
                </a:ln>
                <a:solidFill>
                  <a:srgbClr val="FFFFFF"/>
                </a:solidFill>
                <a:effectLst/>
                <a:uLnTx/>
                <a:uFillTx/>
                <a:latin typeface="Arial"/>
                <a:ea typeface="+mn-lt"/>
                <a:cs typeface="Calibri" panose="020F0502020204030204"/>
              </a:rPr>
              <a:t>CDS</a:t>
            </a:r>
            <a:endParaRPr lang="en-US" sz="3600" b="1" i="0" u="none" strike="noStrike" kern="1200" cap="none" spc="0" normalizeH="0" baseline="0" noProof="0" dirty="0">
              <a:ln>
                <a:noFill/>
              </a:ln>
              <a:solidFill>
                <a:srgbClr val="FFFFFF"/>
              </a:solidFill>
              <a:effectLst/>
              <a:uLnTx/>
              <a:uFillTx/>
              <a:latin typeface="Arial"/>
              <a:ea typeface="+mn-lt"/>
              <a:cs typeface="Calibri" panose="020F0502020204030204"/>
            </a:endParaRPr>
          </a:p>
        </p:txBody>
      </p:sp>
    </p:spTree>
    <p:extLst>
      <p:ext uri="{BB962C8B-B14F-4D97-AF65-F5344CB8AC3E}">
        <p14:creationId xmlns:p14="http://schemas.microsoft.com/office/powerpoint/2010/main" val="26419772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7F74B3E-B321-2D6D-60D7-2244D5547198}"/>
              </a:ext>
            </a:extLst>
          </p:cNvPr>
          <p:cNvSpPr txBox="1"/>
          <p:nvPr/>
        </p:nvSpPr>
        <p:spPr>
          <a:xfrm>
            <a:off x="5494570" y="3782603"/>
            <a:ext cx="1435678" cy="307777"/>
          </a:xfrm>
          <a:prstGeom prst="rect">
            <a:avLst/>
          </a:prstGeom>
          <a:noFill/>
        </p:spPr>
        <p:txBody>
          <a:bodyPr wrap="square" rtlCol="0">
            <a:spAutoFit/>
          </a:bodyPr>
          <a:lstStyle/>
          <a:p>
            <a:r>
              <a:rPr lang="en-US" sz="1400">
                <a:solidFill>
                  <a:schemeClr val="bg1"/>
                </a:solidFill>
              </a:rPr>
              <a:t>and obesity </a:t>
            </a:r>
          </a:p>
        </p:txBody>
      </p:sp>
      <p:sp>
        <p:nvSpPr>
          <p:cNvPr id="4" name="Title 1">
            <a:extLst>
              <a:ext uri="{FF2B5EF4-FFF2-40B4-BE49-F238E27FC236}">
                <a16:creationId xmlns:a16="http://schemas.microsoft.com/office/drawing/2014/main" id="{2DFD302D-24A8-6DE9-4F06-0F7D5A4A5CB0}"/>
              </a:ext>
            </a:extLst>
          </p:cNvPr>
          <p:cNvSpPr>
            <a:spLocks noGrp="1"/>
          </p:cNvSpPr>
          <p:nvPr/>
        </p:nvSpPr>
        <p:spPr>
          <a:xfrm>
            <a:off x="173255" y="162057"/>
            <a:ext cx="11522329" cy="10593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79ADC"/>
                </a:solidFill>
                <a:latin typeface="+mj-lt"/>
                <a:ea typeface="+mj-ea"/>
                <a:cs typeface="+mj-cs"/>
              </a:defRPr>
            </a:lvl1pPr>
          </a:lstStyle>
          <a:p>
            <a:endParaRPr lang="en-US" sz="3200">
              <a:solidFill>
                <a:srgbClr val="0070C0"/>
              </a:solidFill>
            </a:endParaRPr>
          </a:p>
        </p:txBody>
      </p:sp>
      <p:sp>
        <p:nvSpPr>
          <p:cNvPr id="9" name="Title 8">
            <a:extLst>
              <a:ext uri="{FF2B5EF4-FFF2-40B4-BE49-F238E27FC236}">
                <a16:creationId xmlns:a16="http://schemas.microsoft.com/office/drawing/2014/main" id="{C5656885-4C4A-00D7-1ABC-99741A244218}"/>
              </a:ext>
            </a:extLst>
          </p:cNvPr>
          <p:cNvSpPr>
            <a:spLocks noGrp="1"/>
          </p:cNvSpPr>
          <p:nvPr>
            <p:ph type="ctrTitle"/>
          </p:nvPr>
        </p:nvSpPr>
        <p:spPr>
          <a:xfrm>
            <a:off x="1524000" y="162057"/>
            <a:ext cx="9144000" cy="2387600"/>
          </a:xfrm>
        </p:spPr>
        <p:txBody>
          <a:bodyPr>
            <a:normAutofit/>
          </a:bodyPr>
          <a:lstStyle/>
          <a:p>
            <a:br>
              <a:rPr lang="en-US" sz="4400" b="1">
                <a:solidFill>
                  <a:srgbClr val="0070C0"/>
                </a:solidFill>
                <a:latin typeface="Calibri" panose="020F0502020204030204" pitchFamily="34" charset="0"/>
                <a:cs typeface="Calibri" panose="020F0502020204030204" pitchFamily="34" charset="0"/>
              </a:rPr>
            </a:br>
            <a:endParaRPr lang="en-US"/>
          </a:p>
        </p:txBody>
      </p:sp>
      <p:pic>
        <p:nvPicPr>
          <p:cNvPr id="7" name="Imagen 6">
            <a:extLst>
              <a:ext uri="{FF2B5EF4-FFF2-40B4-BE49-F238E27FC236}">
                <a16:creationId xmlns:a16="http://schemas.microsoft.com/office/drawing/2014/main" id="{6EB4F2C7-8173-034B-98A6-B6C649D89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780" y="1251197"/>
            <a:ext cx="9936752" cy="4703433"/>
          </a:xfrm>
          <a:prstGeom prst="rect">
            <a:avLst/>
          </a:prstGeom>
        </p:spPr>
      </p:pic>
      <p:pic>
        <p:nvPicPr>
          <p:cNvPr id="11" name="Picture 10">
            <a:extLst>
              <a:ext uri="{FF2B5EF4-FFF2-40B4-BE49-F238E27FC236}">
                <a16:creationId xmlns:a16="http://schemas.microsoft.com/office/drawing/2014/main" id="{9A9D42B8-6BA6-3C7A-1813-DB5ECD67FB36}"/>
              </a:ext>
            </a:extLst>
          </p:cNvPr>
          <p:cNvPicPr>
            <a:picLocks noChangeAspect="1"/>
          </p:cNvPicPr>
          <p:nvPr/>
        </p:nvPicPr>
        <p:blipFill>
          <a:blip r:embed="rId4">
            <a:extLst>
              <a:ext uri="{28A0092B-C50C-407E-A947-70E740481C1C}">
                <a14:useLocalDpi xmlns:a14="http://schemas.microsoft.com/office/drawing/2010/main" val="0"/>
              </a:ext>
            </a:extLst>
          </a:blip>
          <a:srcRect t="136" b="136"/>
          <a:stretch/>
        </p:blipFill>
        <p:spPr>
          <a:xfrm>
            <a:off x="500392" y="6057836"/>
            <a:ext cx="3764037" cy="849427"/>
          </a:xfrm>
          <a:prstGeom prst="rect">
            <a:avLst/>
          </a:prstGeom>
        </p:spPr>
      </p:pic>
      <p:sp>
        <p:nvSpPr>
          <p:cNvPr id="13" name="Slide Number Placeholder 4">
            <a:extLst>
              <a:ext uri="{FF2B5EF4-FFF2-40B4-BE49-F238E27FC236}">
                <a16:creationId xmlns:a16="http://schemas.microsoft.com/office/drawing/2014/main" id="{D1919B4A-1649-C92A-8DD4-FDDDA31AA9FD}"/>
              </a:ext>
            </a:extLst>
          </p:cNvPr>
          <p:cNvSpPr txBox="1">
            <a:spLocks/>
          </p:cNvSpPr>
          <p:nvPr/>
        </p:nvSpPr>
        <p:spPr>
          <a:xfrm>
            <a:off x="10767013" y="6445246"/>
            <a:ext cx="739187" cy="365125"/>
          </a:xfrm>
          <a:prstGeom prst="rect">
            <a:avLst/>
          </a:prstGeom>
        </p:spPr>
        <p:txBody>
          <a:bodyPr/>
          <a:lstStyle>
            <a:defPPr>
              <a:defRPr lang="en-US"/>
            </a:defPPr>
            <a:lvl1pP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48CEA-885D-5C4E-A5CD-C931F1E95D6A}" type="slidenum">
              <a:rPr lang="en-US"/>
              <a:pPr/>
              <a:t>20</a:t>
            </a:fld>
            <a:endParaRPr lang="en-US" dirty="0"/>
          </a:p>
        </p:txBody>
      </p:sp>
      <p:sp>
        <p:nvSpPr>
          <p:cNvPr id="14" name="Rectangle 13">
            <a:extLst>
              <a:ext uri="{FF2B5EF4-FFF2-40B4-BE49-F238E27FC236}">
                <a16:creationId xmlns:a16="http://schemas.microsoft.com/office/drawing/2014/main" id="{14526D9A-A7A5-5E6F-1A6B-61D5845FAEDC}"/>
              </a:ext>
            </a:extLst>
          </p:cNvPr>
          <p:cNvSpPr/>
          <p:nvPr/>
        </p:nvSpPr>
        <p:spPr>
          <a:xfrm>
            <a:off x="324296" y="323064"/>
            <a:ext cx="9620690" cy="1041311"/>
          </a:xfrm>
          <a:prstGeom prst="rect">
            <a:avLst/>
          </a:prstGeom>
        </p:spPr>
        <p:txBody>
          <a:bodyPr wrap="square" lIns="91440" tIns="45720" rIns="91440" bIns="45720" anchor="t">
            <a:spAutoFit/>
          </a:bodyPr>
          <a:lstStyle/>
          <a:p>
            <a:pPr>
              <a:spcAft>
                <a:spcPts val="200"/>
              </a:spcAft>
            </a:pPr>
            <a:r>
              <a:rPr lang="en-US" sz="3000" b="1" dirty="0">
                <a:solidFill>
                  <a:srgbClr val="11334E"/>
                </a:solidFill>
                <a:latin typeface="Arial Black"/>
              </a:rPr>
              <a:t>Better Care for NCDs Initiative. </a:t>
            </a:r>
          </a:p>
          <a:p>
            <a:pPr>
              <a:spcAft>
                <a:spcPts val="200"/>
              </a:spcAft>
            </a:pPr>
            <a:r>
              <a:rPr lang="en-US" sz="2800" dirty="0">
                <a:solidFill>
                  <a:srgbClr val="11334E"/>
                </a:solidFill>
                <a:latin typeface="Arial" panose="020B0604020202020204" pitchFamily="34" charset="0"/>
                <a:cs typeface="Arial" panose="020B0604020202020204" pitchFamily="34" charset="0"/>
              </a:rPr>
              <a:t>Accelerating Actions in Primary Health Care</a:t>
            </a:r>
            <a:endParaRPr lang="en-US" sz="2800" dirty="0">
              <a:solidFill>
                <a:srgbClr val="11334E"/>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256271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271E6C-7560-EB60-7C43-4B21AB88E3AE}"/>
              </a:ext>
            </a:extLst>
          </p:cNvPr>
          <p:cNvSpPr/>
          <p:nvPr/>
        </p:nvSpPr>
        <p:spPr>
          <a:xfrm>
            <a:off x="0" y="6107101"/>
            <a:ext cx="12192000" cy="750899"/>
          </a:xfrm>
          <a:prstGeom prst="rect">
            <a:avLst/>
          </a:prstGeom>
          <a:solidFill>
            <a:srgbClr val="2361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E6B5D3-1216-D6D7-41FD-585AB218F824}"/>
              </a:ext>
            </a:extLst>
          </p:cNvPr>
          <p:cNvPicPr>
            <a:picLocks noChangeAspect="1"/>
          </p:cNvPicPr>
          <p:nvPr/>
        </p:nvPicPr>
        <p:blipFill rotWithShape="1">
          <a:blip r:embed="rId2"/>
          <a:srcRect t="42237" b="42420"/>
          <a:stretch/>
        </p:blipFill>
        <p:spPr>
          <a:xfrm>
            <a:off x="234205" y="6210488"/>
            <a:ext cx="3553307" cy="494925"/>
          </a:xfrm>
          <a:prstGeom prst="rect">
            <a:avLst/>
          </a:prstGeom>
        </p:spPr>
      </p:pic>
      <p:pic>
        <p:nvPicPr>
          <p:cNvPr id="4" name="Imagen 7">
            <a:extLst>
              <a:ext uri="{FF2B5EF4-FFF2-40B4-BE49-F238E27FC236}">
                <a16:creationId xmlns:a16="http://schemas.microsoft.com/office/drawing/2014/main" id="{FC34B714-C05F-C5C7-ED3C-8DAE306898E8}"/>
              </a:ext>
            </a:extLst>
          </p:cNvPr>
          <p:cNvPicPr>
            <a:picLocks noChangeAspect="1"/>
          </p:cNvPicPr>
          <p:nvPr/>
        </p:nvPicPr>
        <p:blipFill>
          <a:blip r:embed="rId3"/>
          <a:stretch>
            <a:fillRect/>
          </a:stretch>
        </p:blipFill>
        <p:spPr>
          <a:xfrm>
            <a:off x="301534" y="-173153"/>
            <a:ext cx="11588932" cy="6518774"/>
          </a:xfrm>
          <a:prstGeom prst="rect">
            <a:avLst/>
          </a:prstGeom>
        </p:spPr>
      </p:pic>
      <p:sp>
        <p:nvSpPr>
          <p:cNvPr id="5" name="Título 1">
            <a:extLst>
              <a:ext uri="{FF2B5EF4-FFF2-40B4-BE49-F238E27FC236}">
                <a16:creationId xmlns:a16="http://schemas.microsoft.com/office/drawing/2014/main" id="{5D3CE064-6CC5-C688-6947-4B7B547A0765}"/>
              </a:ext>
            </a:extLst>
          </p:cNvPr>
          <p:cNvSpPr txBox="1">
            <a:spLocks/>
          </p:cNvSpPr>
          <p:nvPr/>
        </p:nvSpPr>
        <p:spPr>
          <a:xfrm>
            <a:off x="73771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b="1">
                <a:solidFill>
                  <a:srgbClr val="0F99DE"/>
                </a:solidFill>
                <a:latin typeface="Calibri" panose="020F0502020204030204" pitchFamily="34" charset="0"/>
                <a:cs typeface="Calibri" panose="020F0502020204030204" pitchFamily="34" charset="0"/>
              </a:rPr>
              <a:t>STRATEGIC AREAS </a:t>
            </a:r>
            <a:endParaRPr lang="es-CA" b="1">
              <a:solidFill>
                <a:srgbClr val="0F99DE"/>
              </a:solidFill>
              <a:latin typeface="Calibri" panose="020F0502020204030204" pitchFamily="34" charset="0"/>
              <a:cs typeface="Calibri" panose="020F0502020204030204" pitchFamily="34" charset="0"/>
            </a:endParaRPr>
          </a:p>
        </p:txBody>
      </p:sp>
      <p:pic>
        <p:nvPicPr>
          <p:cNvPr id="6" name="Picture 5" descr="A black and white logo&#10;&#10;Description automatically generated">
            <a:extLst>
              <a:ext uri="{FF2B5EF4-FFF2-40B4-BE49-F238E27FC236}">
                <a16:creationId xmlns:a16="http://schemas.microsoft.com/office/drawing/2014/main" id="{177CDF5B-FE24-FFD7-96D7-AAB77005C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7269" y="6090730"/>
            <a:ext cx="2030526" cy="783639"/>
          </a:xfrm>
          <a:prstGeom prst="rect">
            <a:avLst/>
          </a:prstGeom>
        </p:spPr>
      </p:pic>
    </p:spTree>
    <p:extLst>
      <p:ext uri="{BB962C8B-B14F-4D97-AF65-F5344CB8AC3E}">
        <p14:creationId xmlns:p14="http://schemas.microsoft.com/office/powerpoint/2010/main" val="1440381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ED0D1-AA28-7576-F08D-97F2F24CA8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359FB3-EB36-9675-13A9-2045738D200D}"/>
              </a:ext>
            </a:extLst>
          </p:cNvPr>
          <p:cNvSpPr/>
          <p:nvPr/>
        </p:nvSpPr>
        <p:spPr>
          <a:xfrm>
            <a:off x="5372986" y="170121"/>
            <a:ext cx="1474381" cy="453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AD4E95-7778-07AA-9144-2D56055C6D54}"/>
              </a:ext>
            </a:extLst>
          </p:cNvPr>
          <p:cNvSpPr txBox="1"/>
          <p:nvPr/>
        </p:nvSpPr>
        <p:spPr>
          <a:xfrm>
            <a:off x="702803" y="527831"/>
            <a:ext cx="902923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a:lnSpc>
                <a:spcPct val="90000"/>
              </a:lnSpc>
              <a:spcBef>
                <a:spcPct val="0"/>
              </a:spcBef>
              <a:spcAft>
                <a:spcPts val="200"/>
              </a:spcAft>
              <a:buNone/>
              <a:defRPr sz="2400" b="1">
                <a:solidFill>
                  <a:schemeClr val="accent1">
                    <a:lumMod val="75000"/>
                  </a:schemeClr>
                </a:solidFill>
                <a:latin typeface="Arial Black"/>
              </a:defRPr>
            </a:lvl1pPr>
          </a:lstStyle>
          <a:p>
            <a:r>
              <a:rPr lang="en-US" sz="3000" dirty="0"/>
              <a:t>Progress</a:t>
            </a:r>
            <a:r>
              <a:rPr lang="en-US" sz="2800" dirty="0"/>
              <a:t> assessment: Americas Overview</a:t>
            </a:r>
          </a:p>
        </p:txBody>
      </p:sp>
      <p:pic>
        <p:nvPicPr>
          <p:cNvPr id="5" name="Picture 4">
            <a:extLst>
              <a:ext uri="{FF2B5EF4-FFF2-40B4-BE49-F238E27FC236}">
                <a16:creationId xmlns:a16="http://schemas.microsoft.com/office/drawing/2014/main" id="{E261B5F4-C060-E633-41E7-B4F5B1EC128F}"/>
              </a:ext>
            </a:extLst>
          </p:cNvPr>
          <p:cNvPicPr>
            <a:picLocks noChangeAspect="1"/>
          </p:cNvPicPr>
          <p:nvPr/>
        </p:nvPicPr>
        <p:blipFill>
          <a:blip r:embed="rId2"/>
          <a:stretch>
            <a:fillRect/>
          </a:stretch>
        </p:blipFill>
        <p:spPr>
          <a:xfrm>
            <a:off x="845432" y="1085227"/>
            <a:ext cx="10204183" cy="5663558"/>
          </a:xfrm>
          <a:prstGeom prst="rect">
            <a:avLst/>
          </a:prstGeom>
          <a:ln>
            <a:solidFill>
              <a:schemeClr val="accent1"/>
            </a:solidFill>
          </a:ln>
        </p:spPr>
      </p:pic>
      <p:sp>
        <p:nvSpPr>
          <p:cNvPr id="4" name="Slide Number Placeholder 4">
            <a:extLst>
              <a:ext uri="{FF2B5EF4-FFF2-40B4-BE49-F238E27FC236}">
                <a16:creationId xmlns:a16="http://schemas.microsoft.com/office/drawing/2014/main" id="{DA5A9149-638C-BC55-F9D8-9EADA8D2EFEF}"/>
              </a:ext>
            </a:extLst>
          </p:cNvPr>
          <p:cNvSpPr txBox="1">
            <a:spLocks/>
          </p:cNvSpPr>
          <p:nvPr/>
        </p:nvSpPr>
        <p:spPr>
          <a:xfrm>
            <a:off x="11224213" y="6383660"/>
            <a:ext cx="739187" cy="365125"/>
          </a:xfrm>
          <a:prstGeom prst="rect">
            <a:avLst/>
          </a:prstGeom>
        </p:spPr>
        <p:txBody>
          <a:bodyPr/>
          <a:lstStyle>
            <a:defPPr>
              <a:defRPr lang="en-US"/>
            </a:defPPr>
            <a:lvl1pP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F48CEA-885D-5C4E-A5CD-C931F1E95D6A}" type="slidenum">
              <a:rPr lang="en-US"/>
              <a:pPr/>
              <a:t>22</a:t>
            </a:fld>
            <a:endParaRPr lang="en-US" dirty="0"/>
          </a:p>
        </p:txBody>
      </p:sp>
    </p:spTree>
    <p:extLst>
      <p:ext uri="{BB962C8B-B14F-4D97-AF65-F5344CB8AC3E}">
        <p14:creationId xmlns:p14="http://schemas.microsoft.com/office/powerpoint/2010/main" val="33286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1148-6D5C-A59B-BC19-F94946589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6E6AC-9DD4-D16A-9C3C-BEE63CD82414}"/>
              </a:ext>
            </a:extLst>
          </p:cNvPr>
          <p:cNvSpPr>
            <a:spLocks noGrp="1"/>
          </p:cNvSpPr>
          <p:nvPr>
            <p:ph type="title"/>
          </p:nvPr>
        </p:nvSpPr>
        <p:spPr>
          <a:xfrm>
            <a:off x="839788" y="741644"/>
            <a:ext cx="10512425" cy="97339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43" tIns="91422" rIns="182843" bIns="91422" numCol="1" anchor="ctr" anchorCtr="0" compatLnSpc="1">
            <a:prstTxWarp prst="textNoShape">
              <a:avLst/>
            </a:prstTxWarp>
          </a:bodyPr>
          <a:lstStyle/>
          <a:p>
            <a:pPr>
              <a:lnSpc>
                <a:spcPct val="70000"/>
              </a:lnSpc>
            </a:pPr>
            <a:r>
              <a:rPr lang="es-ES" sz="3600" b="0" err="1">
                <a:solidFill>
                  <a:schemeClr val="tx1"/>
                </a:solidFill>
                <a:latin typeface="Aptos Black" panose="020B0004020202020204" pitchFamily="34" charset="0"/>
              </a:rPr>
              <a:t>Americas</a:t>
            </a:r>
            <a:r>
              <a:rPr lang="es-ES" sz="3600" b="0">
                <a:solidFill>
                  <a:schemeClr val="tx1"/>
                </a:solidFill>
                <a:latin typeface="Aptos Black" panose="020B0004020202020204" pitchFamily="34" charset="0"/>
              </a:rPr>
              <a:t> </a:t>
            </a:r>
            <a:r>
              <a:rPr lang="es-ES" sz="3600" b="0" err="1">
                <a:solidFill>
                  <a:schemeClr val="tx1"/>
                </a:solidFill>
                <a:latin typeface="Aptos Black" panose="020B0004020202020204" pitchFamily="34" charset="0"/>
              </a:rPr>
              <a:t>overview</a:t>
            </a:r>
            <a:endParaRPr lang="en-US" sz="3600" b="0">
              <a:solidFill>
                <a:schemeClr val="tx1"/>
              </a:solidFill>
              <a:latin typeface="Aptos Black" panose="020B0004020202020204" pitchFamily="34" charset="0"/>
            </a:endParaRPr>
          </a:p>
        </p:txBody>
      </p:sp>
      <p:sp>
        <p:nvSpPr>
          <p:cNvPr id="3" name="TextBox 2">
            <a:extLst>
              <a:ext uri="{FF2B5EF4-FFF2-40B4-BE49-F238E27FC236}">
                <a16:creationId xmlns:a16="http://schemas.microsoft.com/office/drawing/2014/main" id="{4E97F17C-C782-9961-2281-430B7293952F}"/>
              </a:ext>
            </a:extLst>
          </p:cNvPr>
          <p:cNvSpPr txBox="1"/>
          <p:nvPr/>
        </p:nvSpPr>
        <p:spPr>
          <a:xfrm>
            <a:off x="3048000" y="480034"/>
            <a:ext cx="6096000" cy="461665"/>
          </a:xfrm>
          <a:prstGeom prst="rect">
            <a:avLst/>
          </a:prstGeom>
          <a:noFill/>
        </p:spPr>
        <p:txBody>
          <a:bodyPr wrap="square">
            <a:spAutoFit/>
          </a:bodyPr>
          <a:lstStyle/>
          <a:p>
            <a:pPr algn="ctr"/>
            <a:r>
              <a:rPr lang="en-US" sz="2400" i="0">
                <a:solidFill>
                  <a:srgbClr val="00B0F0"/>
                </a:solidFill>
                <a:effectLst/>
                <a:latin typeface="Aptos Black" panose="020B0004020202020204" pitchFamily="34" charset="0"/>
              </a:rPr>
              <a:t>Progress assessment: </a:t>
            </a:r>
            <a:endParaRPr lang="en-US" sz="2400">
              <a:latin typeface="Aptos Black" panose="020B0004020202020204" pitchFamily="34" charset="0"/>
            </a:endParaRPr>
          </a:p>
        </p:txBody>
      </p:sp>
      <p:grpSp>
        <p:nvGrpSpPr>
          <p:cNvPr id="4" name="Group 3">
            <a:extLst>
              <a:ext uri="{FF2B5EF4-FFF2-40B4-BE49-F238E27FC236}">
                <a16:creationId xmlns:a16="http://schemas.microsoft.com/office/drawing/2014/main" id="{208F876A-AB9E-5C2A-D9C9-6B6ADE388E47}"/>
              </a:ext>
            </a:extLst>
          </p:cNvPr>
          <p:cNvGrpSpPr/>
          <p:nvPr/>
        </p:nvGrpSpPr>
        <p:grpSpPr>
          <a:xfrm>
            <a:off x="193396" y="23948"/>
            <a:ext cx="11805207" cy="6810103"/>
            <a:chOff x="125467" y="0"/>
            <a:chExt cx="11805207" cy="6810103"/>
          </a:xfrm>
        </p:grpSpPr>
        <p:pic>
          <p:nvPicPr>
            <p:cNvPr id="5" name="Imagem 2">
              <a:extLst>
                <a:ext uri="{FF2B5EF4-FFF2-40B4-BE49-F238E27FC236}">
                  <a16:creationId xmlns:a16="http://schemas.microsoft.com/office/drawing/2014/main" id="{992125BA-489A-AFD5-0324-BCF441D949F7}"/>
                </a:ext>
              </a:extLst>
            </p:cNvPr>
            <p:cNvPicPr>
              <a:picLocks noChangeAspect="1"/>
            </p:cNvPicPr>
            <p:nvPr/>
          </p:nvPicPr>
          <p:blipFill>
            <a:blip r:embed="rId2"/>
            <a:stretch>
              <a:fillRect/>
            </a:stretch>
          </p:blipFill>
          <p:spPr>
            <a:xfrm>
              <a:off x="125467" y="47897"/>
              <a:ext cx="11805207" cy="6762206"/>
            </a:xfrm>
            <a:prstGeom prst="rect">
              <a:avLst/>
            </a:prstGeom>
          </p:spPr>
        </p:pic>
        <p:sp>
          <p:nvSpPr>
            <p:cNvPr id="6" name="TextBox 1">
              <a:extLst>
                <a:ext uri="{FF2B5EF4-FFF2-40B4-BE49-F238E27FC236}">
                  <a16:creationId xmlns:a16="http://schemas.microsoft.com/office/drawing/2014/main" id="{768118A0-450D-DF77-6F6D-044BB546603C}"/>
                </a:ext>
              </a:extLst>
            </p:cNvPr>
            <p:cNvSpPr txBox="1"/>
            <p:nvPr/>
          </p:nvSpPr>
          <p:spPr>
            <a:xfrm>
              <a:off x="1403011" y="0"/>
              <a:ext cx="97722" cy="369332"/>
            </a:xfrm>
            <a:prstGeom prst="rect">
              <a:avLst/>
            </a:prstGeom>
            <a:solidFill>
              <a:schemeClr val="bg1"/>
            </a:solidFill>
          </p:spPr>
          <p:txBody>
            <a:bodyPr wrap="square" rtlCol="0">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249557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CD1940-E3D6-2FEF-8EBD-E3A6360EBA0C}"/>
              </a:ext>
            </a:extLst>
          </p:cNvPr>
          <p:cNvSpPr>
            <a:spLocks noGrp="1"/>
          </p:cNvSpPr>
          <p:nvPr>
            <p:ph type="sldNum" sz="quarter" idx="4"/>
          </p:nvPr>
        </p:nvSpPr>
        <p:spPr/>
        <p:txBody>
          <a:bodyPr/>
          <a:lstStyle/>
          <a:p>
            <a:fld id="{CEF48CEA-885D-5C4E-A5CD-C931F1E95D6A}" type="slidenum">
              <a:rPr lang="en-US" smtClean="0"/>
              <a:pPr/>
              <a:t>24</a:t>
            </a:fld>
            <a:endParaRPr lang="en-US" dirty="0"/>
          </a:p>
        </p:txBody>
      </p:sp>
      <p:sp>
        <p:nvSpPr>
          <p:cNvPr id="80" name="Rectangle 79">
            <a:extLst>
              <a:ext uri="{FF2B5EF4-FFF2-40B4-BE49-F238E27FC236}">
                <a16:creationId xmlns:a16="http://schemas.microsoft.com/office/drawing/2014/main" id="{21609F64-1B9E-ADE7-5161-424EA565E64B}"/>
              </a:ext>
            </a:extLst>
          </p:cNvPr>
          <p:cNvSpPr/>
          <p:nvPr/>
        </p:nvSpPr>
        <p:spPr>
          <a:xfrm>
            <a:off x="9428959" y="1975988"/>
            <a:ext cx="1551789" cy="1144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B5CBB113-D5D2-9816-A966-796660FA54AC}"/>
              </a:ext>
            </a:extLst>
          </p:cNvPr>
          <p:cNvSpPr/>
          <p:nvPr/>
        </p:nvSpPr>
        <p:spPr>
          <a:xfrm>
            <a:off x="10139048" y="3596792"/>
            <a:ext cx="799072" cy="15454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983C850-7EAC-1CBA-9BFD-E81B539991DF}"/>
              </a:ext>
            </a:extLst>
          </p:cNvPr>
          <p:cNvSpPr/>
          <p:nvPr/>
        </p:nvSpPr>
        <p:spPr>
          <a:xfrm>
            <a:off x="9044767" y="3596792"/>
            <a:ext cx="911255" cy="15454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3142585-5519-A65F-1166-C135A961269D}"/>
              </a:ext>
            </a:extLst>
          </p:cNvPr>
          <p:cNvSpPr/>
          <p:nvPr/>
        </p:nvSpPr>
        <p:spPr>
          <a:xfrm>
            <a:off x="8110689" y="3596792"/>
            <a:ext cx="850881" cy="15454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4B55764-9385-A8E4-B740-B59FB97CC8F5}"/>
              </a:ext>
            </a:extLst>
          </p:cNvPr>
          <p:cNvSpPr/>
          <p:nvPr/>
        </p:nvSpPr>
        <p:spPr>
          <a:xfrm>
            <a:off x="6737584" y="3596792"/>
            <a:ext cx="1184664" cy="15454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ADFD4FB-7EF1-1859-6BB8-9B7784D7E1DD}"/>
              </a:ext>
            </a:extLst>
          </p:cNvPr>
          <p:cNvSpPr/>
          <p:nvPr/>
        </p:nvSpPr>
        <p:spPr>
          <a:xfrm>
            <a:off x="5564699" y="3596792"/>
            <a:ext cx="1003649" cy="157263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B71A031-0AAC-AFDF-3EB6-DCBCEACE78CB}"/>
              </a:ext>
            </a:extLst>
          </p:cNvPr>
          <p:cNvSpPr/>
          <p:nvPr/>
        </p:nvSpPr>
        <p:spPr>
          <a:xfrm>
            <a:off x="4273222" y="3596792"/>
            <a:ext cx="1242817" cy="156021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F59EC31-EF0F-D14A-96EC-D42C214DDE91}"/>
              </a:ext>
            </a:extLst>
          </p:cNvPr>
          <p:cNvSpPr/>
          <p:nvPr/>
        </p:nvSpPr>
        <p:spPr>
          <a:xfrm>
            <a:off x="2754754" y="3596792"/>
            <a:ext cx="1378869" cy="156642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BFF08AF-FF43-0BF4-813C-C5DF85154961}"/>
              </a:ext>
            </a:extLst>
          </p:cNvPr>
          <p:cNvSpPr/>
          <p:nvPr/>
        </p:nvSpPr>
        <p:spPr>
          <a:xfrm>
            <a:off x="1419545" y="3596792"/>
            <a:ext cx="1242817" cy="156642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CD91F5D5-730A-36FF-FCB7-D9BEF4DED436}"/>
              </a:ext>
            </a:extLst>
          </p:cNvPr>
          <p:cNvSpPr/>
          <p:nvPr/>
        </p:nvSpPr>
        <p:spPr>
          <a:xfrm>
            <a:off x="153894" y="3596792"/>
            <a:ext cx="1242817" cy="156965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ED255CC-B186-CF2F-1E08-A49A3193882F}"/>
              </a:ext>
            </a:extLst>
          </p:cNvPr>
          <p:cNvSpPr/>
          <p:nvPr/>
        </p:nvSpPr>
        <p:spPr>
          <a:xfrm>
            <a:off x="8428233" y="1990905"/>
            <a:ext cx="972646" cy="1144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6E71A3DA-39F9-760E-9420-43A52C1417CD}"/>
              </a:ext>
            </a:extLst>
          </p:cNvPr>
          <p:cNvSpPr/>
          <p:nvPr/>
        </p:nvSpPr>
        <p:spPr>
          <a:xfrm>
            <a:off x="6668661" y="1983539"/>
            <a:ext cx="1700691" cy="1144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E7DBCCC-33F2-875D-8C99-47583D35D772}"/>
              </a:ext>
            </a:extLst>
          </p:cNvPr>
          <p:cNvSpPr/>
          <p:nvPr/>
        </p:nvSpPr>
        <p:spPr>
          <a:xfrm>
            <a:off x="5289606" y="1973504"/>
            <a:ext cx="1290759" cy="1144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8949E38-AABE-EAC3-09BD-17C729495F18}"/>
              </a:ext>
            </a:extLst>
          </p:cNvPr>
          <p:cNvSpPr/>
          <p:nvPr/>
        </p:nvSpPr>
        <p:spPr>
          <a:xfrm>
            <a:off x="3963283" y="1990905"/>
            <a:ext cx="1290759" cy="1144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373C6E5-9DE7-D205-57C9-8D57A91A062A}"/>
              </a:ext>
            </a:extLst>
          </p:cNvPr>
          <p:cNvSpPr/>
          <p:nvPr/>
        </p:nvSpPr>
        <p:spPr>
          <a:xfrm>
            <a:off x="2476018" y="1981836"/>
            <a:ext cx="1464238" cy="1144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B28701E7-9C25-3B3F-45FD-53F1931A6D25}"/>
              </a:ext>
            </a:extLst>
          </p:cNvPr>
          <p:cNvSpPr txBox="1">
            <a:spLocks/>
          </p:cNvSpPr>
          <p:nvPr/>
        </p:nvSpPr>
        <p:spPr bwMode="auto">
          <a:xfrm>
            <a:off x="153894" y="1449226"/>
            <a:ext cx="1097237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defPPr>
              <a:defRPr lang="en-US"/>
            </a:defPPr>
            <a:lvl1pPr>
              <a:lnSpc>
                <a:spcPct val="90000"/>
              </a:lnSpc>
              <a:spcBef>
                <a:spcPct val="0"/>
              </a:spcBef>
              <a:spcAft>
                <a:spcPts val="200"/>
              </a:spcAft>
              <a:buNone/>
              <a:defRPr sz="3000" b="1">
                <a:solidFill>
                  <a:schemeClr val="accent1">
                    <a:lumMod val="75000"/>
                  </a:schemeClr>
                </a:solidFill>
                <a:latin typeface="Arial Black"/>
              </a:defRPr>
            </a:lvl1pPr>
          </a:lstStyle>
          <a:p>
            <a:r>
              <a:rPr lang="en-US" dirty="0">
                <a:solidFill>
                  <a:schemeClr val="bg1"/>
                </a:solidFill>
              </a:rPr>
              <a:t>Key high-level events​</a:t>
            </a:r>
          </a:p>
        </p:txBody>
      </p:sp>
      <p:sp>
        <p:nvSpPr>
          <p:cNvPr id="96" name="Rectangle 95">
            <a:extLst>
              <a:ext uri="{FF2B5EF4-FFF2-40B4-BE49-F238E27FC236}">
                <a16:creationId xmlns:a16="http://schemas.microsoft.com/office/drawing/2014/main" id="{48794CB3-2075-F945-F1EC-3E8B00AD3B4E}"/>
              </a:ext>
            </a:extLst>
          </p:cNvPr>
          <p:cNvSpPr/>
          <p:nvPr/>
        </p:nvSpPr>
        <p:spPr>
          <a:xfrm>
            <a:off x="1134142" y="1985009"/>
            <a:ext cx="1272523" cy="11447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119FF612-8505-5ABB-6024-6C923800E6D4}"/>
              </a:ext>
            </a:extLst>
          </p:cNvPr>
          <p:cNvSpPr txBox="1"/>
          <p:nvPr/>
        </p:nvSpPr>
        <p:spPr>
          <a:xfrm>
            <a:off x="221416" y="3651386"/>
            <a:ext cx="1109878" cy="1200329"/>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B050"/>
                </a:solidFill>
                <a:effectLst/>
                <a:uLnTx/>
                <a:uFillTx/>
                <a:latin typeface="Calibri"/>
                <a:ea typeface="Calibri"/>
                <a:cs typeface="Calibri"/>
                <a:sym typeface="Arial"/>
              </a:rPr>
              <a:t>April 2022</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International Strategic Dialogue on NCDs – </a:t>
            </a:r>
            <a:r>
              <a:rPr kumimoji="0" lang="en-US" sz="1200" b="1" i="0" u="none" strike="noStrike" kern="0" cap="none" spc="0" normalizeH="0" baseline="0" noProof="0">
                <a:ln>
                  <a:noFill/>
                </a:ln>
                <a:solidFill>
                  <a:srgbClr val="FFFFFF"/>
                </a:solidFill>
                <a:effectLst/>
                <a:uLnTx/>
                <a:uFillTx/>
                <a:latin typeface="Calibri"/>
                <a:ea typeface="Calibri"/>
                <a:cs typeface="Calibri"/>
                <a:sym typeface="Arial"/>
              </a:rPr>
              <a:t>Global NCD Compact</a:t>
            </a: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a:sym typeface="Arial"/>
            </a:endParaRPr>
          </a:p>
        </p:txBody>
      </p:sp>
      <p:sp>
        <p:nvSpPr>
          <p:cNvPr id="98" name="TextBox 97">
            <a:extLst>
              <a:ext uri="{FF2B5EF4-FFF2-40B4-BE49-F238E27FC236}">
                <a16:creationId xmlns:a16="http://schemas.microsoft.com/office/drawing/2014/main" id="{4246D52C-7021-DCF1-35D1-DDBF371B02F6}"/>
              </a:ext>
            </a:extLst>
          </p:cNvPr>
          <p:cNvSpPr txBox="1"/>
          <p:nvPr/>
        </p:nvSpPr>
        <p:spPr>
          <a:xfrm>
            <a:off x="2476018" y="2049531"/>
            <a:ext cx="1600947" cy="1046440"/>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A6228C">
                    <a:lumMod val="40000"/>
                    <a:lumOff val="60000"/>
                  </a:srgbClr>
                </a:solidFill>
                <a:effectLst/>
                <a:uLnTx/>
                <a:uFillTx/>
                <a:latin typeface="Calibri" panose="020F0502020204030204" pitchFamily="34" charset="0"/>
                <a:ea typeface="Calibri" panose="020F0502020204030204" pitchFamily="34" charset="0"/>
                <a:cs typeface="Arial"/>
                <a:sym typeface="Arial"/>
              </a:rPr>
              <a:t>Jan 2023</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a:ea typeface="Calibri" panose="020F0502020204030204" pitchFamily="34" charset="0"/>
                <a:cs typeface="Arial"/>
                <a:sym typeface="Arial"/>
              </a:rPr>
              <a:t>SIDS High-level technical meeting on NCDs &amp; mental health</a:t>
            </a:r>
          </a:p>
        </p:txBody>
      </p:sp>
      <p:sp>
        <p:nvSpPr>
          <p:cNvPr id="99" name="TextBox 98">
            <a:extLst>
              <a:ext uri="{FF2B5EF4-FFF2-40B4-BE49-F238E27FC236}">
                <a16:creationId xmlns:a16="http://schemas.microsoft.com/office/drawing/2014/main" id="{14895D94-6D7E-E700-BF80-50739C7E7C9F}"/>
              </a:ext>
            </a:extLst>
          </p:cNvPr>
          <p:cNvSpPr txBox="1"/>
          <p:nvPr/>
        </p:nvSpPr>
        <p:spPr>
          <a:xfrm>
            <a:off x="2750242" y="3643342"/>
            <a:ext cx="1478820" cy="1569660"/>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A6228C">
                    <a:lumMod val="40000"/>
                    <a:lumOff val="60000"/>
                  </a:srgbClr>
                </a:solidFill>
                <a:effectLst/>
                <a:uLnTx/>
                <a:uFillTx/>
                <a:latin typeface="Calibri"/>
                <a:ea typeface="Calibri"/>
                <a:cs typeface="Calibri"/>
                <a:sym typeface="Arial"/>
              </a:rPr>
              <a:t>June 2023</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SIDS Ministerial Conference on NCDs and mental health – </a:t>
            </a:r>
            <a:r>
              <a:rPr kumimoji="0" lang="en-US" sz="1200" b="1" i="0" u="none" strike="noStrike" kern="0" cap="none" spc="0" normalizeH="0" baseline="0" noProof="0">
                <a:ln>
                  <a:noFill/>
                </a:ln>
                <a:solidFill>
                  <a:srgbClr val="FFFFFF"/>
                </a:solidFill>
                <a:effectLst/>
                <a:uLnTx/>
                <a:uFillTx/>
                <a:latin typeface="Calibri"/>
                <a:ea typeface="Calibri"/>
                <a:cs typeface="Calibri"/>
                <a:sym typeface="Arial"/>
              </a:rPr>
              <a:t>2023 Bridgetown declaration </a:t>
            </a: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on NCDs and Mental Health in the SIDS</a:t>
            </a:r>
            <a:endPar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a:sym typeface="Arial"/>
            </a:endParaRPr>
          </a:p>
        </p:txBody>
      </p:sp>
      <p:sp>
        <p:nvSpPr>
          <p:cNvPr id="100" name="TextBox 99">
            <a:extLst>
              <a:ext uri="{FF2B5EF4-FFF2-40B4-BE49-F238E27FC236}">
                <a16:creationId xmlns:a16="http://schemas.microsoft.com/office/drawing/2014/main" id="{5367FE2A-A200-C801-D930-97D6F970CD91}"/>
              </a:ext>
            </a:extLst>
          </p:cNvPr>
          <p:cNvSpPr txBox="1"/>
          <p:nvPr/>
        </p:nvSpPr>
        <p:spPr>
          <a:xfrm>
            <a:off x="1544284" y="3639518"/>
            <a:ext cx="1029366" cy="1384995"/>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B050"/>
                </a:solidFill>
                <a:effectLst/>
                <a:uLnTx/>
                <a:uFillTx/>
                <a:latin typeface="Calibri"/>
                <a:ea typeface="Calibri"/>
                <a:cs typeface="Calibri"/>
                <a:sym typeface="Arial"/>
              </a:rPr>
              <a:t>Dec 2022</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Global and regional technical meeting on NCDs in emergencies</a:t>
            </a:r>
          </a:p>
        </p:txBody>
      </p:sp>
      <p:sp>
        <p:nvSpPr>
          <p:cNvPr id="101" name="TextBox 100">
            <a:extLst>
              <a:ext uri="{FF2B5EF4-FFF2-40B4-BE49-F238E27FC236}">
                <a16:creationId xmlns:a16="http://schemas.microsoft.com/office/drawing/2014/main" id="{95C85D59-70C5-BC1F-4E2B-243659A5A1CD}"/>
              </a:ext>
            </a:extLst>
          </p:cNvPr>
          <p:cNvSpPr txBox="1"/>
          <p:nvPr/>
        </p:nvSpPr>
        <p:spPr>
          <a:xfrm>
            <a:off x="3977587" y="2054192"/>
            <a:ext cx="1496960" cy="1015663"/>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A6228C">
                    <a:lumMod val="40000"/>
                    <a:lumOff val="60000"/>
                  </a:srgbClr>
                </a:solidFill>
                <a:effectLst/>
                <a:uLnTx/>
                <a:uFillTx/>
                <a:latin typeface="Calibri" panose="020F0502020204030204" pitchFamily="34" charset="0"/>
                <a:ea typeface="Calibri" panose="020F0502020204030204" pitchFamily="34" charset="0"/>
                <a:cs typeface="Arial"/>
                <a:sym typeface="Arial"/>
              </a:rPr>
              <a:t>Sep 2023</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2</a:t>
            </a:r>
            <a:r>
              <a:rPr kumimoji="0" lang="en-US" sz="1200" b="0" i="0" u="none" strike="noStrike" kern="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nd</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 Gathering of Global Group of </a:t>
            </a:r>
            <a:r>
              <a:rPr kumimoji="0" lang="en-US" sz="1200" b="0"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Arial"/>
                <a:sym typeface="Arial"/>
              </a:rPr>
              <a:t>HoSG</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 for NCDs &amp; mental health</a:t>
            </a:r>
          </a:p>
        </p:txBody>
      </p:sp>
      <p:sp>
        <p:nvSpPr>
          <p:cNvPr id="102" name="TextBox 101">
            <a:extLst>
              <a:ext uri="{FF2B5EF4-FFF2-40B4-BE49-F238E27FC236}">
                <a16:creationId xmlns:a16="http://schemas.microsoft.com/office/drawing/2014/main" id="{8119832A-1EBE-F75C-C8C4-34377E679D83}"/>
              </a:ext>
            </a:extLst>
          </p:cNvPr>
          <p:cNvSpPr txBox="1"/>
          <p:nvPr/>
        </p:nvSpPr>
        <p:spPr>
          <a:xfrm>
            <a:off x="1139935" y="2049532"/>
            <a:ext cx="1480727" cy="1015663"/>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Arial"/>
                <a:sym typeface="Arial"/>
              </a:rPr>
              <a:t>Sep 2022</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1</a:t>
            </a:r>
            <a:r>
              <a:rPr kumimoji="0" lang="en-US" sz="1200" b="0" i="0" u="none" strike="noStrike" kern="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st</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 Gathering of Global Group of </a:t>
            </a:r>
            <a:r>
              <a:rPr kumimoji="0" lang="en-US" sz="1200" b="0"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Arial"/>
                <a:sym typeface="Arial"/>
              </a:rPr>
              <a:t>HoSG</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 for NCDs &amp; mental health</a:t>
            </a:r>
          </a:p>
        </p:txBody>
      </p:sp>
      <p:sp>
        <p:nvSpPr>
          <p:cNvPr id="103" name="TextBox 102">
            <a:extLst>
              <a:ext uri="{FF2B5EF4-FFF2-40B4-BE49-F238E27FC236}">
                <a16:creationId xmlns:a16="http://schemas.microsoft.com/office/drawing/2014/main" id="{2184DB04-6B99-3080-4CCE-F3EEB0E34EF0}"/>
              </a:ext>
            </a:extLst>
          </p:cNvPr>
          <p:cNvSpPr txBox="1"/>
          <p:nvPr/>
        </p:nvSpPr>
        <p:spPr>
          <a:xfrm>
            <a:off x="4252002" y="3659764"/>
            <a:ext cx="1314325" cy="83099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16829">
                    <a:lumMod val="60000"/>
                    <a:lumOff val="40000"/>
                  </a:srgbClr>
                </a:solidFill>
                <a:effectLst/>
                <a:uLnTx/>
                <a:uFillTx/>
                <a:latin typeface="Calibri" panose="020F0502020204030204" pitchFamily="34" charset="0"/>
                <a:ea typeface="Calibri" panose="020F0502020204030204" pitchFamily="34" charset="0"/>
                <a:cs typeface="Arial"/>
                <a:sym typeface="Arial"/>
              </a:rPr>
              <a:t>Feb (27-29) 2024</a:t>
            </a:r>
            <a:br>
              <a:rPr kumimoji="0" lang="en-US" sz="12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Arial"/>
                <a:sym typeface="Arial"/>
              </a:rPr>
            </a:b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Global Meeting on NCDs in emergencies</a:t>
            </a:r>
          </a:p>
        </p:txBody>
      </p:sp>
      <p:sp>
        <p:nvSpPr>
          <p:cNvPr id="104" name="TextBox 103">
            <a:extLst>
              <a:ext uri="{FF2B5EF4-FFF2-40B4-BE49-F238E27FC236}">
                <a16:creationId xmlns:a16="http://schemas.microsoft.com/office/drawing/2014/main" id="{BD1187C4-3C52-69BD-CC33-12DD46DA1CE5}"/>
              </a:ext>
            </a:extLst>
          </p:cNvPr>
          <p:cNvSpPr txBox="1"/>
          <p:nvPr/>
        </p:nvSpPr>
        <p:spPr>
          <a:xfrm>
            <a:off x="6651624" y="2056059"/>
            <a:ext cx="1806024" cy="86177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F16829">
                    <a:lumMod val="60000"/>
                    <a:lumOff val="40000"/>
                  </a:srgbClr>
                </a:solidFill>
                <a:effectLst/>
                <a:uLnTx/>
                <a:uFillTx/>
                <a:latin typeface="Calibri" panose="020F0502020204030204" pitchFamily="34" charset="0"/>
                <a:ea typeface="Calibri" panose="020F0502020204030204" pitchFamily="34" charset="0"/>
                <a:cs typeface="Arial"/>
                <a:sym typeface="Arial"/>
              </a:rPr>
              <a:t>June (</a:t>
            </a:r>
            <a:r>
              <a:rPr kumimoji="0" lang="en-US" sz="1400" b="1" i="0" u="none" strike="noStrike" kern="1200" cap="none" spc="0" normalizeH="0" baseline="0" noProof="0">
                <a:ln>
                  <a:noFill/>
                </a:ln>
                <a:solidFill>
                  <a:srgbClr val="F16829">
                    <a:lumMod val="60000"/>
                    <a:lumOff val="40000"/>
                  </a:srgbClr>
                </a:solidFill>
                <a:effectLst/>
                <a:uLnTx/>
                <a:uFillTx/>
                <a:latin typeface="Calibri" panose="020F0502020204030204" pitchFamily="34" charset="0"/>
                <a:ea typeface="Calibri" panose="020F0502020204030204" pitchFamily="34" charset="0"/>
                <a:cs typeface="+mn-cs"/>
              </a:rPr>
              <a:t>20</a:t>
            </a:r>
            <a:r>
              <a:rPr kumimoji="0" lang="en-US" sz="1400" b="1" i="0" u="none" strike="noStrike" kern="0" cap="none" spc="0" normalizeH="0" baseline="0" noProof="0">
                <a:ln>
                  <a:noFill/>
                </a:ln>
                <a:solidFill>
                  <a:srgbClr val="F16829">
                    <a:lumMod val="60000"/>
                    <a:lumOff val="40000"/>
                  </a:srgbClr>
                </a:solidFill>
                <a:effectLst/>
                <a:uLnTx/>
                <a:uFillTx/>
                <a:latin typeface="Calibri" panose="020F0502020204030204" pitchFamily="34" charset="0"/>
                <a:ea typeface="Calibri" panose="020F0502020204030204" pitchFamily="34" charset="0"/>
                <a:cs typeface="Arial"/>
                <a:sym typeface="Arial"/>
              </a:rPr>
              <a:t>-21) 2024</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International Dialogue on sustainable financing for NCD and mental health</a:t>
            </a:r>
          </a:p>
        </p:txBody>
      </p:sp>
      <p:sp>
        <p:nvSpPr>
          <p:cNvPr id="105" name="TextBox 104">
            <a:extLst>
              <a:ext uri="{FF2B5EF4-FFF2-40B4-BE49-F238E27FC236}">
                <a16:creationId xmlns:a16="http://schemas.microsoft.com/office/drawing/2014/main" id="{C00FDB18-39D0-7F59-A5FF-89BDFFDE0F20}"/>
              </a:ext>
            </a:extLst>
          </p:cNvPr>
          <p:cNvSpPr txBox="1"/>
          <p:nvPr/>
        </p:nvSpPr>
        <p:spPr>
          <a:xfrm>
            <a:off x="9055202" y="3611709"/>
            <a:ext cx="1018349" cy="120032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B0F0"/>
                </a:solidFill>
                <a:effectLst/>
                <a:uLnTx/>
                <a:uFillTx/>
                <a:latin typeface="Calibri" panose="020F0502020204030204" pitchFamily="34" charset="0"/>
                <a:ea typeface="Calibri" panose="020F0502020204030204" pitchFamily="34" charset="0"/>
                <a:cs typeface="Arial"/>
                <a:sym typeface="Arial"/>
              </a:rPr>
              <a:t>Mar (25-27) 2025</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2</a:t>
            </a:r>
            <a:r>
              <a:rPr kumimoji="0" lang="en-US" sz="1200" b="0" i="0" u="none" strike="noStrike" kern="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nd</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 Intl. Conference on Air Pollution</a:t>
            </a:r>
          </a:p>
        </p:txBody>
      </p:sp>
      <p:sp>
        <p:nvSpPr>
          <p:cNvPr id="106" name="TextBox 105">
            <a:extLst>
              <a:ext uri="{FF2B5EF4-FFF2-40B4-BE49-F238E27FC236}">
                <a16:creationId xmlns:a16="http://schemas.microsoft.com/office/drawing/2014/main" id="{BE6BA030-5B2E-CF27-83B3-5F31B68C917F}"/>
              </a:ext>
            </a:extLst>
          </p:cNvPr>
          <p:cNvSpPr txBox="1"/>
          <p:nvPr/>
        </p:nvSpPr>
        <p:spPr>
          <a:xfrm>
            <a:off x="8457648" y="2027454"/>
            <a:ext cx="943231" cy="1015663"/>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16829">
                    <a:lumMod val="60000"/>
                    <a:lumOff val="40000"/>
                  </a:srgbClr>
                </a:solidFill>
                <a:effectLst/>
                <a:uLnTx/>
                <a:uFillTx/>
                <a:latin typeface="Calibri" panose="020F0502020204030204" pitchFamily="34" charset="0"/>
                <a:ea typeface="Calibri" panose="020F0502020204030204" pitchFamily="34" charset="0"/>
                <a:cs typeface="Arial"/>
                <a:sym typeface="Arial"/>
              </a:rPr>
              <a:t>Nov (26-29) 2024</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Global Meeting on Oral Health</a:t>
            </a:r>
          </a:p>
        </p:txBody>
      </p:sp>
      <p:sp>
        <p:nvSpPr>
          <p:cNvPr id="107" name="TextBox 106">
            <a:extLst>
              <a:ext uri="{FF2B5EF4-FFF2-40B4-BE49-F238E27FC236}">
                <a16:creationId xmlns:a16="http://schemas.microsoft.com/office/drawing/2014/main" id="{8D29E913-3297-8E19-533F-43B909A873E5}"/>
              </a:ext>
            </a:extLst>
          </p:cNvPr>
          <p:cNvSpPr txBox="1"/>
          <p:nvPr/>
        </p:nvSpPr>
        <p:spPr>
          <a:xfrm>
            <a:off x="10964417" y="4075262"/>
            <a:ext cx="1198950" cy="1702902"/>
          </a:xfrm>
          <a:prstGeom prst="rect">
            <a:avLst/>
          </a:prstGeom>
          <a:solidFill>
            <a:schemeClr val="bg2"/>
          </a:solid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733" b="1" i="0" u="none" strike="noStrike" kern="0" cap="none" spc="0" normalizeH="0" baseline="0" noProof="0">
                <a:ln>
                  <a:noFill/>
                </a:ln>
                <a:solidFill>
                  <a:srgbClr val="00B0F0"/>
                </a:solidFill>
                <a:effectLst/>
                <a:uLnTx/>
                <a:uFillTx/>
                <a:latin typeface="Calibri" panose="020F0502020204030204" pitchFamily="34" charset="0"/>
                <a:ea typeface="Calibri" panose="020F0502020204030204" pitchFamily="34" charset="0"/>
                <a:cs typeface="Arial"/>
                <a:sym typeface="Arial"/>
              </a:rPr>
              <a:t>September 2025</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205C"/>
                </a:solidFill>
                <a:effectLst/>
                <a:uLnTx/>
                <a:uFillTx/>
                <a:latin typeface="Calibri" panose="020F0502020204030204" pitchFamily="34" charset="0"/>
                <a:ea typeface="Calibri" panose="020F0502020204030204" pitchFamily="34" charset="0"/>
                <a:cs typeface="Arial"/>
                <a:sym typeface="Arial"/>
              </a:rPr>
              <a:t>4</a:t>
            </a:r>
            <a:r>
              <a:rPr kumimoji="0" lang="en-US" sz="1400" b="1" i="0" u="none" strike="noStrike" kern="0" cap="none" spc="0" normalizeH="0" baseline="30000" noProof="0">
                <a:ln>
                  <a:noFill/>
                </a:ln>
                <a:solidFill>
                  <a:srgbClr val="00205C"/>
                </a:solidFill>
                <a:effectLst/>
                <a:uLnTx/>
                <a:uFillTx/>
                <a:latin typeface="Calibri" panose="020F0502020204030204" pitchFamily="34" charset="0"/>
                <a:ea typeface="Calibri" panose="020F0502020204030204" pitchFamily="34" charset="0"/>
                <a:cs typeface="Arial"/>
                <a:sym typeface="Arial"/>
              </a:rPr>
              <a:t>th</a:t>
            </a:r>
            <a:r>
              <a:rPr kumimoji="0" lang="en-US" sz="1400" b="1" i="0" u="none" strike="noStrike" kern="0" cap="none" spc="0" normalizeH="0" baseline="0" noProof="0">
                <a:ln>
                  <a:noFill/>
                </a:ln>
                <a:solidFill>
                  <a:srgbClr val="00205C"/>
                </a:solidFill>
                <a:effectLst/>
                <a:uLnTx/>
                <a:uFillTx/>
                <a:latin typeface="Calibri" panose="020F0502020204030204" pitchFamily="34" charset="0"/>
                <a:ea typeface="Calibri" panose="020F0502020204030204" pitchFamily="34" charset="0"/>
                <a:cs typeface="Arial"/>
                <a:sym typeface="Arial"/>
              </a:rPr>
              <a:t> UN High-level meeting on NCDs and mental health</a:t>
            </a:r>
            <a:endParaRPr kumimoji="0" lang="en-US" sz="1400" b="0" i="0" u="none" strike="noStrike" kern="0" cap="none" spc="0" normalizeH="0" baseline="0" noProof="0">
              <a:ln>
                <a:noFill/>
              </a:ln>
              <a:solidFill>
                <a:srgbClr val="00205C"/>
              </a:solidFill>
              <a:effectLst/>
              <a:uLnTx/>
              <a:uFillTx/>
              <a:latin typeface="Calibri" panose="020F0502020204030204" pitchFamily="34" charset="0"/>
              <a:ea typeface="Calibri" panose="020F0502020204030204" pitchFamily="34" charset="0"/>
              <a:cs typeface="Arial"/>
              <a:sym typeface="Arial"/>
            </a:endParaRPr>
          </a:p>
        </p:txBody>
      </p:sp>
      <p:sp>
        <p:nvSpPr>
          <p:cNvPr id="108" name="TextBox 107">
            <a:extLst>
              <a:ext uri="{FF2B5EF4-FFF2-40B4-BE49-F238E27FC236}">
                <a16:creationId xmlns:a16="http://schemas.microsoft.com/office/drawing/2014/main" id="{0A45BF0D-12C6-CDC5-C020-3564E29884C9}"/>
              </a:ext>
            </a:extLst>
          </p:cNvPr>
          <p:cNvSpPr txBox="1"/>
          <p:nvPr/>
        </p:nvSpPr>
        <p:spPr>
          <a:xfrm>
            <a:off x="5500565" y="3658822"/>
            <a:ext cx="1218655" cy="1302921"/>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16829">
                    <a:lumMod val="60000"/>
                    <a:lumOff val="40000"/>
                  </a:srgbClr>
                </a:solidFill>
                <a:effectLst/>
                <a:uLnTx/>
                <a:uFillTx/>
                <a:latin typeface="Calibri"/>
                <a:ea typeface="Calibri"/>
                <a:cs typeface="Calibri"/>
                <a:sym typeface="Arial"/>
              </a:rPr>
              <a:t>May (27-30)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4</a:t>
            </a:r>
            <a:r>
              <a:rPr kumimoji="0" lang="en-US" sz="1200" b="0" i="0" u="none" strike="noStrike" kern="0" cap="none" spc="0" normalizeH="0" baseline="30000" noProof="0">
                <a:ln>
                  <a:noFill/>
                </a:ln>
                <a:solidFill>
                  <a:srgbClr val="FFFFFF"/>
                </a:solidFill>
                <a:effectLst/>
                <a:uLnTx/>
                <a:uFillTx/>
                <a:latin typeface="Calibri"/>
                <a:ea typeface="Calibri"/>
                <a:cs typeface="Calibri"/>
                <a:sym typeface="Arial"/>
              </a:rPr>
              <a:t>th</a:t>
            </a: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 Intl SIDS Conference</a:t>
            </a:r>
            <a:r>
              <a:rPr kumimoji="0" lang="en-US" sz="1200" b="0" i="0" u="none" strike="noStrike" kern="1200" cap="none" spc="0" normalizeH="0" baseline="0" noProof="0">
                <a:ln>
                  <a:noFill/>
                </a:ln>
                <a:solidFill>
                  <a:srgbClr val="FFFFFF"/>
                </a:solidFill>
                <a:effectLst/>
                <a:uLnTx/>
                <a:uFillTx/>
                <a:latin typeface="Calibri"/>
                <a:ea typeface="Calibri"/>
                <a:cs typeface="Calibri"/>
              </a:rPr>
              <a:t> </a:t>
            </a:r>
            <a:endParaRPr kumimoji="0" lang="en-US" sz="1200" b="0" i="0" u="none" strike="noStrike" kern="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Calibri"/>
                <a:cs typeface="Calibri"/>
              </a:rPr>
              <a:t>World Health Assembly</a:t>
            </a:r>
          </a:p>
        </p:txBody>
      </p:sp>
      <p:sp>
        <p:nvSpPr>
          <p:cNvPr id="109" name="Arrow: Right 108">
            <a:extLst>
              <a:ext uri="{FF2B5EF4-FFF2-40B4-BE49-F238E27FC236}">
                <a16:creationId xmlns:a16="http://schemas.microsoft.com/office/drawing/2014/main" id="{86388977-5A03-AC44-8689-9489AEAB625D}"/>
              </a:ext>
            </a:extLst>
          </p:cNvPr>
          <p:cNvSpPr/>
          <p:nvPr/>
        </p:nvSpPr>
        <p:spPr>
          <a:xfrm>
            <a:off x="221416" y="2878938"/>
            <a:ext cx="11464172" cy="1015663"/>
          </a:xfrm>
          <a:prstGeom prst="rightArrow">
            <a:avLst>
              <a:gd name="adj1" fmla="val 21419"/>
              <a:gd name="adj2" fmla="val 6428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mn-cs"/>
                <a:sym typeface="Arial"/>
              </a:rPr>
              <a:t>2022                                            2023                                 2024                                                                                                              2025</a:t>
            </a:r>
          </a:p>
        </p:txBody>
      </p:sp>
      <p:sp>
        <p:nvSpPr>
          <p:cNvPr id="110" name="TextBox 109">
            <a:extLst>
              <a:ext uri="{FF2B5EF4-FFF2-40B4-BE49-F238E27FC236}">
                <a16:creationId xmlns:a16="http://schemas.microsoft.com/office/drawing/2014/main" id="{9BAE0B63-CD8E-F1CE-0B64-0C2CBFD23C7F}"/>
              </a:ext>
            </a:extLst>
          </p:cNvPr>
          <p:cNvSpPr txBox="1"/>
          <p:nvPr/>
        </p:nvSpPr>
        <p:spPr>
          <a:xfrm>
            <a:off x="5396559" y="2060035"/>
            <a:ext cx="1311952" cy="830997"/>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16829">
                    <a:lumMod val="60000"/>
                    <a:lumOff val="40000"/>
                  </a:srgbClr>
                </a:solidFill>
                <a:effectLst/>
                <a:uLnTx/>
                <a:uFillTx/>
                <a:latin typeface="Calibri"/>
                <a:ea typeface="Calibri"/>
                <a:cs typeface="Calibri"/>
                <a:sym typeface="Arial"/>
              </a:rPr>
              <a:t>April 2024</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1st Symposium on Meaningful Engagement</a:t>
            </a:r>
          </a:p>
        </p:txBody>
      </p:sp>
      <p:sp>
        <p:nvSpPr>
          <p:cNvPr id="111" name="TextBox 110">
            <a:extLst>
              <a:ext uri="{FF2B5EF4-FFF2-40B4-BE49-F238E27FC236}">
                <a16:creationId xmlns:a16="http://schemas.microsoft.com/office/drawing/2014/main" id="{C89CCC22-49A8-DFDE-99B4-62E6D5FBE9DA}"/>
              </a:ext>
            </a:extLst>
          </p:cNvPr>
          <p:cNvSpPr txBox="1"/>
          <p:nvPr/>
        </p:nvSpPr>
        <p:spPr>
          <a:xfrm>
            <a:off x="8182556" y="3617917"/>
            <a:ext cx="879997" cy="646331"/>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B0F0"/>
                </a:solidFill>
                <a:effectLst/>
                <a:uLnTx/>
                <a:uFillTx/>
                <a:latin typeface="Calibri"/>
                <a:ea typeface="Calibri"/>
                <a:cs typeface="Calibri"/>
                <a:sym typeface="Arial"/>
              </a:rPr>
              <a:t>Jan 2025</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Executive Board</a:t>
            </a:r>
          </a:p>
        </p:txBody>
      </p:sp>
      <p:sp>
        <p:nvSpPr>
          <p:cNvPr id="112" name="TextBox 111">
            <a:extLst>
              <a:ext uri="{FF2B5EF4-FFF2-40B4-BE49-F238E27FC236}">
                <a16:creationId xmlns:a16="http://schemas.microsoft.com/office/drawing/2014/main" id="{B485C76E-3288-BE36-A31D-EC619AE6D533}"/>
              </a:ext>
            </a:extLst>
          </p:cNvPr>
          <p:cNvSpPr txBox="1"/>
          <p:nvPr/>
        </p:nvSpPr>
        <p:spPr>
          <a:xfrm>
            <a:off x="10103296" y="3587755"/>
            <a:ext cx="996557" cy="830997"/>
          </a:xfrm>
          <a:prstGeom prst="rect">
            <a:avLst/>
          </a:prstGeom>
          <a:noFill/>
        </p:spPr>
        <p:txBody>
          <a:bodyPr wrap="square" lIns="91440" tIns="45720" rIns="91440" bIns="4572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B0F0"/>
                </a:solidFill>
                <a:effectLst/>
                <a:uLnTx/>
                <a:uFillTx/>
                <a:latin typeface="Calibri"/>
                <a:ea typeface="Calibri"/>
                <a:cs typeface="Calibri"/>
                <a:sym typeface="Arial"/>
              </a:rPr>
              <a:t>May 2025</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Arial"/>
              </a:rPr>
              <a:t>World Health Assembly</a:t>
            </a:r>
          </a:p>
        </p:txBody>
      </p:sp>
      <p:sp>
        <p:nvSpPr>
          <p:cNvPr id="113" name="TextBox 112">
            <a:extLst>
              <a:ext uri="{FF2B5EF4-FFF2-40B4-BE49-F238E27FC236}">
                <a16:creationId xmlns:a16="http://schemas.microsoft.com/office/drawing/2014/main" id="{50E580EB-5462-53DF-67F9-CE0CABA9353E}"/>
              </a:ext>
            </a:extLst>
          </p:cNvPr>
          <p:cNvSpPr txBox="1"/>
          <p:nvPr/>
        </p:nvSpPr>
        <p:spPr>
          <a:xfrm>
            <a:off x="9400879" y="2078913"/>
            <a:ext cx="1668899" cy="1015663"/>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52CAFF"/>
                </a:solidFill>
                <a:effectLst/>
                <a:uLnTx/>
                <a:uFillTx/>
                <a:latin typeface="Calibri" panose="020F0502020204030204" pitchFamily="34" charset="0"/>
                <a:ea typeface="Calibri" panose="020F0502020204030204" pitchFamily="34" charset="0"/>
                <a:cs typeface="Arial"/>
                <a:sym typeface="Arial"/>
              </a:rPr>
              <a:t>April 2025</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2</a:t>
            </a:r>
            <a:r>
              <a:rPr kumimoji="0" lang="en-US" sz="1200" b="0" i="0" u="none" strike="noStrike" kern="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nd</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 General Meeting of Global Coordination Mechanism on NCDs (GCM)</a:t>
            </a:r>
          </a:p>
        </p:txBody>
      </p:sp>
      <p:sp>
        <p:nvSpPr>
          <p:cNvPr id="114" name="TextBox 113">
            <a:extLst>
              <a:ext uri="{FF2B5EF4-FFF2-40B4-BE49-F238E27FC236}">
                <a16:creationId xmlns:a16="http://schemas.microsoft.com/office/drawing/2014/main" id="{6DC8C0E9-9E98-9F61-B126-D04245727AB4}"/>
              </a:ext>
            </a:extLst>
          </p:cNvPr>
          <p:cNvSpPr txBox="1"/>
          <p:nvPr/>
        </p:nvSpPr>
        <p:spPr>
          <a:xfrm>
            <a:off x="6717053" y="3611709"/>
            <a:ext cx="1104441" cy="138499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16829">
                    <a:lumMod val="60000"/>
                    <a:lumOff val="40000"/>
                  </a:srgbClr>
                </a:solidFill>
                <a:effectLst/>
                <a:uLnTx/>
                <a:uFillTx/>
                <a:latin typeface="Calibri" panose="020F0502020204030204" pitchFamily="34" charset="0"/>
                <a:ea typeface="Calibri" panose="020F0502020204030204" pitchFamily="34" charset="0"/>
                <a:cs typeface="Arial"/>
                <a:sym typeface="Arial"/>
              </a:rPr>
              <a:t>Sep (24) 2024</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3</a:t>
            </a:r>
            <a:r>
              <a:rPr kumimoji="0" lang="en-US" sz="1200" b="0" i="0" u="none" strike="noStrike" kern="0" cap="none" spc="0" normalizeH="0" baseline="3000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rd</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 Gathering of Global Group of </a:t>
            </a:r>
            <a:r>
              <a:rPr kumimoji="0" lang="en-US" sz="1200" b="0" i="0" u="none" strike="noStrike" kern="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Arial"/>
                <a:sym typeface="Arial"/>
              </a:rPr>
              <a:t>HoSG</a:t>
            </a: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a:sym typeface="Arial"/>
              </a:rPr>
              <a:t> for NCDs &amp; mental health</a:t>
            </a:r>
          </a:p>
        </p:txBody>
      </p:sp>
      <p:pic>
        <p:nvPicPr>
          <p:cNvPr id="115" name="Picture 114" descr="A group of people sitting at a table&#10;&#10;Description automatically generated">
            <a:extLst>
              <a:ext uri="{FF2B5EF4-FFF2-40B4-BE49-F238E27FC236}">
                <a16:creationId xmlns:a16="http://schemas.microsoft.com/office/drawing/2014/main" id="{08DB3482-423D-7F81-3F57-4DE67309F6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515" y="2079625"/>
            <a:ext cx="1060092" cy="1071027"/>
          </a:xfrm>
          <a:prstGeom prst="flowChartConnector">
            <a:avLst/>
          </a:prstGeom>
        </p:spPr>
      </p:pic>
      <p:pic>
        <p:nvPicPr>
          <p:cNvPr id="116" name="Picture 2" descr="New York office | UNCTAD">
            <a:extLst>
              <a:ext uri="{FF2B5EF4-FFF2-40B4-BE49-F238E27FC236}">
                <a16:creationId xmlns:a16="http://schemas.microsoft.com/office/drawing/2014/main" id="{7720CE2C-C8B3-22F7-943D-9447AFCD43D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276445" y="2998783"/>
            <a:ext cx="808996" cy="79754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603287-6617-3212-0E4E-E8938FD81794}"/>
              </a:ext>
            </a:extLst>
          </p:cNvPr>
          <p:cNvSpPr>
            <a:spLocks noGrp="1"/>
          </p:cNvSpPr>
          <p:nvPr>
            <p:ph type="title"/>
          </p:nvPr>
        </p:nvSpPr>
        <p:spPr>
          <a:xfrm>
            <a:off x="153894" y="-79127"/>
            <a:ext cx="15320451" cy="1449699"/>
          </a:xfrm>
        </p:spPr>
        <p:txBody>
          <a:bodyPr>
            <a:normAutofit/>
          </a:bodyPr>
          <a:lstStyle/>
          <a:p>
            <a:pPr>
              <a:lnSpc>
                <a:spcPct val="100000"/>
              </a:lnSpc>
              <a:spcBef>
                <a:spcPts val="600"/>
              </a:spcBef>
            </a:pPr>
            <a:r>
              <a:rPr lang="en-US" dirty="0">
                <a:latin typeface="Aptos" panose="020B0004020202020204" pitchFamily="34" charset="0"/>
              </a:rPr>
              <a:t>Preparations</a:t>
            </a:r>
            <a:r>
              <a:rPr lang="en-US" sz="2800" dirty="0">
                <a:latin typeface="Aptos" panose="020B0004020202020204" pitchFamily="34" charset="0"/>
              </a:rPr>
              <a:t> </a:t>
            </a:r>
            <a:r>
              <a:rPr lang="en-US" dirty="0">
                <a:latin typeface="Aptos" panose="020B0004020202020204" pitchFamily="34" charset="0"/>
              </a:rPr>
              <a:t>for the 4th UN High-level Meeting on </a:t>
            </a:r>
            <a:br>
              <a:rPr lang="en-US" dirty="0">
                <a:latin typeface="Aptos" panose="020B0004020202020204" pitchFamily="34" charset="0"/>
              </a:rPr>
            </a:br>
            <a:r>
              <a:rPr lang="en-US" dirty="0">
                <a:latin typeface="Aptos" panose="020B0004020202020204" pitchFamily="34" charset="0"/>
              </a:rPr>
              <a:t>NCDs and Mental Health </a:t>
            </a:r>
          </a:p>
        </p:txBody>
      </p:sp>
    </p:spTree>
    <p:extLst>
      <p:ext uri="{BB962C8B-B14F-4D97-AF65-F5344CB8AC3E}">
        <p14:creationId xmlns:p14="http://schemas.microsoft.com/office/powerpoint/2010/main" val="287507784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956F4-111B-91FD-880D-4306021D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456E1-9FEF-0267-D81B-5BB9A3B1C9EE}"/>
              </a:ext>
            </a:extLst>
          </p:cNvPr>
          <p:cNvSpPr>
            <a:spLocks noGrp="1"/>
          </p:cNvSpPr>
          <p:nvPr>
            <p:ph type="title"/>
          </p:nvPr>
        </p:nvSpPr>
        <p:spPr>
          <a:xfrm>
            <a:off x="839788" y="786752"/>
            <a:ext cx="10512425" cy="502663"/>
          </a:xfrm>
        </p:spPr>
        <p:txBody>
          <a:bodyPr>
            <a:normAutofit fontScale="90000"/>
          </a:bodyPr>
          <a:lstStyle/>
          <a:p>
            <a:br>
              <a:rPr lang="en-GB" altLang="en-US" sz="3300" noProof="1">
                <a:latin typeface="Aptos Black" panose="020B0004020202020204" pitchFamily="34" charset="0"/>
                <a:ea typeface="ＭＳ Ｐゴシック" pitchFamily="34" charset="-128"/>
              </a:rPr>
            </a:br>
            <a:r>
              <a:rPr lang="en-GB" altLang="en-US" sz="3300" noProof="1">
                <a:latin typeface="Aptos Black" panose="020B0004020202020204" pitchFamily="34" charset="0"/>
                <a:ea typeface="ＭＳ Ｐゴシック" pitchFamily="34" charset="-128"/>
              </a:rPr>
              <a:t>Technical inputs</a:t>
            </a:r>
            <a:endParaRPr lang="en-US" sz="3300">
              <a:latin typeface="Aptos Black" panose="020B0004020202020204" pitchFamily="34" charset="0"/>
            </a:endParaRPr>
          </a:p>
        </p:txBody>
      </p:sp>
      <p:sp>
        <p:nvSpPr>
          <p:cNvPr id="6" name="Rectangle 1">
            <a:extLst>
              <a:ext uri="{FF2B5EF4-FFF2-40B4-BE49-F238E27FC236}">
                <a16:creationId xmlns:a16="http://schemas.microsoft.com/office/drawing/2014/main" id="{0F23DC9E-C0C3-E0F6-78A9-58EFCF97BBFC}"/>
              </a:ext>
            </a:extLst>
          </p:cNvPr>
          <p:cNvSpPr>
            <a:spLocks noChangeArrowheads="1"/>
          </p:cNvSpPr>
          <p:nvPr/>
        </p:nvSpPr>
        <p:spPr bwMode="auto">
          <a:xfrm>
            <a:off x="3252788" y="2232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Rounded Corners 7">
            <a:extLst>
              <a:ext uri="{FF2B5EF4-FFF2-40B4-BE49-F238E27FC236}">
                <a16:creationId xmlns:a16="http://schemas.microsoft.com/office/drawing/2014/main" id="{0145DF1D-3D33-F469-26CC-A7414EF8AAE6}"/>
              </a:ext>
            </a:extLst>
          </p:cNvPr>
          <p:cNvSpPr/>
          <p:nvPr/>
        </p:nvSpPr>
        <p:spPr>
          <a:xfrm>
            <a:off x="1663045" y="2059089"/>
            <a:ext cx="8865909" cy="1791192"/>
          </a:xfrm>
          <a:prstGeom prst="roundRect">
            <a:avLst/>
          </a:prstGeom>
          <a:solidFill>
            <a:srgbClr val="0085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lt1"/>
                </a:solidFill>
                <a:latin typeface="+mn-lt"/>
                <a:ea typeface="+mn-ea"/>
                <a:cs typeface="+mn-cs"/>
              </a:defRPr>
            </a:lvl1pPr>
            <a:lvl2pPr marL="457109" algn="l" defTabSz="914217" rtl="0" eaLnBrk="1" latinLnBrk="0" hangingPunct="1">
              <a:defRPr sz="1800" kern="1200">
                <a:solidFill>
                  <a:schemeClr val="lt1"/>
                </a:solidFill>
                <a:latin typeface="+mn-lt"/>
                <a:ea typeface="+mn-ea"/>
                <a:cs typeface="+mn-cs"/>
              </a:defRPr>
            </a:lvl2pPr>
            <a:lvl3pPr marL="914217" algn="l" defTabSz="914217" rtl="0" eaLnBrk="1" latinLnBrk="0" hangingPunct="1">
              <a:defRPr sz="1800" kern="1200">
                <a:solidFill>
                  <a:schemeClr val="lt1"/>
                </a:solidFill>
                <a:latin typeface="+mn-lt"/>
                <a:ea typeface="+mn-ea"/>
                <a:cs typeface="+mn-cs"/>
              </a:defRPr>
            </a:lvl3pPr>
            <a:lvl4pPr marL="1371326" algn="l" defTabSz="914217" rtl="0" eaLnBrk="1" latinLnBrk="0" hangingPunct="1">
              <a:defRPr sz="1800" kern="1200">
                <a:solidFill>
                  <a:schemeClr val="lt1"/>
                </a:solidFill>
                <a:latin typeface="+mn-lt"/>
                <a:ea typeface="+mn-ea"/>
                <a:cs typeface="+mn-cs"/>
              </a:defRPr>
            </a:lvl4pPr>
            <a:lvl5pPr marL="1828434" algn="l" defTabSz="914217" rtl="0" eaLnBrk="1" latinLnBrk="0" hangingPunct="1">
              <a:defRPr sz="1800" kern="1200">
                <a:solidFill>
                  <a:schemeClr val="lt1"/>
                </a:solidFill>
                <a:latin typeface="+mn-lt"/>
                <a:ea typeface="+mn-ea"/>
                <a:cs typeface="+mn-cs"/>
              </a:defRPr>
            </a:lvl5pPr>
            <a:lvl6pPr marL="2285543" algn="l" defTabSz="914217" rtl="0" eaLnBrk="1" latinLnBrk="0" hangingPunct="1">
              <a:defRPr sz="1800" kern="1200">
                <a:solidFill>
                  <a:schemeClr val="lt1"/>
                </a:solidFill>
                <a:latin typeface="+mn-lt"/>
                <a:ea typeface="+mn-ea"/>
                <a:cs typeface="+mn-cs"/>
              </a:defRPr>
            </a:lvl6pPr>
            <a:lvl7pPr marL="2742652" algn="l" defTabSz="914217" rtl="0" eaLnBrk="1" latinLnBrk="0" hangingPunct="1">
              <a:defRPr sz="1800" kern="1200">
                <a:solidFill>
                  <a:schemeClr val="lt1"/>
                </a:solidFill>
                <a:latin typeface="+mn-lt"/>
                <a:ea typeface="+mn-ea"/>
                <a:cs typeface="+mn-cs"/>
              </a:defRPr>
            </a:lvl7pPr>
            <a:lvl8pPr marL="3199760" algn="l" defTabSz="914217" rtl="0" eaLnBrk="1" latinLnBrk="0" hangingPunct="1">
              <a:defRPr sz="1800" kern="1200">
                <a:solidFill>
                  <a:schemeClr val="lt1"/>
                </a:solidFill>
                <a:latin typeface="+mn-lt"/>
                <a:ea typeface="+mn-ea"/>
                <a:cs typeface="+mn-cs"/>
              </a:defRPr>
            </a:lvl8pPr>
            <a:lvl9pPr marL="3656869" algn="l" defTabSz="914217"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2D91A266-AA89-D5B7-2A60-DF80734FFD6C}"/>
              </a:ext>
            </a:extLst>
          </p:cNvPr>
          <p:cNvSpPr txBox="1"/>
          <p:nvPr/>
        </p:nvSpPr>
        <p:spPr>
          <a:xfrm>
            <a:off x="5015404" y="2262949"/>
            <a:ext cx="3462578" cy="1300356"/>
          </a:xfrm>
          <a:prstGeom prst="rect">
            <a:avLst/>
          </a:prstGeom>
          <a:solidFill>
            <a:schemeClr val="accent2">
              <a:lumMod val="10000"/>
              <a:lumOff val="90000"/>
            </a:schemeClr>
          </a:solidFill>
          <a:ln w="38100">
            <a:solidFill>
              <a:schemeClr val="accent3"/>
            </a:solidFill>
          </a:ln>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rPr>
              <a:t>Report of the WHO DG informing the UN Secretary General’s 2025 report to UNGA on NCD progress</a:t>
            </a:r>
          </a:p>
        </p:txBody>
      </p:sp>
      <p:sp>
        <p:nvSpPr>
          <p:cNvPr id="10" name="TextBox 9">
            <a:extLst>
              <a:ext uri="{FF2B5EF4-FFF2-40B4-BE49-F238E27FC236}">
                <a16:creationId xmlns:a16="http://schemas.microsoft.com/office/drawing/2014/main" id="{82361336-E3C8-3457-4429-B74C51627373}"/>
              </a:ext>
            </a:extLst>
          </p:cNvPr>
          <p:cNvSpPr txBox="1"/>
          <p:nvPr/>
        </p:nvSpPr>
        <p:spPr>
          <a:xfrm>
            <a:off x="1919864" y="2263277"/>
            <a:ext cx="2193922" cy="1300356"/>
          </a:xfrm>
          <a:prstGeom prst="rect">
            <a:avLst/>
          </a:prstGeom>
          <a:solidFill>
            <a:srgbClr val="DDEFFB"/>
          </a:solidFill>
          <a:ln>
            <a:solidFill>
              <a:schemeClr val="accent2">
                <a:lumMod val="25000"/>
                <a:lumOff val="75000"/>
              </a:schemeClr>
            </a:solidFill>
          </a:ln>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a:ln>
                  <a:noFill/>
                </a:ln>
                <a:solidFill>
                  <a:srgbClr val="000000"/>
                </a:solidFill>
                <a:effectLst/>
                <a:uLnTx/>
                <a:uFillTx/>
                <a:latin typeface="Calibri" panose="020F0502020204030204"/>
                <a:ea typeface="Calibri"/>
                <a:cs typeface="Calibri"/>
              </a:rPr>
              <a:t>Annual reporting to World Health Assembly</a:t>
            </a:r>
          </a:p>
          <a:p>
            <a:pPr marL="285750" marR="0" lvl="0" indent="-2857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latin typeface="Calibri" panose="020F0502020204030204"/>
                <a:ea typeface="Calibri"/>
                <a:cs typeface="Calibri"/>
              </a:rPr>
              <a:t>Monitoring progress on NCDs</a:t>
            </a:r>
            <a:endParaRPr kumimoji="0" lang="en-US" sz="160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11" name="Rectangle: Rounded Corners 10">
            <a:extLst>
              <a:ext uri="{FF2B5EF4-FFF2-40B4-BE49-F238E27FC236}">
                <a16:creationId xmlns:a16="http://schemas.microsoft.com/office/drawing/2014/main" id="{A612824F-8429-716D-ED18-EFB781D002B3}"/>
              </a:ext>
            </a:extLst>
          </p:cNvPr>
          <p:cNvSpPr/>
          <p:nvPr/>
        </p:nvSpPr>
        <p:spPr>
          <a:xfrm>
            <a:off x="405419" y="4292145"/>
            <a:ext cx="11381159" cy="1696900"/>
          </a:xfrm>
          <a:prstGeom prst="roundRect">
            <a:avLst/>
          </a:prstGeom>
          <a:solidFill>
            <a:srgbClr val="0085C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lt1"/>
                </a:solidFill>
                <a:latin typeface="+mn-lt"/>
                <a:ea typeface="+mn-ea"/>
                <a:cs typeface="+mn-cs"/>
              </a:defRPr>
            </a:lvl1pPr>
            <a:lvl2pPr marL="457109" algn="l" defTabSz="914217" rtl="0" eaLnBrk="1" latinLnBrk="0" hangingPunct="1">
              <a:defRPr sz="1800" kern="1200">
                <a:solidFill>
                  <a:schemeClr val="lt1"/>
                </a:solidFill>
                <a:latin typeface="+mn-lt"/>
                <a:ea typeface="+mn-ea"/>
                <a:cs typeface="+mn-cs"/>
              </a:defRPr>
            </a:lvl2pPr>
            <a:lvl3pPr marL="914217" algn="l" defTabSz="914217" rtl="0" eaLnBrk="1" latinLnBrk="0" hangingPunct="1">
              <a:defRPr sz="1800" kern="1200">
                <a:solidFill>
                  <a:schemeClr val="lt1"/>
                </a:solidFill>
                <a:latin typeface="+mn-lt"/>
                <a:ea typeface="+mn-ea"/>
                <a:cs typeface="+mn-cs"/>
              </a:defRPr>
            </a:lvl3pPr>
            <a:lvl4pPr marL="1371326" algn="l" defTabSz="914217" rtl="0" eaLnBrk="1" latinLnBrk="0" hangingPunct="1">
              <a:defRPr sz="1800" kern="1200">
                <a:solidFill>
                  <a:schemeClr val="lt1"/>
                </a:solidFill>
                <a:latin typeface="+mn-lt"/>
                <a:ea typeface="+mn-ea"/>
                <a:cs typeface="+mn-cs"/>
              </a:defRPr>
            </a:lvl4pPr>
            <a:lvl5pPr marL="1828434" algn="l" defTabSz="914217" rtl="0" eaLnBrk="1" latinLnBrk="0" hangingPunct="1">
              <a:defRPr sz="1800" kern="1200">
                <a:solidFill>
                  <a:schemeClr val="lt1"/>
                </a:solidFill>
                <a:latin typeface="+mn-lt"/>
                <a:ea typeface="+mn-ea"/>
                <a:cs typeface="+mn-cs"/>
              </a:defRPr>
            </a:lvl5pPr>
            <a:lvl6pPr marL="2285543" algn="l" defTabSz="914217" rtl="0" eaLnBrk="1" latinLnBrk="0" hangingPunct="1">
              <a:defRPr sz="1800" kern="1200">
                <a:solidFill>
                  <a:schemeClr val="lt1"/>
                </a:solidFill>
                <a:latin typeface="+mn-lt"/>
                <a:ea typeface="+mn-ea"/>
                <a:cs typeface="+mn-cs"/>
              </a:defRPr>
            </a:lvl6pPr>
            <a:lvl7pPr marL="2742652" algn="l" defTabSz="914217" rtl="0" eaLnBrk="1" latinLnBrk="0" hangingPunct="1">
              <a:defRPr sz="1800" kern="1200">
                <a:solidFill>
                  <a:schemeClr val="lt1"/>
                </a:solidFill>
                <a:latin typeface="+mn-lt"/>
                <a:ea typeface="+mn-ea"/>
                <a:cs typeface="+mn-cs"/>
              </a:defRPr>
            </a:lvl7pPr>
            <a:lvl8pPr marL="3199760" algn="l" defTabSz="914217" rtl="0" eaLnBrk="1" latinLnBrk="0" hangingPunct="1">
              <a:defRPr sz="1800" kern="1200">
                <a:solidFill>
                  <a:schemeClr val="lt1"/>
                </a:solidFill>
                <a:latin typeface="+mn-lt"/>
                <a:ea typeface="+mn-ea"/>
                <a:cs typeface="+mn-cs"/>
              </a:defRPr>
            </a:lvl8pPr>
            <a:lvl9pPr marL="3656869" algn="l" defTabSz="914217"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7">
            <a:extLst>
              <a:ext uri="{FF2B5EF4-FFF2-40B4-BE49-F238E27FC236}">
                <a16:creationId xmlns:a16="http://schemas.microsoft.com/office/drawing/2014/main" id="{35AD11D0-ACE2-3A7F-E64B-74344FC3AF40}"/>
              </a:ext>
            </a:extLst>
          </p:cNvPr>
          <p:cNvSpPr txBox="1"/>
          <p:nvPr/>
        </p:nvSpPr>
        <p:spPr>
          <a:xfrm>
            <a:off x="850158" y="4802466"/>
            <a:ext cx="3103481" cy="684803"/>
          </a:xfrm>
          <a:prstGeom prst="rect">
            <a:avLst/>
          </a:prstGeom>
          <a:solidFill>
            <a:schemeClr val="accent2">
              <a:lumMod val="10000"/>
              <a:lumOff val="90000"/>
            </a:schemeClr>
          </a:solidFill>
          <a:ln w="38100">
            <a:solidFill>
              <a:schemeClr val="accent3"/>
            </a:solidFill>
          </a:ln>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rPr>
              <a:t>Technical elements paper to support Co-facilitators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3" name="TextBox 12">
            <a:extLst>
              <a:ext uri="{FF2B5EF4-FFF2-40B4-BE49-F238E27FC236}">
                <a16:creationId xmlns:a16="http://schemas.microsoft.com/office/drawing/2014/main" id="{6F79BC72-0144-37C7-F13A-2AE29C3307CA}"/>
              </a:ext>
            </a:extLst>
          </p:cNvPr>
          <p:cNvSpPr txBox="1"/>
          <p:nvPr/>
        </p:nvSpPr>
        <p:spPr>
          <a:xfrm>
            <a:off x="8478296" y="4646807"/>
            <a:ext cx="2898449" cy="992579"/>
          </a:xfrm>
          <a:prstGeom prst="rect">
            <a:avLst/>
          </a:prstGeom>
          <a:solidFill>
            <a:srgbClr val="DDEFFB"/>
          </a:solidFill>
          <a:ln w="57150">
            <a:solidFill>
              <a:srgbClr val="C00000"/>
            </a:solidFill>
          </a:ln>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rPr>
              <a:t>Outcome Document</a:t>
            </a: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rPr>
              <a:t> negotiated for adoption in September 2025</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6F806A7E-6668-919D-E21A-EE1E0A8D704F}"/>
              </a:ext>
            </a:extLst>
          </p:cNvPr>
          <p:cNvSpPr/>
          <p:nvPr/>
        </p:nvSpPr>
        <p:spPr>
          <a:xfrm>
            <a:off x="4218866" y="4854020"/>
            <a:ext cx="960876" cy="573148"/>
          </a:xfrm>
          <a:prstGeom prst="rightArrow">
            <a:avLst>
              <a:gd name="adj1" fmla="val 3181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lt1"/>
                </a:solidFill>
                <a:latin typeface="+mn-lt"/>
                <a:ea typeface="+mn-ea"/>
                <a:cs typeface="+mn-cs"/>
              </a:defRPr>
            </a:lvl1pPr>
            <a:lvl2pPr marL="457109" algn="l" defTabSz="914217" rtl="0" eaLnBrk="1" latinLnBrk="0" hangingPunct="1">
              <a:defRPr sz="1800" kern="1200">
                <a:solidFill>
                  <a:schemeClr val="lt1"/>
                </a:solidFill>
                <a:latin typeface="+mn-lt"/>
                <a:ea typeface="+mn-ea"/>
                <a:cs typeface="+mn-cs"/>
              </a:defRPr>
            </a:lvl2pPr>
            <a:lvl3pPr marL="914217" algn="l" defTabSz="914217" rtl="0" eaLnBrk="1" latinLnBrk="0" hangingPunct="1">
              <a:defRPr sz="1800" kern="1200">
                <a:solidFill>
                  <a:schemeClr val="lt1"/>
                </a:solidFill>
                <a:latin typeface="+mn-lt"/>
                <a:ea typeface="+mn-ea"/>
                <a:cs typeface="+mn-cs"/>
              </a:defRPr>
            </a:lvl3pPr>
            <a:lvl4pPr marL="1371326" algn="l" defTabSz="914217" rtl="0" eaLnBrk="1" latinLnBrk="0" hangingPunct="1">
              <a:defRPr sz="1800" kern="1200">
                <a:solidFill>
                  <a:schemeClr val="lt1"/>
                </a:solidFill>
                <a:latin typeface="+mn-lt"/>
                <a:ea typeface="+mn-ea"/>
                <a:cs typeface="+mn-cs"/>
              </a:defRPr>
            </a:lvl4pPr>
            <a:lvl5pPr marL="1828434" algn="l" defTabSz="914217" rtl="0" eaLnBrk="1" latinLnBrk="0" hangingPunct="1">
              <a:defRPr sz="1800" kern="1200">
                <a:solidFill>
                  <a:schemeClr val="lt1"/>
                </a:solidFill>
                <a:latin typeface="+mn-lt"/>
                <a:ea typeface="+mn-ea"/>
                <a:cs typeface="+mn-cs"/>
              </a:defRPr>
            </a:lvl5pPr>
            <a:lvl6pPr marL="2285543" algn="l" defTabSz="914217" rtl="0" eaLnBrk="1" latinLnBrk="0" hangingPunct="1">
              <a:defRPr sz="1800" kern="1200">
                <a:solidFill>
                  <a:schemeClr val="lt1"/>
                </a:solidFill>
                <a:latin typeface="+mn-lt"/>
                <a:ea typeface="+mn-ea"/>
                <a:cs typeface="+mn-cs"/>
              </a:defRPr>
            </a:lvl6pPr>
            <a:lvl7pPr marL="2742652" algn="l" defTabSz="914217" rtl="0" eaLnBrk="1" latinLnBrk="0" hangingPunct="1">
              <a:defRPr sz="1800" kern="1200">
                <a:solidFill>
                  <a:schemeClr val="lt1"/>
                </a:solidFill>
                <a:latin typeface="+mn-lt"/>
                <a:ea typeface="+mn-ea"/>
                <a:cs typeface="+mn-cs"/>
              </a:defRPr>
            </a:lvl7pPr>
            <a:lvl8pPr marL="3199760" algn="l" defTabSz="914217" rtl="0" eaLnBrk="1" latinLnBrk="0" hangingPunct="1">
              <a:defRPr sz="1800" kern="1200">
                <a:solidFill>
                  <a:schemeClr val="lt1"/>
                </a:solidFill>
                <a:latin typeface="+mn-lt"/>
                <a:ea typeface="+mn-ea"/>
                <a:cs typeface="+mn-cs"/>
              </a:defRPr>
            </a:lvl8pPr>
            <a:lvl9pPr marL="3656869" algn="l" defTabSz="914217"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1697A176-4422-441A-75A4-8E54FA176F35}"/>
              </a:ext>
            </a:extLst>
          </p:cNvPr>
          <p:cNvSpPr/>
          <p:nvPr/>
        </p:nvSpPr>
        <p:spPr>
          <a:xfrm>
            <a:off x="7559354" y="4854987"/>
            <a:ext cx="788646" cy="573148"/>
          </a:xfrm>
          <a:prstGeom prst="rightArrow">
            <a:avLst>
              <a:gd name="adj1" fmla="val 3181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lt1"/>
                </a:solidFill>
                <a:latin typeface="+mn-lt"/>
                <a:ea typeface="+mn-ea"/>
                <a:cs typeface="+mn-cs"/>
              </a:defRPr>
            </a:lvl1pPr>
            <a:lvl2pPr marL="457109" algn="l" defTabSz="914217" rtl="0" eaLnBrk="1" latinLnBrk="0" hangingPunct="1">
              <a:defRPr sz="1800" kern="1200">
                <a:solidFill>
                  <a:schemeClr val="lt1"/>
                </a:solidFill>
                <a:latin typeface="+mn-lt"/>
                <a:ea typeface="+mn-ea"/>
                <a:cs typeface="+mn-cs"/>
              </a:defRPr>
            </a:lvl2pPr>
            <a:lvl3pPr marL="914217" algn="l" defTabSz="914217" rtl="0" eaLnBrk="1" latinLnBrk="0" hangingPunct="1">
              <a:defRPr sz="1800" kern="1200">
                <a:solidFill>
                  <a:schemeClr val="lt1"/>
                </a:solidFill>
                <a:latin typeface="+mn-lt"/>
                <a:ea typeface="+mn-ea"/>
                <a:cs typeface="+mn-cs"/>
              </a:defRPr>
            </a:lvl3pPr>
            <a:lvl4pPr marL="1371326" algn="l" defTabSz="914217" rtl="0" eaLnBrk="1" latinLnBrk="0" hangingPunct="1">
              <a:defRPr sz="1800" kern="1200">
                <a:solidFill>
                  <a:schemeClr val="lt1"/>
                </a:solidFill>
                <a:latin typeface="+mn-lt"/>
                <a:ea typeface="+mn-ea"/>
                <a:cs typeface="+mn-cs"/>
              </a:defRPr>
            </a:lvl4pPr>
            <a:lvl5pPr marL="1828434" algn="l" defTabSz="914217" rtl="0" eaLnBrk="1" latinLnBrk="0" hangingPunct="1">
              <a:defRPr sz="1800" kern="1200">
                <a:solidFill>
                  <a:schemeClr val="lt1"/>
                </a:solidFill>
                <a:latin typeface="+mn-lt"/>
                <a:ea typeface="+mn-ea"/>
                <a:cs typeface="+mn-cs"/>
              </a:defRPr>
            </a:lvl5pPr>
            <a:lvl6pPr marL="2285543" algn="l" defTabSz="914217" rtl="0" eaLnBrk="1" latinLnBrk="0" hangingPunct="1">
              <a:defRPr sz="1800" kern="1200">
                <a:solidFill>
                  <a:schemeClr val="lt1"/>
                </a:solidFill>
                <a:latin typeface="+mn-lt"/>
                <a:ea typeface="+mn-ea"/>
                <a:cs typeface="+mn-cs"/>
              </a:defRPr>
            </a:lvl6pPr>
            <a:lvl7pPr marL="2742652" algn="l" defTabSz="914217" rtl="0" eaLnBrk="1" latinLnBrk="0" hangingPunct="1">
              <a:defRPr sz="1800" kern="1200">
                <a:solidFill>
                  <a:schemeClr val="lt1"/>
                </a:solidFill>
                <a:latin typeface="+mn-lt"/>
                <a:ea typeface="+mn-ea"/>
                <a:cs typeface="+mn-cs"/>
              </a:defRPr>
            </a:lvl7pPr>
            <a:lvl8pPr marL="3199760" algn="l" defTabSz="914217" rtl="0" eaLnBrk="1" latinLnBrk="0" hangingPunct="1">
              <a:defRPr sz="1800" kern="1200">
                <a:solidFill>
                  <a:schemeClr val="lt1"/>
                </a:solidFill>
                <a:latin typeface="+mn-lt"/>
                <a:ea typeface="+mn-ea"/>
                <a:cs typeface="+mn-cs"/>
              </a:defRPr>
            </a:lvl8pPr>
            <a:lvl9pPr marL="3656869" algn="l" defTabSz="914217"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6">
            <a:extLst>
              <a:ext uri="{FF2B5EF4-FFF2-40B4-BE49-F238E27FC236}">
                <a16:creationId xmlns:a16="http://schemas.microsoft.com/office/drawing/2014/main" id="{C02657B2-14F9-6EE1-4589-F1EC3FD2621A}"/>
              </a:ext>
            </a:extLst>
          </p:cNvPr>
          <p:cNvSpPr txBox="1"/>
          <p:nvPr/>
        </p:nvSpPr>
        <p:spPr>
          <a:xfrm>
            <a:off x="5338363" y="4644305"/>
            <a:ext cx="1991940" cy="992579"/>
          </a:xfrm>
          <a:prstGeom prst="rect">
            <a:avLst/>
          </a:prstGeom>
          <a:solidFill>
            <a:schemeClr val="accent2">
              <a:lumMod val="10000"/>
              <a:lumOff val="90000"/>
            </a:schemeClr>
          </a:solidFill>
          <a:ln>
            <a:solidFill>
              <a:schemeClr val="accent2">
                <a:lumMod val="25000"/>
                <a:lumOff val="75000"/>
              </a:schemeClr>
            </a:solidFill>
          </a:ln>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rPr>
              <a:t>Zero draft of Outcome document</a:t>
            </a:r>
          </a:p>
        </p:txBody>
      </p:sp>
      <p:sp>
        <p:nvSpPr>
          <p:cNvPr id="17" name="TextBox 11">
            <a:extLst>
              <a:ext uri="{FF2B5EF4-FFF2-40B4-BE49-F238E27FC236}">
                <a16:creationId xmlns:a16="http://schemas.microsoft.com/office/drawing/2014/main" id="{971B1278-B478-9C79-236D-41DEBC78232E}"/>
              </a:ext>
            </a:extLst>
          </p:cNvPr>
          <p:cNvSpPr txBox="1"/>
          <p:nvPr/>
        </p:nvSpPr>
        <p:spPr>
          <a:xfrm>
            <a:off x="8674023" y="2673839"/>
            <a:ext cx="1658890" cy="561692"/>
          </a:xfrm>
          <a:prstGeom prst="rect">
            <a:avLst/>
          </a:prstGeom>
          <a:solidFill>
            <a:srgbClr val="DDEFFB"/>
          </a:solidFill>
          <a:ln>
            <a:solidFill>
              <a:schemeClr val="accent2">
                <a:lumMod val="25000"/>
                <a:lumOff val="75000"/>
              </a:schemeClr>
            </a:solidFill>
          </a:ln>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R="0" lvl="0" algn="ctr" defTabSz="6858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Calibri"/>
                <a:cs typeface="Calibri"/>
                <a:hlinkClick r:id="rId2"/>
              </a:rPr>
              <a:t>View the UNSG’s report </a:t>
            </a:r>
            <a:r>
              <a:rPr lang="en-US" sz="1600" b="1">
                <a:solidFill>
                  <a:srgbClr val="000000"/>
                </a:solidFill>
                <a:latin typeface="Calibri" panose="020F0502020204030204"/>
                <a:ea typeface="Calibri"/>
                <a:cs typeface="Calibri"/>
                <a:hlinkClick r:id="rId2"/>
              </a:rPr>
              <a:t>online</a:t>
            </a:r>
            <a:endParaRPr kumimoji="0" lang="en-US" sz="1600" b="1"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18" name="Arrow: Right 17">
            <a:extLst>
              <a:ext uri="{FF2B5EF4-FFF2-40B4-BE49-F238E27FC236}">
                <a16:creationId xmlns:a16="http://schemas.microsoft.com/office/drawing/2014/main" id="{AE0B5D4B-9366-A116-AC22-079F95DC7A58}"/>
              </a:ext>
            </a:extLst>
          </p:cNvPr>
          <p:cNvSpPr/>
          <p:nvPr/>
        </p:nvSpPr>
        <p:spPr>
          <a:xfrm>
            <a:off x="4245479" y="2654156"/>
            <a:ext cx="619174" cy="561692"/>
          </a:xfrm>
          <a:prstGeom prst="rightArrow">
            <a:avLst>
              <a:gd name="adj1" fmla="val 3181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lt1"/>
                </a:solidFill>
                <a:latin typeface="+mn-lt"/>
                <a:ea typeface="+mn-ea"/>
                <a:cs typeface="+mn-cs"/>
              </a:defRPr>
            </a:lvl1pPr>
            <a:lvl2pPr marL="457109" algn="l" defTabSz="914217" rtl="0" eaLnBrk="1" latinLnBrk="0" hangingPunct="1">
              <a:defRPr sz="1800" kern="1200">
                <a:solidFill>
                  <a:schemeClr val="lt1"/>
                </a:solidFill>
                <a:latin typeface="+mn-lt"/>
                <a:ea typeface="+mn-ea"/>
                <a:cs typeface="+mn-cs"/>
              </a:defRPr>
            </a:lvl2pPr>
            <a:lvl3pPr marL="914217" algn="l" defTabSz="914217" rtl="0" eaLnBrk="1" latinLnBrk="0" hangingPunct="1">
              <a:defRPr sz="1800" kern="1200">
                <a:solidFill>
                  <a:schemeClr val="lt1"/>
                </a:solidFill>
                <a:latin typeface="+mn-lt"/>
                <a:ea typeface="+mn-ea"/>
                <a:cs typeface="+mn-cs"/>
              </a:defRPr>
            </a:lvl3pPr>
            <a:lvl4pPr marL="1371326" algn="l" defTabSz="914217" rtl="0" eaLnBrk="1" latinLnBrk="0" hangingPunct="1">
              <a:defRPr sz="1800" kern="1200">
                <a:solidFill>
                  <a:schemeClr val="lt1"/>
                </a:solidFill>
                <a:latin typeface="+mn-lt"/>
                <a:ea typeface="+mn-ea"/>
                <a:cs typeface="+mn-cs"/>
              </a:defRPr>
            </a:lvl4pPr>
            <a:lvl5pPr marL="1828434" algn="l" defTabSz="914217" rtl="0" eaLnBrk="1" latinLnBrk="0" hangingPunct="1">
              <a:defRPr sz="1800" kern="1200">
                <a:solidFill>
                  <a:schemeClr val="lt1"/>
                </a:solidFill>
                <a:latin typeface="+mn-lt"/>
                <a:ea typeface="+mn-ea"/>
                <a:cs typeface="+mn-cs"/>
              </a:defRPr>
            </a:lvl5pPr>
            <a:lvl6pPr marL="2285543" algn="l" defTabSz="914217" rtl="0" eaLnBrk="1" latinLnBrk="0" hangingPunct="1">
              <a:defRPr sz="1800" kern="1200">
                <a:solidFill>
                  <a:schemeClr val="lt1"/>
                </a:solidFill>
                <a:latin typeface="+mn-lt"/>
                <a:ea typeface="+mn-ea"/>
                <a:cs typeface="+mn-cs"/>
              </a:defRPr>
            </a:lvl6pPr>
            <a:lvl7pPr marL="2742652" algn="l" defTabSz="914217" rtl="0" eaLnBrk="1" latinLnBrk="0" hangingPunct="1">
              <a:defRPr sz="1800" kern="1200">
                <a:solidFill>
                  <a:schemeClr val="lt1"/>
                </a:solidFill>
                <a:latin typeface="+mn-lt"/>
                <a:ea typeface="+mn-ea"/>
                <a:cs typeface="+mn-cs"/>
              </a:defRPr>
            </a:lvl7pPr>
            <a:lvl8pPr marL="3199760" algn="l" defTabSz="914217" rtl="0" eaLnBrk="1" latinLnBrk="0" hangingPunct="1">
              <a:defRPr sz="1800" kern="1200">
                <a:solidFill>
                  <a:schemeClr val="lt1"/>
                </a:solidFill>
                <a:latin typeface="+mn-lt"/>
                <a:ea typeface="+mn-ea"/>
                <a:cs typeface="+mn-cs"/>
              </a:defRPr>
            </a:lvl8pPr>
            <a:lvl9pPr marL="3656869" algn="l" defTabSz="914217"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B0AE7-AAAB-EA0A-9395-F11B96920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C406F-A307-835B-D6C8-05507ED27257}"/>
              </a:ext>
            </a:extLst>
          </p:cNvPr>
          <p:cNvSpPr>
            <a:spLocks noGrp="1"/>
          </p:cNvSpPr>
          <p:nvPr>
            <p:ph type="title"/>
          </p:nvPr>
        </p:nvSpPr>
        <p:spPr>
          <a:xfrm>
            <a:off x="286894" y="391275"/>
            <a:ext cx="10512425" cy="832210"/>
          </a:xfrm>
        </p:spPr>
        <p:txBody>
          <a:bodyPr>
            <a:normAutofit/>
          </a:bodyPr>
          <a:lstStyle/>
          <a:p>
            <a:pPr algn="l"/>
            <a:r>
              <a:rPr lang="en-GB" altLang="en-US" sz="3000" noProof="1">
                <a:solidFill>
                  <a:srgbClr val="11334E"/>
                </a:solidFill>
                <a:latin typeface="Aptos Black" panose="020B0004020202020204" pitchFamily="34" charset="0"/>
                <a:ea typeface="ＭＳ Ｐゴシック" pitchFamily="34" charset="-128"/>
              </a:rPr>
              <a:t>Multistakeholder hearing </a:t>
            </a:r>
            <a:r>
              <a:rPr lang="en-US" sz="3000" b="1" dirty="0">
                <a:solidFill>
                  <a:srgbClr val="11334E"/>
                </a:solidFill>
                <a:latin typeface="Calibri"/>
                <a:ea typeface="Calibri"/>
                <a:cs typeface="Arial"/>
              </a:rPr>
              <a:t>(2 May 2025)</a:t>
            </a:r>
            <a:endParaRPr lang="en-US" sz="3000" dirty="0">
              <a:solidFill>
                <a:srgbClr val="11334E"/>
              </a:solidFill>
              <a:latin typeface="Aptos Black" panose="020B0004020202020204" pitchFamily="34" charset="0"/>
            </a:endParaRPr>
          </a:p>
        </p:txBody>
      </p:sp>
      <p:sp>
        <p:nvSpPr>
          <p:cNvPr id="3" name="Subtitle 2">
            <a:extLst>
              <a:ext uri="{FF2B5EF4-FFF2-40B4-BE49-F238E27FC236}">
                <a16:creationId xmlns:a16="http://schemas.microsoft.com/office/drawing/2014/main" id="{F295A3BE-4BA4-40D9-D911-631C96341BB4}"/>
              </a:ext>
            </a:extLst>
          </p:cNvPr>
          <p:cNvSpPr txBox="1">
            <a:spLocks/>
          </p:cNvSpPr>
          <p:nvPr/>
        </p:nvSpPr>
        <p:spPr>
          <a:xfrm>
            <a:off x="172670" y="1636116"/>
            <a:ext cx="5242380" cy="4609315"/>
          </a:xfrm>
          <a:prstGeom prst="rect">
            <a:avLst/>
          </a:prstGeom>
        </p:spPr>
        <p:txBody>
          <a:bodyPr vert="horz" lIns="0" tIns="0" rIns="0" bIns="0" rtlCol="0" anchor="t">
            <a:noAutofit/>
          </a:bodyPr>
          <a:lstStyle>
            <a:defPPr>
              <a:defRPr lang="en-US"/>
            </a:defPPr>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bg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07000"/>
              </a:lnSpc>
              <a:spcBef>
                <a:spcPts val="0"/>
              </a:spcBef>
              <a:spcAft>
                <a:spcPts val="800"/>
              </a:spcAft>
              <a:buFont typeface="Arial" panose="020B0604020202020204" pitchFamily="34" charset="0"/>
              <a:buChar char="•"/>
            </a:pPr>
            <a:r>
              <a:rPr lang="en-US" sz="2000" b="1" dirty="0">
                <a:solidFill>
                  <a:schemeClr val="tx1"/>
                </a:solidFill>
                <a:latin typeface="Arial" panose="020B0604020202020204" pitchFamily="34" charset="0"/>
                <a:ea typeface="Calibri"/>
                <a:cs typeface="Arial" panose="020B0604020202020204" pitchFamily="34" charset="0"/>
              </a:rPr>
              <a:t>Multi-stakeholder hearing </a:t>
            </a:r>
            <a:r>
              <a:rPr lang="en-US" sz="2000" dirty="0">
                <a:solidFill>
                  <a:schemeClr val="tx1"/>
                </a:solidFill>
                <a:latin typeface="Arial" panose="020B0604020202020204" pitchFamily="34" charset="0"/>
                <a:ea typeface="Calibri"/>
                <a:cs typeface="Arial" panose="020B0604020202020204" pitchFamily="34" charset="0"/>
              </a:rPr>
              <a:t>Webcast live on UN WebTV</a:t>
            </a:r>
          </a:p>
          <a:p>
            <a:pPr marL="342900" indent="-342900">
              <a:lnSpc>
                <a:spcPct val="107000"/>
              </a:lnSpc>
              <a:spcBef>
                <a:spcPts val="0"/>
              </a:spcBef>
              <a:spcAft>
                <a:spcPts val="800"/>
              </a:spcAft>
              <a:buFont typeface="Arial" panose="020B0604020202020204" pitchFamily="34" charset="0"/>
              <a:buChar char="•"/>
            </a:pPr>
            <a:r>
              <a:rPr lang="en-US" sz="2000" b="1" dirty="0">
                <a:solidFill>
                  <a:schemeClr val="tx1"/>
                </a:solidFill>
                <a:latin typeface="Arial" panose="020B0604020202020204" pitchFamily="34" charset="0"/>
                <a:ea typeface="Calibri"/>
                <a:cs typeface="Arial" panose="020B0604020202020204" pitchFamily="34" charset="0"/>
              </a:rPr>
              <a:t>Inclusive platform </a:t>
            </a:r>
            <a:r>
              <a:rPr lang="en-US" sz="2000" dirty="0">
                <a:solidFill>
                  <a:schemeClr val="tx1"/>
                </a:solidFill>
                <a:latin typeface="Arial" panose="020B0604020202020204" pitchFamily="34" charset="0"/>
                <a:ea typeface="Calibri"/>
                <a:cs typeface="Arial" panose="020B0604020202020204" pitchFamily="34" charset="0"/>
              </a:rPr>
              <a:t>for </a:t>
            </a:r>
            <a:r>
              <a:rPr lang="en-US" sz="2000" b="1" dirty="0">
                <a:solidFill>
                  <a:schemeClr val="tx1"/>
                </a:solidFill>
                <a:latin typeface="Arial" panose="020B0604020202020204" pitchFamily="34" charset="0"/>
                <a:ea typeface="Calibri"/>
                <a:cs typeface="Arial" panose="020B0604020202020204" pitchFamily="34" charset="0"/>
              </a:rPr>
              <a:t>stakeholders</a:t>
            </a:r>
            <a:r>
              <a:rPr lang="en-US" sz="2000" dirty="0">
                <a:solidFill>
                  <a:schemeClr val="tx1"/>
                </a:solidFill>
                <a:latin typeface="Arial" panose="020B0604020202020204" pitchFamily="34" charset="0"/>
                <a:ea typeface="Calibri"/>
                <a:cs typeface="Arial" panose="020B0604020202020204" pitchFamily="34" charset="0"/>
              </a:rPr>
              <a:t> to share their perspectives, experiences and best practices while identifying challenges and proposing actionable solutions.</a:t>
            </a:r>
          </a:p>
          <a:p>
            <a:pPr marL="342900" indent="-342900">
              <a:lnSpc>
                <a:spcPct val="107000"/>
              </a:lnSpc>
              <a:spcBef>
                <a:spcPts val="0"/>
              </a:spcBef>
              <a:spcAft>
                <a:spcPts val="800"/>
              </a:spcAft>
              <a:buFont typeface="Arial" panose="020B0604020202020204" pitchFamily="34" charset="0"/>
              <a:buChar char="•"/>
            </a:pPr>
            <a:r>
              <a:rPr lang="en-US" sz="2000" b="1" dirty="0">
                <a:solidFill>
                  <a:schemeClr val="tx1"/>
                </a:solidFill>
                <a:latin typeface="Arial" panose="020B0604020202020204" pitchFamily="34" charset="0"/>
                <a:ea typeface="Calibri"/>
                <a:cs typeface="Arial" panose="020B0604020202020204" pitchFamily="34" charset="0"/>
              </a:rPr>
              <a:t>Focus on 2 thematic areas </a:t>
            </a:r>
            <a:r>
              <a:rPr lang="en-US" sz="2000" dirty="0">
                <a:solidFill>
                  <a:schemeClr val="tx1"/>
                </a:solidFill>
                <a:latin typeface="Arial" panose="020B0604020202020204" pitchFamily="34" charset="0"/>
                <a:ea typeface="Calibri"/>
                <a:cs typeface="Arial" panose="020B0604020202020204" pitchFamily="34" charset="0"/>
              </a:rPr>
              <a:t>being addressed in HLM4 panels: </a:t>
            </a:r>
          </a:p>
          <a:p>
            <a:pPr marL="914400" lvl="1" indent="-457200" algn="l">
              <a:lnSpc>
                <a:spcPct val="107000"/>
              </a:lnSpc>
              <a:spcBef>
                <a:spcPts val="0"/>
              </a:spcBef>
              <a:spcAft>
                <a:spcPts val="800"/>
              </a:spcAft>
              <a:buFont typeface="+mj-lt"/>
              <a:buAutoNum type="arabicPeriod"/>
            </a:pPr>
            <a:r>
              <a:rPr lang="en-US" sz="1800" dirty="0">
                <a:solidFill>
                  <a:schemeClr val="tx1"/>
                </a:solidFill>
                <a:latin typeface="Arial" panose="020B0604020202020204" pitchFamily="34" charset="0"/>
                <a:ea typeface="Calibri"/>
                <a:cs typeface="Arial" panose="020B0604020202020204" pitchFamily="34" charset="0"/>
              </a:rPr>
              <a:t>Tackling determinants through multisector action and </a:t>
            </a:r>
          </a:p>
          <a:p>
            <a:pPr marL="914400" lvl="1" indent="-457200" algn="l">
              <a:lnSpc>
                <a:spcPct val="107000"/>
              </a:lnSpc>
              <a:spcBef>
                <a:spcPts val="0"/>
              </a:spcBef>
              <a:spcAft>
                <a:spcPts val="800"/>
              </a:spcAft>
              <a:buFont typeface="+mj-lt"/>
              <a:buAutoNum type="arabicPeriod"/>
            </a:pPr>
            <a:r>
              <a:rPr lang="en-US" sz="1800" dirty="0">
                <a:solidFill>
                  <a:schemeClr val="tx1"/>
                </a:solidFill>
                <a:latin typeface="Arial" panose="020B0604020202020204" pitchFamily="34" charset="0"/>
                <a:ea typeface="Calibri"/>
                <a:cs typeface="Arial" panose="020B0604020202020204" pitchFamily="34" charset="0"/>
              </a:rPr>
              <a:t>Strengthening health systems to address NCDs and mental health conditions</a:t>
            </a:r>
          </a:p>
        </p:txBody>
      </p:sp>
      <p:sp>
        <p:nvSpPr>
          <p:cNvPr id="4" name="Text Placeholder 3">
            <a:extLst>
              <a:ext uri="{FF2B5EF4-FFF2-40B4-BE49-F238E27FC236}">
                <a16:creationId xmlns:a16="http://schemas.microsoft.com/office/drawing/2014/main" id="{5C70B30F-2A32-B57F-E653-D8487E1EF976}"/>
              </a:ext>
            </a:extLst>
          </p:cNvPr>
          <p:cNvSpPr>
            <a:spLocks noGrp="1"/>
          </p:cNvSpPr>
          <p:nvPr>
            <p:ph type="body" sz="quarter" idx="3"/>
          </p:nvPr>
        </p:nvSpPr>
        <p:spPr>
          <a:xfrm>
            <a:off x="5674310" y="1245477"/>
            <a:ext cx="5373887" cy="524107"/>
          </a:xfrm>
        </p:spPr>
        <p:txBody>
          <a:bodyPr/>
          <a:lstStyle/>
          <a:p>
            <a:r>
              <a:rPr lang="es-ES" dirty="0" err="1"/>
              <a:t>Participation</a:t>
            </a:r>
            <a:r>
              <a:rPr lang="es-ES" dirty="0"/>
              <a:t>:</a:t>
            </a:r>
            <a:endParaRPr lang="en-US" dirty="0"/>
          </a:p>
        </p:txBody>
      </p:sp>
      <p:graphicFrame>
        <p:nvGraphicFramePr>
          <p:cNvPr id="5" name="Table 4">
            <a:extLst>
              <a:ext uri="{FF2B5EF4-FFF2-40B4-BE49-F238E27FC236}">
                <a16:creationId xmlns:a16="http://schemas.microsoft.com/office/drawing/2014/main" id="{B212E593-CCA9-931E-544C-1B5C86AAA4C5}"/>
              </a:ext>
            </a:extLst>
          </p:cNvPr>
          <p:cNvGraphicFramePr>
            <a:graphicFrameLocks noGrp="1"/>
          </p:cNvGraphicFramePr>
          <p:nvPr>
            <p:extLst>
              <p:ext uri="{D42A27DB-BD31-4B8C-83A1-F6EECF244321}">
                <p14:modId xmlns:p14="http://schemas.microsoft.com/office/powerpoint/2010/main" val="2361672736"/>
              </p:ext>
            </p:extLst>
          </p:nvPr>
        </p:nvGraphicFramePr>
        <p:xfrm>
          <a:off x="5674310" y="1940916"/>
          <a:ext cx="6426535" cy="4430472"/>
        </p:xfrm>
        <a:graphic>
          <a:graphicData uri="http://schemas.openxmlformats.org/drawingml/2006/table">
            <a:tbl>
              <a:tblPr/>
              <a:tblGrid>
                <a:gridCol w="2971062">
                  <a:extLst>
                    <a:ext uri="{9D8B030D-6E8A-4147-A177-3AD203B41FA5}">
                      <a16:colId xmlns:a16="http://schemas.microsoft.com/office/drawing/2014/main" val="4017568032"/>
                    </a:ext>
                  </a:extLst>
                </a:gridCol>
                <a:gridCol w="3455473">
                  <a:extLst>
                    <a:ext uri="{9D8B030D-6E8A-4147-A177-3AD203B41FA5}">
                      <a16:colId xmlns:a16="http://schemas.microsoft.com/office/drawing/2014/main" val="1500058053"/>
                    </a:ext>
                  </a:extLst>
                </a:gridCol>
              </a:tblGrid>
              <a:tr h="390626">
                <a:tc>
                  <a:txBody>
                    <a:bodyPr/>
                    <a:lstStyle/>
                    <a:p>
                      <a:pPr algn="l" fontAlgn="base">
                        <a:lnSpc>
                          <a:spcPts val="1800"/>
                        </a:lnSpc>
                        <a:buNone/>
                      </a:pPr>
                      <a:r>
                        <a:rPr lang="en-US" sz="1800" b="0" i="0" dirty="0">
                          <a:solidFill>
                            <a:srgbClr val="FFFFFF"/>
                          </a:solidFill>
                          <a:effectLst/>
                          <a:latin typeface="Arial" panose="020B0604020202020204" pitchFamily="34" charset="0"/>
                          <a:cs typeface="Arial" panose="020B0604020202020204" pitchFamily="34" charset="0"/>
                        </a:rPr>
                        <a:t>Regional organizations</a:t>
                      </a:r>
                      <a:r>
                        <a:rPr lang="en-US" sz="1800" b="0" i="0" dirty="0">
                          <a:solidFill>
                            <a:srgbClr val="000000"/>
                          </a:solidFill>
                          <a:effectLst/>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rowSpan="8">
                  <a:txBody>
                    <a:bodyPr/>
                    <a:lstStyle/>
                    <a:p>
                      <a:pPr algn="l" fontAlgn="base">
                        <a:lnSpc>
                          <a:spcPts val="1800"/>
                        </a:lnSpc>
                        <a:buNone/>
                      </a:pPr>
                      <a:endParaRPr lang="en-US" sz="1800" b="0" i="0">
                        <a:solidFill>
                          <a:srgbClr val="FFFFFF"/>
                        </a:solidFill>
                        <a:effectLst/>
                        <a:latin typeface="Arial" panose="020B0604020202020204" pitchFamily="34" charset="0"/>
                        <a:cs typeface="Arial" panose="020B0604020202020204" pitchFamily="34" charset="0"/>
                      </a:endParaRPr>
                    </a:p>
                    <a:p>
                      <a:pPr algn="l" fontAlgn="base">
                        <a:lnSpc>
                          <a:spcPts val="1800"/>
                        </a:lnSpc>
                        <a:buNone/>
                      </a:pPr>
                      <a:r>
                        <a:rPr lang="en-US" sz="1800" b="0" i="0">
                          <a:solidFill>
                            <a:srgbClr val="FFFFFF"/>
                          </a:solidFill>
                          <a:effectLst/>
                          <a:latin typeface="Arial" panose="020B0604020202020204" pitchFamily="34" charset="0"/>
                          <a:cs typeface="Arial" panose="020B0604020202020204" pitchFamily="34" charset="0"/>
                        </a:rPr>
                        <a:t>Ensuring the participation and voices of: </a:t>
                      </a:r>
                    </a:p>
                    <a:p>
                      <a:pPr marL="285750" indent="-285750" algn="l" fontAlgn="base">
                        <a:lnSpc>
                          <a:spcPts val="1800"/>
                        </a:lnSpc>
                        <a:buFont typeface="Arial" panose="020B0604020202020204" pitchFamily="34" charset="0"/>
                        <a:buChar char="•"/>
                      </a:pPr>
                      <a:r>
                        <a:rPr lang="en-US" sz="1600" b="0" i="0">
                          <a:solidFill>
                            <a:srgbClr val="FFFFFF"/>
                          </a:solidFill>
                          <a:effectLst/>
                          <a:latin typeface="Arial" panose="020B0604020202020204" pitchFamily="34" charset="0"/>
                          <a:cs typeface="Arial" panose="020B0604020202020204" pitchFamily="34" charset="0"/>
                        </a:rPr>
                        <a:t>women, children, youth, </a:t>
                      </a:r>
                    </a:p>
                    <a:p>
                      <a:pPr marL="285750" indent="-285750" algn="l" fontAlgn="base">
                        <a:lnSpc>
                          <a:spcPts val="1800"/>
                        </a:lnSpc>
                        <a:buFont typeface="Arial" panose="020B0604020202020204" pitchFamily="34" charset="0"/>
                        <a:buChar char="•"/>
                      </a:pPr>
                      <a:r>
                        <a:rPr lang="en-US" sz="1600" b="0" i="0">
                          <a:solidFill>
                            <a:srgbClr val="FFFFFF"/>
                          </a:solidFill>
                          <a:effectLst/>
                          <a:latin typeface="Arial" panose="020B0604020202020204" pitchFamily="34" charset="0"/>
                          <a:cs typeface="Arial" panose="020B0604020202020204" pitchFamily="34" charset="0"/>
                        </a:rPr>
                        <a:t>Indigenous Peoples, and people of African descent,</a:t>
                      </a:r>
                    </a:p>
                    <a:p>
                      <a:pPr marL="285750" indent="-285750" algn="l" fontAlgn="base">
                        <a:lnSpc>
                          <a:spcPts val="1800"/>
                        </a:lnSpc>
                        <a:buFont typeface="Arial" panose="020B0604020202020204" pitchFamily="34" charset="0"/>
                        <a:buChar char="•"/>
                      </a:pPr>
                      <a:r>
                        <a:rPr lang="en-US" sz="1600" b="0" i="0">
                          <a:solidFill>
                            <a:srgbClr val="FFFFFF"/>
                          </a:solidFill>
                          <a:effectLst/>
                          <a:latin typeface="Arial" panose="020B0604020202020204" pitchFamily="34" charset="0"/>
                          <a:cs typeface="Arial" panose="020B0604020202020204" pitchFamily="34" charset="0"/>
                        </a:rPr>
                        <a:t>representative organizations of persons affected by NCDs and mental health conditions, persons with disabilities,</a:t>
                      </a:r>
                    </a:p>
                    <a:p>
                      <a:pPr marL="285750" indent="-285750" algn="l" fontAlgn="base">
                        <a:lnSpc>
                          <a:spcPts val="1800"/>
                        </a:lnSpc>
                        <a:buFont typeface="Arial" panose="020B0604020202020204" pitchFamily="34" charset="0"/>
                        <a:buChar char="•"/>
                      </a:pPr>
                      <a:r>
                        <a:rPr lang="en-US" sz="1600" b="0" i="0">
                          <a:solidFill>
                            <a:srgbClr val="FFFFFF"/>
                          </a:solidFill>
                          <a:effectLst/>
                          <a:latin typeface="Arial" panose="020B0604020202020204" pitchFamily="34" charset="0"/>
                          <a:cs typeface="Arial" panose="020B0604020202020204" pitchFamily="34" charset="0"/>
                        </a:rPr>
                        <a:t>appropriate senior-level representatives of Member States, </a:t>
                      </a:r>
                    </a:p>
                    <a:p>
                      <a:pPr marL="285750" indent="-285750" algn="l" fontAlgn="base">
                        <a:lnSpc>
                          <a:spcPts val="1800"/>
                        </a:lnSpc>
                        <a:buFont typeface="Arial" panose="020B0604020202020204" pitchFamily="34" charset="0"/>
                        <a:buChar char="•"/>
                      </a:pPr>
                      <a:r>
                        <a:rPr lang="en-US" sz="1600" b="0" i="0">
                          <a:solidFill>
                            <a:srgbClr val="FFFFFF"/>
                          </a:solidFill>
                          <a:effectLst/>
                          <a:latin typeface="Arial" panose="020B0604020202020204" pitchFamily="34" charset="0"/>
                          <a:cs typeface="Arial" panose="020B0604020202020204" pitchFamily="34" charset="0"/>
                        </a:rPr>
                        <a:t>observers of the General Assembly,</a:t>
                      </a:r>
                    </a:p>
                    <a:p>
                      <a:pPr marL="285750" indent="-285750" algn="l" fontAlgn="base">
                        <a:lnSpc>
                          <a:spcPts val="1800"/>
                        </a:lnSpc>
                        <a:buFont typeface="Arial" panose="020B0604020202020204" pitchFamily="34" charset="0"/>
                        <a:buChar char="•"/>
                      </a:pPr>
                      <a:r>
                        <a:rPr lang="en-US" sz="1600" b="0" i="0">
                          <a:solidFill>
                            <a:srgbClr val="FFFFFF"/>
                          </a:solidFill>
                          <a:effectLst/>
                          <a:latin typeface="Arial" panose="020B0604020202020204" pitchFamily="34" charset="0"/>
                          <a:cs typeface="Arial" panose="020B0604020202020204" pitchFamily="34" charset="0"/>
                        </a:rPr>
                        <a:t>parliamentarians, representatives of local governments, and </a:t>
                      </a:r>
                    </a:p>
                    <a:p>
                      <a:pPr marL="285750" indent="-285750" algn="l" fontAlgn="base">
                        <a:lnSpc>
                          <a:spcPts val="1800"/>
                        </a:lnSpc>
                        <a:buFont typeface="Arial" panose="020B0604020202020204" pitchFamily="34" charset="0"/>
                        <a:buChar char="•"/>
                      </a:pPr>
                      <a:r>
                        <a:rPr lang="en-US" sz="1600" b="0" i="0">
                          <a:solidFill>
                            <a:srgbClr val="FFFFFF"/>
                          </a:solidFill>
                          <a:effectLst/>
                          <a:latin typeface="Arial" panose="020B0604020202020204" pitchFamily="34" charset="0"/>
                          <a:cs typeface="Arial" panose="020B0604020202020204" pitchFamily="34" charset="0"/>
                        </a:rPr>
                        <a:t>relevant UN entities</a:t>
                      </a:r>
                      <a:endParaRPr lang="en-US" sz="1600" b="0" i="0">
                        <a:solidFill>
                          <a:srgbClr val="000000"/>
                        </a:solidFill>
                        <a:effectLst/>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387102972"/>
                  </a:ext>
                </a:extLst>
              </a:tr>
              <a:tr h="1171789">
                <a:tc>
                  <a:txBody>
                    <a:bodyPr/>
                    <a:lstStyle/>
                    <a:p>
                      <a:pPr algn="l" fontAlgn="base">
                        <a:lnSpc>
                          <a:spcPts val="1800"/>
                        </a:lnSpc>
                        <a:buNone/>
                      </a:pPr>
                      <a:r>
                        <a:rPr lang="en-US" sz="1800" b="0" i="0">
                          <a:solidFill>
                            <a:srgbClr val="FFFFFF"/>
                          </a:solidFill>
                          <a:effectLst/>
                          <a:latin typeface="Arial" panose="020B0604020202020204" pitchFamily="34" charset="0"/>
                          <a:cs typeface="Arial" panose="020B0604020202020204" pitchFamily="34" charset="0"/>
                        </a:rPr>
                        <a:t>NGO in consultative status with ECOSOC - </a:t>
                      </a:r>
                      <a:r>
                        <a:rPr lang="en-US" sz="1800" b="0" i="0">
                          <a:solidFill>
                            <a:srgbClr val="FFFF00"/>
                          </a:solidFill>
                          <a:effectLst/>
                          <a:latin typeface="Arial" panose="020B0604020202020204" pitchFamily="34" charset="0"/>
                          <a:cs typeface="Arial" panose="020B0604020202020204" pitchFamily="34" charset="0"/>
                        </a:rPr>
                        <a:t>**if no ECOSOC status, will be considered case by case</a:t>
                      </a:r>
                      <a:r>
                        <a:rPr lang="en-US" sz="1800" b="0" i="0">
                          <a:solidFill>
                            <a:srgbClr val="000000"/>
                          </a:solidFill>
                          <a:effectLst/>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en-US"/>
                    </a:p>
                  </a:txBody>
                  <a:tcPr/>
                </a:tc>
                <a:extLst>
                  <a:ext uri="{0D108BD9-81ED-4DB2-BD59-A6C34878D82A}">
                    <a16:rowId xmlns:a16="http://schemas.microsoft.com/office/drawing/2014/main" val="15602038"/>
                  </a:ext>
                </a:extLst>
              </a:tr>
              <a:tr h="390626">
                <a:tc>
                  <a:txBody>
                    <a:bodyPr/>
                    <a:lstStyle/>
                    <a:p>
                      <a:pPr algn="l" fontAlgn="base">
                        <a:lnSpc>
                          <a:spcPts val="1800"/>
                        </a:lnSpc>
                        <a:buNone/>
                      </a:pPr>
                      <a:r>
                        <a:rPr lang="en-US" sz="1800" b="0" i="0">
                          <a:solidFill>
                            <a:srgbClr val="FFFFFF"/>
                          </a:solidFill>
                          <a:effectLst/>
                          <a:latin typeface="Arial" panose="020B0604020202020204" pitchFamily="34" charset="0"/>
                          <a:cs typeface="Arial" panose="020B0604020202020204" pitchFamily="34" charset="0"/>
                        </a:rPr>
                        <a:t>Invited CSOs</a:t>
                      </a:r>
                      <a:r>
                        <a:rPr lang="en-US" sz="1800" b="0" i="0">
                          <a:solidFill>
                            <a:srgbClr val="000000"/>
                          </a:solidFill>
                          <a:effectLst/>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en-US"/>
                    </a:p>
                  </a:txBody>
                  <a:tcPr/>
                </a:tc>
                <a:extLst>
                  <a:ext uri="{0D108BD9-81ED-4DB2-BD59-A6C34878D82A}">
                    <a16:rowId xmlns:a16="http://schemas.microsoft.com/office/drawing/2014/main" val="2822505536"/>
                  </a:ext>
                </a:extLst>
              </a:tr>
              <a:tr h="390626">
                <a:tc>
                  <a:txBody>
                    <a:bodyPr/>
                    <a:lstStyle/>
                    <a:p>
                      <a:pPr algn="l" fontAlgn="base">
                        <a:lnSpc>
                          <a:spcPts val="1800"/>
                        </a:lnSpc>
                        <a:buNone/>
                      </a:pPr>
                      <a:r>
                        <a:rPr lang="en-US" sz="1800" b="0" i="0">
                          <a:solidFill>
                            <a:srgbClr val="FFFFFF"/>
                          </a:solidFill>
                          <a:effectLst/>
                          <a:latin typeface="Arial" panose="020B0604020202020204" pitchFamily="34" charset="0"/>
                          <a:cs typeface="Arial" panose="020B0604020202020204" pitchFamily="34" charset="0"/>
                        </a:rPr>
                        <a:t>Philanthropic foundations</a:t>
                      </a:r>
                      <a:r>
                        <a:rPr lang="en-US" sz="1800" b="0" i="0">
                          <a:solidFill>
                            <a:srgbClr val="000000"/>
                          </a:solidFill>
                          <a:effectLst/>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en-US"/>
                    </a:p>
                  </a:txBody>
                  <a:tcPr/>
                </a:tc>
                <a:extLst>
                  <a:ext uri="{0D108BD9-81ED-4DB2-BD59-A6C34878D82A}">
                    <a16:rowId xmlns:a16="http://schemas.microsoft.com/office/drawing/2014/main" val="2785679573"/>
                  </a:ext>
                </a:extLst>
              </a:tr>
              <a:tr h="390626">
                <a:tc>
                  <a:txBody>
                    <a:bodyPr/>
                    <a:lstStyle/>
                    <a:p>
                      <a:pPr algn="l" fontAlgn="base">
                        <a:lnSpc>
                          <a:spcPts val="1800"/>
                        </a:lnSpc>
                        <a:buNone/>
                      </a:pPr>
                      <a:r>
                        <a:rPr lang="en-US" sz="1800" b="0" i="0" dirty="0">
                          <a:solidFill>
                            <a:srgbClr val="FFFFFF"/>
                          </a:solidFill>
                          <a:effectLst/>
                          <a:latin typeface="Arial" panose="020B0604020202020204" pitchFamily="34" charset="0"/>
                          <a:cs typeface="Arial" panose="020B0604020202020204" pitchFamily="34" charset="0"/>
                        </a:rPr>
                        <a:t>Academia</a:t>
                      </a:r>
                      <a:r>
                        <a:rPr lang="en-US" sz="1800" b="0" i="0" dirty="0">
                          <a:solidFill>
                            <a:srgbClr val="000000"/>
                          </a:solidFill>
                          <a:effectLst/>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en-US"/>
                    </a:p>
                  </a:txBody>
                  <a:tcPr/>
                </a:tc>
                <a:extLst>
                  <a:ext uri="{0D108BD9-81ED-4DB2-BD59-A6C34878D82A}">
                    <a16:rowId xmlns:a16="http://schemas.microsoft.com/office/drawing/2014/main" val="3344330747"/>
                  </a:ext>
                </a:extLst>
              </a:tr>
              <a:tr h="390626">
                <a:tc>
                  <a:txBody>
                    <a:bodyPr/>
                    <a:lstStyle/>
                    <a:p>
                      <a:pPr algn="l" fontAlgn="base">
                        <a:lnSpc>
                          <a:spcPts val="1800"/>
                        </a:lnSpc>
                        <a:buNone/>
                      </a:pPr>
                      <a:r>
                        <a:rPr lang="en-US" sz="1800" b="0" i="0">
                          <a:solidFill>
                            <a:srgbClr val="FFFFFF"/>
                          </a:solidFill>
                          <a:effectLst/>
                          <a:latin typeface="Arial" panose="020B0604020202020204" pitchFamily="34" charset="0"/>
                          <a:cs typeface="Arial" panose="020B0604020202020204" pitchFamily="34" charset="0"/>
                        </a:rPr>
                        <a:t>Medical associations</a:t>
                      </a:r>
                      <a:r>
                        <a:rPr lang="en-US" sz="1800" b="0" i="0">
                          <a:solidFill>
                            <a:srgbClr val="000000"/>
                          </a:solidFill>
                          <a:effectLst/>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en-US"/>
                    </a:p>
                  </a:txBody>
                  <a:tcPr/>
                </a:tc>
                <a:extLst>
                  <a:ext uri="{0D108BD9-81ED-4DB2-BD59-A6C34878D82A}">
                    <a16:rowId xmlns:a16="http://schemas.microsoft.com/office/drawing/2014/main" val="854465559"/>
                  </a:ext>
                </a:extLst>
              </a:tr>
              <a:tr h="390626">
                <a:tc>
                  <a:txBody>
                    <a:bodyPr/>
                    <a:lstStyle/>
                    <a:p>
                      <a:pPr algn="l" fontAlgn="base">
                        <a:lnSpc>
                          <a:spcPts val="1800"/>
                        </a:lnSpc>
                        <a:buNone/>
                      </a:pPr>
                      <a:r>
                        <a:rPr lang="en-US" sz="1800" b="0" i="0">
                          <a:solidFill>
                            <a:srgbClr val="FFFFFF"/>
                          </a:solidFill>
                          <a:effectLst/>
                          <a:latin typeface="Arial" panose="020B0604020202020204" pitchFamily="34" charset="0"/>
                          <a:cs typeface="Arial" panose="020B0604020202020204" pitchFamily="34" charset="0"/>
                        </a:rPr>
                        <a:t>Private sector</a:t>
                      </a:r>
                      <a:r>
                        <a:rPr lang="en-US" sz="1800" b="0" i="0">
                          <a:solidFill>
                            <a:srgbClr val="000000"/>
                          </a:solidFill>
                          <a:effectLst/>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en-US"/>
                    </a:p>
                  </a:txBody>
                  <a:tcPr/>
                </a:tc>
                <a:extLst>
                  <a:ext uri="{0D108BD9-81ED-4DB2-BD59-A6C34878D82A}">
                    <a16:rowId xmlns:a16="http://schemas.microsoft.com/office/drawing/2014/main" val="1030857127"/>
                  </a:ext>
                </a:extLst>
              </a:tr>
              <a:tr h="852276">
                <a:tc>
                  <a:txBody>
                    <a:bodyPr/>
                    <a:lstStyle/>
                    <a:p>
                      <a:pPr algn="l" fontAlgn="base">
                        <a:lnSpc>
                          <a:spcPts val="1800"/>
                        </a:lnSpc>
                        <a:buNone/>
                      </a:pPr>
                      <a:r>
                        <a:rPr lang="en-US" sz="1800" b="0" i="0" dirty="0">
                          <a:solidFill>
                            <a:srgbClr val="FFFFFF"/>
                          </a:solidFill>
                          <a:effectLst/>
                          <a:latin typeface="Arial" panose="020B0604020202020204" pitchFamily="34" charset="0"/>
                          <a:cs typeface="Arial" panose="020B0604020202020204" pitchFamily="34" charset="0"/>
                        </a:rPr>
                        <a:t>Broader communities</a:t>
                      </a:r>
                      <a:r>
                        <a:rPr lang="en-US" sz="1800" b="0" i="0" dirty="0">
                          <a:solidFill>
                            <a:srgbClr val="000000"/>
                          </a:solidFill>
                          <a:effectLst/>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en-US"/>
                    </a:p>
                  </a:txBody>
                  <a:tcPr/>
                </a:tc>
                <a:extLst>
                  <a:ext uri="{0D108BD9-81ED-4DB2-BD59-A6C34878D82A}">
                    <a16:rowId xmlns:a16="http://schemas.microsoft.com/office/drawing/2014/main" val="3067101307"/>
                  </a:ext>
                </a:extLst>
              </a:tr>
            </a:tbl>
          </a:graphicData>
        </a:graphic>
      </p:graphicFrame>
      <p:sp>
        <p:nvSpPr>
          <p:cNvPr id="6" name="Rectangle 1">
            <a:extLst>
              <a:ext uri="{FF2B5EF4-FFF2-40B4-BE49-F238E27FC236}">
                <a16:creationId xmlns:a16="http://schemas.microsoft.com/office/drawing/2014/main" id="{23593878-7940-D38E-8406-830636D82F90}"/>
              </a:ext>
            </a:extLst>
          </p:cNvPr>
          <p:cNvSpPr>
            <a:spLocks noChangeArrowheads="1"/>
          </p:cNvSpPr>
          <p:nvPr/>
        </p:nvSpPr>
        <p:spPr bwMode="auto">
          <a:xfrm>
            <a:off x="3252788" y="2232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244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CE016-5302-A5DB-8D59-85C536BC102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52EB797-E88B-5C14-4CE0-C94FB3F3182A}"/>
              </a:ext>
            </a:extLst>
          </p:cNvPr>
          <p:cNvSpPr txBox="1">
            <a:spLocks/>
          </p:cNvSpPr>
          <p:nvPr/>
        </p:nvSpPr>
        <p:spPr bwMode="auto">
          <a:xfrm>
            <a:off x="1016000" y="281379"/>
            <a:ext cx="10160001" cy="7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lvl1pPr marL="0" indent="0" algn="ctr" defTabSz="913607" rtl="0" eaLnBrk="1" fontAlgn="base" hangingPunct="1">
              <a:lnSpc>
                <a:spcPct val="90000"/>
              </a:lnSpc>
              <a:spcBef>
                <a:spcPts val="1000"/>
              </a:spcBef>
              <a:spcAft>
                <a:spcPct val="0"/>
              </a:spcAft>
              <a:buSzPct val="120000"/>
              <a:buFont typeface="Arial" charset="0"/>
              <a:buNone/>
              <a:defRPr lang="en-US" sz="4400" b="0" i="0" kern="1200">
                <a:solidFill>
                  <a:schemeClr val="bg1"/>
                </a:solidFill>
                <a:latin typeface="+mj-lt"/>
                <a:ea typeface="Helvetica" charset="-52"/>
                <a:cs typeface="Helvetica" charset="-52"/>
              </a:defRPr>
            </a:lvl1pPr>
            <a:lvl2pPr marL="457200" indent="0" algn="ctr" defTabSz="913607" rtl="0" eaLnBrk="1" fontAlgn="base" hangingPunct="1">
              <a:lnSpc>
                <a:spcPct val="90000"/>
              </a:lnSpc>
              <a:spcBef>
                <a:spcPts val="500"/>
              </a:spcBef>
              <a:spcAft>
                <a:spcPct val="0"/>
              </a:spcAft>
              <a:buSzPct val="120000"/>
              <a:buFont typeface="Arial" charset="0"/>
              <a:buNone/>
              <a:defRPr lang="en-US" sz="2000" b="0" i="0" kern="1200">
                <a:solidFill>
                  <a:schemeClr val="bg1"/>
                </a:solidFill>
                <a:latin typeface="+mn-lt"/>
                <a:ea typeface="Helvetica" charset="-52"/>
                <a:cs typeface="Helvetica" charset="-52"/>
              </a:defRPr>
            </a:lvl2pPr>
            <a:lvl3pPr marL="914399" indent="0" algn="ctr" defTabSz="913607" rtl="0" eaLnBrk="1" fontAlgn="base" hangingPunct="1">
              <a:lnSpc>
                <a:spcPct val="90000"/>
              </a:lnSpc>
              <a:spcBef>
                <a:spcPts val="500"/>
              </a:spcBef>
              <a:spcAft>
                <a:spcPct val="0"/>
              </a:spcAft>
              <a:buSzPct val="120000"/>
              <a:buFont typeface="Arial" charset="0"/>
              <a:buNone/>
              <a:defRPr lang="en-US" sz="1800" b="0" i="0" kern="1200">
                <a:solidFill>
                  <a:schemeClr val="bg1"/>
                </a:solidFill>
                <a:latin typeface="+mn-lt"/>
                <a:ea typeface="Helvetica" charset="-52"/>
                <a:cs typeface="Helvetica" charset="-52"/>
              </a:defRPr>
            </a:lvl3pPr>
            <a:lvl4pPr marL="1371600" indent="0" algn="ctr" defTabSz="913607" rtl="0" eaLnBrk="1" fontAlgn="base" hangingPunct="1">
              <a:lnSpc>
                <a:spcPct val="90000"/>
              </a:lnSpc>
              <a:spcBef>
                <a:spcPts val="500"/>
              </a:spcBef>
              <a:spcAft>
                <a:spcPct val="0"/>
              </a:spcAft>
              <a:buSzPct val="120000"/>
              <a:buFont typeface="Arial" charset="0"/>
              <a:buNone/>
              <a:defRPr lang="en-US" sz="1600" b="0" i="0" kern="1200">
                <a:solidFill>
                  <a:schemeClr val="bg1"/>
                </a:solidFill>
                <a:latin typeface="+mn-lt"/>
                <a:ea typeface="Helvetica" charset="-52"/>
                <a:cs typeface="Helvetica" charset="-52"/>
              </a:defRPr>
            </a:lvl4pPr>
            <a:lvl5pPr marL="1828800" indent="0" algn="ctr" defTabSz="913607" rtl="0" eaLnBrk="1" fontAlgn="base" hangingPunct="1">
              <a:lnSpc>
                <a:spcPct val="90000"/>
              </a:lnSpc>
              <a:spcBef>
                <a:spcPts val="500"/>
              </a:spcBef>
              <a:spcAft>
                <a:spcPct val="0"/>
              </a:spcAft>
              <a:buSzPct val="120000"/>
              <a:buFont typeface="Arial" charset="0"/>
              <a:buNone/>
              <a:defRPr lang="en-US" sz="1600" b="0" i="0" kern="1200">
                <a:solidFill>
                  <a:schemeClr val="bg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Aptos Black"/>
                <a:cs typeface="Helvetica"/>
              </a:rPr>
              <a:t>What do we need?​​</a:t>
            </a:r>
          </a:p>
        </p:txBody>
      </p:sp>
      <p:sp>
        <p:nvSpPr>
          <p:cNvPr id="15" name="Content Placeholder 2">
            <a:extLst>
              <a:ext uri="{FF2B5EF4-FFF2-40B4-BE49-F238E27FC236}">
                <a16:creationId xmlns:a16="http://schemas.microsoft.com/office/drawing/2014/main" id="{2D5CC2A4-0CD6-1761-1120-72669B80DD9C}"/>
              </a:ext>
            </a:extLst>
          </p:cNvPr>
          <p:cNvSpPr>
            <a:spLocks noGrp="1"/>
          </p:cNvSpPr>
          <p:nvPr/>
        </p:nvSpPr>
        <p:spPr>
          <a:xfrm>
            <a:off x="358987" y="1165900"/>
            <a:ext cx="5287045" cy="50994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sz="2400" b="1" dirty="0">
                <a:solidFill>
                  <a:schemeClr val="bg1"/>
                </a:solidFill>
                <a:latin typeface="Aptos"/>
                <a:ea typeface="Calibri"/>
                <a:cs typeface="Calibri"/>
              </a:rPr>
              <a:t>Political leadership</a:t>
            </a:r>
          </a:p>
          <a:p>
            <a:pPr>
              <a:lnSpc>
                <a:spcPct val="100000"/>
              </a:lnSpc>
              <a:spcAft>
                <a:spcPts val="600"/>
              </a:spcAft>
            </a:pPr>
            <a:r>
              <a:rPr lang="en-US" sz="2400" b="1" dirty="0">
                <a:solidFill>
                  <a:schemeClr val="bg1"/>
                </a:solidFill>
                <a:latin typeface="Aptos"/>
                <a:ea typeface="Calibri"/>
                <a:cs typeface="Calibri"/>
              </a:rPr>
              <a:t>Enhanced Governance - - multisectoral engagement; national plans; accountability frameworks</a:t>
            </a:r>
          </a:p>
          <a:p>
            <a:pPr>
              <a:lnSpc>
                <a:spcPct val="100000"/>
              </a:lnSpc>
              <a:spcAft>
                <a:spcPts val="600"/>
              </a:spcAft>
            </a:pPr>
            <a:r>
              <a:rPr lang="en-US" sz="2400" b="1" dirty="0">
                <a:solidFill>
                  <a:schemeClr val="bg1"/>
                </a:solidFill>
                <a:latin typeface="Aptos"/>
                <a:ea typeface="Calibri"/>
                <a:cs typeface="Calibri"/>
              </a:rPr>
              <a:t>Sustainable Financing</a:t>
            </a:r>
          </a:p>
          <a:p>
            <a:pPr>
              <a:lnSpc>
                <a:spcPct val="100000"/>
              </a:lnSpc>
              <a:spcAft>
                <a:spcPts val="600"/>
              </a:spcAft>
            </a:pPr>
            <a:r>
              <a:rPr lang="en-US" sz="2400" b="1" dirty="0">
                <a:solidFill>
                  <a:schemeClr val="bg1"/>
                </a:solidFill>
                <a:latin typeface="Aptos"/>
                <a:ea typeface="Calibri"/>
                <a:cs typeface="Calibri"/>
              </a:rPr>
              <a:t>Health promoting environments – regulatory frameworks; support for the vulnerable; prevention/control of risk factors</a:t>
            </a:r>
          </a:p>
          <a:p>
            <a:pPr>
              <a:lnSpc>
                <a:spcPct val="100000"/>
              </a:lnSpc>
              <a:spcAft>
                <a:spcPts val="600"/>
              </a:spcAft>
            </a:pPr>
            <a:endParaRPr lang="en-US" sz="2400" b="1" dirty="0">
              <a:solidFill>
                <a:schemeClr val="bg1"/>
              </a:solidFill>
              <a:latin typeface="Aptos"/>
              <a:ea typeface="Calibri"/>
              <a:cs typeface="Calibri"/>
            </a:endParaRPr>
          </a:p>
          <a:p>
            <a:pPr>
              <a:lnSpc>
                <a:spcPct val="100000"/>
              </a:lnSpc>
              <a:spcAft>
                <a:spcPts val="600"/>
              </a:spcAft>
            </a:pPr>
            <a:endParaRPr lang="en-US" sz="2400" b="1" dirty="0">
              <a:solidFill>
                <a:schemeClr val="bg1"/>
              </a:solidFill>
              <a:latin typeface="Aptos"/>
              <a:ea typeface="Calibri"/>
              <a:cs typeface="Calibri"/>
            </a:endParaRPr>
          </a:p>
        </p:txBody>
      </p:sp>
      <p:sp>
        <p:nvSpPr>
          <p:cNvPr id="2" name="Content Placeholder 2">
            <a:extLst>
              <a:ext uri="{FF2B5EF4-FFF2-40B4-BE49-F238E27FC236}">
                <a16:creationId xmlns:a16="http://schemas.microsoft.com/office/drawing/2014/main" id="{6870D18D-B09C-2238-E908-BEF5660DD86A}"/>
              </a:ext>
            </a:extLst>
          </p:cNvPr>
          <p:cNvSpPr>
            <a:spLocks noGrp="1"/>
          </p:cNvSpPr>
          <p:nvPr/>
        </p:nvSpPr>
        <p:spPr>
          <a:xfrm>
            <a:off x="6156959" y="1165900"/>
            <a:ext cx="6035041" cy="61372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sz="2400" b="1" dirty="0">
                <a:solidFill>
                  <a:schemeClr val="bg1"/>
                </a:solidFill>
                <a:latin typeface="Aptos"/>
                <a:ea typeface="Calibri"/>
                <a:cs typeface="Calibri"/>
              </a:rPr>
              <a:t>Strengthened PHC management of NCDs {Better Care}; HRH capacity building; access to meds and technologies;  </a:t>
            </a:r>
          </a:p>
          <a:p>
            <a:pPr>
              <a:lnSpc>
                <a:spcPct val="100000"/>
              </a:lnSpc>
              <a:spcAft>
                <a:spcPts val="600"/>
              </a:spcAft>
            </a:pPr>
            <a:r>
              <a:rPr lang="en-US" sz="2400" b="1" dirty="0">
                <a:solidFill>
                  <a:schemeClr val="bg1"/>
                </a:solidFill>
                <a:latin typeface="Aptos"/>
                <a:ea typeface="Calibri"/>
                <a:cs typeface="Calibri"/>
              </a:rPr>
              <a:t>Strengthened data/surveillance; incorporate NCDs into national SDG review processes</a:t>
            </a:r>
          </a:p>
          <a:p>
            <a:pPr>
              <a:lnSpc>
                <a:spcPct val="100000"/>
              </a:lnSpc>
              <a:spcAft>
                <a:spcPts val="600"/>
              </a:spcAft>
            </a:pPr>
            <a:r>
              <a:rPr lang="en-US" sz="2400" b="1" dirty="0">
                <a:solidFill>
                  <a:schemeClr val="bg1"/>
                </a:solidFill>
                <a:latin typeface="Aptos"/>
                <a:ea typeface="Calibri"/>
                <a:cs typeface="Calibri"/>
              </a:rPr>
              <a:t>Access to Digital Technologies</a:t>
            </a:r>
          </a:p>
          <a:p>
            <a:pPr>
              <a:lnSpc>
                <a:spcPct val="100000"/>
              </a:lnSpc>
              <a:spcAft>
                <a:spcPts val="600"/>
              </a:spcAft>
            </a:pPr>
            <a:r>
              <a:rPr lang="en-US" sz="2400" b="1" dirty="0">
                <a:solidFill>
                  <a:schemeClr val="bg1"/>
                </a:solidFill>
                <a:latin typeface="Aptos"/>
                <a:ea typeface="Calibri"/>
                <a:cs typeface="Calibri"/>
              </a:rPr>
              <a:t>Address specific Regional challenges - SIDS; NCDs in humanitarian crises; climate change</a:t>
            </a:r>
          </a:p>
          <a:p>
            <a:pPr>
              <a:lnSpc>
                <a:spcPct val="100000"/>
              </a:lnSpc>
              <a:spcAft>
                <a:spcPts val="600"/>
              </a:spcAft>
            </a:pPr>
            <a:endParaRPr lang="en-US" sz="2400" b="1" dirty="0">
              <a:solidFill>
                <a:schemeClr val="bg1"/>
              </a:solidFill>
              <a:latin typeface="Aptos"/>
              <a:ea typeface="Calibri"/>
              <a:cs typeface="Calibri"/>
            </a:endParaRPr>
          </a:p>
          <a:p>
            <a:pPr>
              <a:lnSpc>
                <a:spcPct val="100000"/>
              </a:lnSpc>
              <a:spcAft>
                <a:spcPts val="600"/>
              </a:spcAft>
            </a:pPr>
            <a:endParaRPr lang="en-US" sz="2400" b="1" dirty="0">
              <a:solidFill>
                <a:schemeClr val="bg1"/>
              </a:solidFill>
              <a:latin typeface="Aptos"/>
              <a:ea typeface="Calibri"/>
              <a:cs typeface="Calibri"/>
            </a:endParaRPr>
          </a:p>
        </p:txBody>
      </p:sp>
    </p:spTree>
    <p:extLst>
      <p:ext uri="{BB962C8B-B14F-4D97-AF65-F5344CB8AC3E}">
        <p14:creationId xmlns:p14="http://schemas.microsoft.com/office/powerpoint/2010/main" val="27155960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holding signs&#10;&#10;AI-generated content may be incorrect.">
            <a:extLst>
              <a:ext uri="{FF2B5EF4-FFF2-40B4-BE49-F238E27FC236}">
                <a16:creationId xmlns:a16="http://schemas.microsoft.com/office/drawing/2014/main" id="{82F52110-FC7A-73FB-2709-99F940D2C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collage of people holding signs&#10;&#10;AI-generated content may be incorrect.">
            <a:extLst>
              <a:ext uri="{FF2B5EF4-FFF2-40B4-BE49-F238E27FC236}">
                <a16:creationId xmlns:a16="http://schemas.microsoft.com/office/drawing/2014/main" id="{5AFDCD99-F344-8B0E-76A2-416AFBBA5B06}"/>
              </a:ext>
            </a:extLst>
          </p:cNvPr>
          <p:cNvPicPr>
            <a:picLocks noChangeAspect="1"/>
          </p:cNvPicPr>
          <p:nvPr/>
        </p:nvPicPr>
        <p:blipFill>
          <a:blip r:embed="rId2">
            <a:extLst>
              <a:ext uri="{28A0092B-C50C-407E-A947-70E740481C1C}">
                <a14:useLocalDpi xmlns:a14="http://schemas.microsoft.com/office/drawing/2010/main" val="0"/>
              </a:ext>
            </a:extLst>
          </a:blip>
          <a:srcRect l="80083" t="52820" r="6695" b="24762"/>
          <a:stretch/>
        </p:blipFill>
        <p:spPr>
          <a:xfrm>
            <a:off x="9563946" y="3583093"/>
            <a:ext cx="2194560" cy="2092960"/>
          </a:xfrm>
          <a:prstGeom prst="rect">
            <a:avLst/>
          </a:prstGeom>
        </p:spPr>
      </p:pic>
    </p:spTree>
    <p:extLst>
      <p:ext uri="{BB962C8B-B14F-4D97-AF65-F5344CB8AC3E}">
        <p14:creationId xmlns:p14="http://schemas.microsoft.com/office/powerpoint/2010/main" val="378893330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doctor taking a blood pressure of a person&#10;&#10;AI-generated content may be incorrect.">
            <a:extLst>
              <a:ext uri="{FF2B5EF4-FFF2-40B4-BE49-F238E27FC236}">
                <a16:creationId xmlns:a16="http://schemas.microsoft.com/office/drawing/2014/main" id="{39EC2896-7720-4572-0BEC-AE05389F258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9272" t="7626" r="-616" b="7646"/>
          <a:stretch/>
        </p:blipFill>
        <p:spPr>
          <a:xfrm>
            <a:off x="0" y="-794"/>
            <a:ext cx="9917512" cy="6858000"/>
          </a:xfrm>
        </p:spPr>
      </p:pic>
      <p:sp>
        <p:nvSpPr>
          <p:cNvPr id="10" name="Heptagon 7"/>
          <p:cNvSpPr/>
          <p:nvPr/>
        </p:nvSpPr>
        <p:spPr>
          <a:xfrm flipH="1">
            <a:off x="6944254" y="794"/>
            <a:ext cx="5246159" cy="6857206"/>
          </a:xfrm>
          <a:custGeom>
            <a:avLst/>
            <a:gdLst>
              <a:gd name="connsiteX0" fmla="*/ -5 w 1873770"/>
              <a:gd name="connsiteY0" fmla="*/ 1161653 h 1806315"/>
              <a:gd name="connsiteX1" fmla="*/ 185561 w 1873770"/>
              <a:gd name="connsiteY1" fmla="*/ 357764 h 1806315"/>
              <a:gd name="connsiteX2" fmla="*/ 936885 w 1873770"/>
              <a:gd name="connsiteY2" fmla="*/ 0 h 1806315"/>
              <a:gd name="connsiteX3" fmla="*/ 1688209 w 1873770"/>
              <a:gd name="connsiteY3" fmla="*/ 357764 h 1806315"/>
              <a:gd name="connsiteX4" fmla="*/ 1873775 w 1873770"/>
              <a:gd name="connsiteY4" fmla="*/ 1161653 h 1806315"/>
              <a:gd name="connsiteX5" fmla="*/ 1353836 w 1873770"/>
              <a:gd name="connsiteY5" fmla="*/ 1806325 h 1806315"/>
              <a:gd name="connsiteX6" fmla="*/ 519934 w 1873770"/>
              <a:gd name="connsiteY6" fmla="*/ 1806325 h 1806315"/>
              <a:gd name="connsiteX7" fmla="*/ -5 w 1873770"/>
              <a:gd name="connsiteY7" fmla="*/ 1161653 h 1806315"/>
              <a:gd name="connsiteX0" fmla="*/ 951871 w 2825651"/>
              <a:gd name="connsiteY0" fmla="*/ 1438971 h 2083643"/>
              <a:gd name="connsiteX1" fmla="*/ 1137437 w 2825651"/>
              <a:gd name="connsiteY1" fmla="*/ 635082 h 2083643"/>
              <a:gd name="connsiteX2" fmla="*/ 0 w 2825651"/>
              <a:gd name="connsiteY2" fmla="*/ 0 h 2083643"/>
              <a:gd name="connsiteX3" fmla="*/ 2640085 w 2825651"/>
              <a:gd name="connsiteY3" fmla="*/ 635082 h 2083643"/>
              <a:gd name="connsiteX4" fmla="*/ 2825651 w 2825651"/>
              <a:gd name="connsiteY4" fmla="*/ 1438971 h 2083643"/>
              <a:gd name="connsiteX5" fmla="*/ 2305712 w 2825651"/>
              <a:gd name="connsiteY5" fmla="*/ 2083643 h 2083643"/>
              <a:gd name="connsiteX6" fmla="*/ 1471810 w 2825651"/>
              <a:gd name="connsiteY6" fmla="*/ 2083643 h 2083643"/>
              <a:gd name="connsiteX7" fmla="*/ 951871 w 2825651"/>
              <a:gd name="connsiteY7" fmla="*/ 1438971 h 2083643"/>
              <a:gd name="connsiteX0" fmla="*/ 951871 w 2954879"/>
              <a:gd name="connsiteY0" fmla="*/ 1463456 h 2108128"/>
              <a:gd name="connsiteX1" fmla="*/ 1137437 w 2954879"/>
              <a:gd name="connsiteY1" fmla="*/ 659567 h 2108128"/>
              <a:gd name="connsiteX2" fmla="*/ 0 w 2954879"/>
              <a:gd name="connsiteY2" fmla="*/ 24485 h 2108128"/>
              <a:gd name="connsiteX3" fmla="*/ 2954879 w 2954879"/>
              <a:gd name="connsiteY3" fmla="*/ 0 h 2108128"/>
              <a:gd name="connsiteX4" fmla="*/ 2825651 w 2954879"/>
              <a:gd name="connsiteY4" fmla="*/ 1463456 h 2108128"/>
              <a:gd name="connsiteX5" fmla="*/ 2305712 w 2954879"/>
              <a:gd name="connsiteY5" fmla="*/ 2108128 h 2108128"/>
              <a:gd name="connsiteX6" fmla="*/ 1471810 w 2954879"/>
              <a:gd name="connsiteY6" fmla="*/ 2108128 h 2108128"/>
              <a:gd name="connsiteX7" fmla="*/ 951871 w 2954879"/>
              <a:gd name="connsiteY7" fmla="*/ 1463456 h 2108128"/>
              <a:gd name="connsiteX0" fmla="*/ 951871 w 2969869"/>
              <a:gd name="connsiteY0" fmla="*/ 1438971 h 2083643"/>
              <a:gd name="connsiteX1" fmla="*/ 1137437 w 2969869"/>
              <a:gd name="connsiteY1" fmla="*/ 635082 h 2083643"/>
              <a:gd name="connsiteX2" fmla="*/ 0 w 2969869"/>
              <a:gd name="connsiteY2" fmla="*/ 0 h 2083643"/>
              <a:gd name="connsiteX3" fmla="*/ 2969869 w 2969869"/>
              <a:gd name="connsiteY3" fmla="*/ 5495 h 2083643"/>
              <a:gd name="connsiteX4" fmla="*/ 2825651 w 2969869"/>
              <a:gd name="connsiteY4" fmla="*/ 1438971 h 2083643"/>
              <a:gd name="connsiteX5" fmla="*/ 2305712 w 2969869"/>
              <a:gd name="connsiteY5" fmla="*/ 2083643 h 2083643"/>
              <a:gd name="connsiteX6" fmla="*/ 1471810 w 2969869"/>
              <a:gd name="connsiteY6" fmla="*/ 2083643 h 2083643"/>
              <a:gd name="connsiteX7" fmla="*/ 951871 w 2969869"/>
              <a:gd name="connsiteY7" fmla="*/ 1438971 h 2083643"/>
              <a:gd name="connsiteX0" fmla="*/ 951871 w 4062339"/>
              <a:gd name="connsiteY0" fmla="*/ 1438971 h 2083643"/>
              <a:gd name="connsiteX1" fmla="*/ 1137437 w 4062339"/>
              <a:gd name="connsiteY1" fmla="*/ 635082 h 2083643"/>
              <a:gd name="connsiteX2" fmla="*/ 0 w 4062339"/>
              <a:gd name="connsiteY2" fmla="*/ 0 h 2083643"/>
              <a:gd name="connsiteX3" fmla="*/ 2969869 w 4062339"/>
              <a:gd name="connsiteY3" fmla="*/ 5495 h 2083643"/>
              <a:gd name="connsiteX4" fmla="*/ 4062339 w 4062339"/>
              <a:gd name="connsiteY4" fmla="*/ 569541 h 2083643"/>
              <a:gd name="connsiteX5" fmla="*/ 2305712 w 4062339"/>
              <a:gd name="connsiteY5" fmla="*/ 2083643 h 2083643"/>
              <a:gd name="connsiteX6" fmla="*/ 1471810 w 4062339"/>
              <a:gd name="connsiteY6" fmla="*/ 2083643 h 2083643"/>
              <a:gd name="connsiteX7" fmla="*/ 951871 w 4062339"/>
              <a:gd name="connsiteY7" fmla="*/ 1438971 h 2083643"/>
              <a:gd name="connsiteX0" fmla="*/ 951871 w 4479286"/>
              <a:gd name="connsiteY0" fmla="*/ 1438971 h 2083643"/>
              <a:gd name="connsiteX1" fmla="*/ 1137437 w 4479286"/>
              <a:gd name="connsiteY1" fmla="*/ 635082 h 2083643"/>
              <a:gd name="connsiteX2" fmla="*/ 0 w 4479286"/>
              <a:gd name="connsiteY2" fmla="*/ 0 h 2083643"/>
              <a:gd name="connsiteX3" fmla="*/ 2969869 w 4479286"/>
              <a:gd name="connsiteY3" fmla="*/ 5495 h 2083643"/>
              <a:gd name="connsiteX4" fmla="*/ 4062339 w 4479286"/>
              <a:gd name="connsiteY4" fmla="*/ 569541 h 2083643"/>
              <a:gd name="connsiteX5" fmla="*/ 4479286 w 4479286"/>
              <a:gd name="connsiteY5" fmla="*/ 1918751 h 2083643"/>
              <a:gd name="connsiteX6" fmla="*/ 1471810 w 4479286"/>
              <a:gd name="connsiteY6" fmla="*/ 2083643 h 2083643"/>
              <a:gd name="connsiteX7" fmla="*/ 951871 w 4479286"/>
              <a:gd name="connsiteY7" fmla="*/ 1438971 h 2083643"/>
              <a:gd name="connsiteX0" fmla="*/ 951871 w 4479286"/>
              <a:gd name="connsiteY0" fmla="*/ 1438971 h 5096666"/>
              <a:gd name="connsiteX1" fmla="*/ 1137437 w 4479286"/>
              <a:gd name="connsiteY1" fmla="*/ 635082 h 5096666"/>
              <a:gd name="connsiteX2" fmla="*/ 0 w 4479286"/>
              <a:gd name="connsiteY2" fmla="*/ 0 h 5096666"/>
              <a:gd name="connsiteX3" fmla="*/ 2969869 w 4479286"/>
              <a:gd name="connsiteY3" fmla="*/ 5495 h 5096666"/>
              <a:gd name="connsiteX4" fmla="*/ 4062339 w 4479286"/>
              <a:gd name="connsiteY4" fmla="*/ 569541 h 5096666"/>
              <a:gd name="connsiteX5" fmla="*/ 4479286 w 4479286"/>
              <a:gd name="connsiteY5" fmla="*/ 1918751 h 5096666"/>
              <a:gd name="connsiteX6" fmla="*/ 3075757 w 4479286"/>
              <a:gd name="connsiteY6" fmla="*/ 5096666 h 5096666"/>
              <a:gd name="connsiteX7" fmla="*/ 951871 w 4479286"/>
              <a:gd name="connsiteY7" fmla="*/ 1438971 h 5096666"/>
              <a:gd name="connsiteX0" fmla="*/ 1161734 w 4479286"/>
              <a:gd name="connsiteY0" fmla="*/ 5119056 h 5119056"/>
              <a:gd name="connsiteX1" fmla="*/ 1137437 w 4479286"/>
              <a:gd name="connsiteY1" fmla="*/ 635082 h 5119056"/>
              <a:gd name="connsiteX2" fmla="*/ 0 w 4479286"/>
              <a:gd name="connsiteY2" fmla="*/ 0 h 5119056"/>
              <a:gd name="connsiteX3" fmla="*/ 2969869 w 4479286"/>
              <a:gd name="connsiteY3" fmla="*/ 5495 h 5119056"/>
              <a:gd name="connsiteX4" fmla="*/ 4062339 w 4479286"/>
              <a:gd name="connsiteY4" fmla="*/ 569541 h 5119056"/>
              <a:gd name="connsiteX5" fmla="*/ 4479286 w 4479286"/>
              <a:gd name="connsiteY5" fmla="*/ 1918751 h 5119056"/>
              <a:gd name="connsiteX6" fmla="*/ 3075757 w 4479286"/>
              <a:gd name="connsiteY6" fmla="*/ 5096666 h 5119056"/>
              <a:gd name="connsiteX7" fmla="*/ 1161734 w 4479286"/>
              <a:gd name="connsiteY7" fmla="*/ 5119056 h 5119056"/>
              <a:gd name="connsiteX0" fmla="*/ 1161734 w 4479286"/>
              <a:gd name="connsiteY0" fmla="*/ 5119056 h 5119056"/>
              <a:gd name="connsiteX1" fmla="*/ 140591 w 4479286"/>
              <a:gd name="connsiteY1" fmla="*/ 4165266 h 5119056"/>
              <a:gd name="connsiteX2" fmla="*/ 0 w 4479286"/>
              <a:gd name="connsiteY2" fmla="*/ 0 h 5119056"/>
              <a:gd name="connsiteX3" fmla="*/ 2969869 w 4479286"/>
              <a:gd name="connsiteY3" fmla="*/ 5495 h 5119056"/>
              <a:gd name="connsiteX4" fmla="*/ 4062339 w 4479286"/>
              <a:gd name="connsiteY4" fmla="*/ 569541 h 5119056"/>
              <a:gd name="connsiteX5" fmla="*/ 4479286 w 4479286"/>
              <a:gd name="connsiteY5" fmla="*/ 1918751 h 5119056"/>
              <a:gd name="connsiteX6" fmla="*/ 3075757 w 4479286"/>
              <a:gd name="connsiteY6" fmla="*/ 5096666 h 5119056"/>
              <a:gd name="connsiteX7" fmla="*/ 1161734 w 4479286"/>
              <a:gd name="connsiteY7" fmla="*/ 5119056 h 5119056"/>
              <a:gd name="connsiteX0" fmla="*/ 1161734 w 4479286"/>
              <a:gd name="connsiteY0" fmla="*/ 5119056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61734 w 4479286"/>
              <a:gd name="connsiteY7" fmla="*/ 5119056 h 5119151"/>
              <a:gd name="connsiteX0" fmla="*/ 1304140 w 4479286"/>
              <a:gd name="connsiteY0" fmla="*/ 4796768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304140 w 4479286"/>
              <a:gd name="connsiteY7" fmla="*/ 4796768 h 5119151"/>
              <a:gd name="connsiteX0" fmla="*/ 1131754 w 4479286"/>
              <a:gd name="connsiteY0" fmla="*/ 5111561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31754 w 4479286"/>
              <a:gd name="connsiteY7" fmla="*/ 5111561 h 5119151"/>
              <a:gd name="connsiteX0" fmla="*/ 1131754 w 4479286"/>
              <a:gd name="connsiteY0" fmla="*/ 5111561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31754 w 4479286"/>
              <a:gd name="connsiteY7" fmla="*/ 5111561 h 5119151"/>
              <a:gd name="connsiteX0" fmla="*/ 1131754 w 4479286"/>
              <a:gd name="connsiteY0" fmla="*/ 5111561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31754 w 4479286"/>
              <a:gd name="connsiteY7" fmla="*/ 5111561 h 5119151"/>
              <a:gd name="connsiteX0" fmla="*/ 1131754 w 4479286"/>
              <a:gd name="connsiteY0" fmla="*/ 5111561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31754 w 4479286"/>
              <a:gd name="connsiteY7" fmla="*/ 5111561 h 5119151"/>
              <a:gd name="connsiteX0" fmla="*/ 1131754 w 4562826"/>
              <a:gd name="connsiteY0" fmla="*/ 5111561 h 5119151"/>
              <a:gd name="connsiteX1" fmla="*/ 140591 w 4562826"/>
              <a:gd name="connsiteY1" fmla="*/ 4165266 h 5119151"/>
              <a:gd name="connsiteX2" fmla="*/ 0 w 4562826"/>
              <a:gd name="connsiteY2" fmla="*/ 0 h 5119151"/>
              <a:gd name="connsiteX3" fmla="*/ 2969869 w 4562826"/>
              <a:gd name="connsiteY3" fmla="*/ 5495 h 5119151"/>
              <a:gd name="connsiteX4" fmla="*/ 4062339 w 4562826"/>
              <a:gd name="connsiteY4" fmla="*/ 569541 h 5119151"/>
              <a:gd name="connsiteX5" fmla="*/ 4479286 w 4562826"/>
              <a:gd name="connsiteY5" fmla="*/ 1918751 h 5119151"/>
              <a:gd name="connsiteX6" fmla="*/ 3045777 w 4562826"/>
              <a:gd name="connsiteY6" fmla="*/ 5119151 h 5119151"/>
              <a:gd name="connsiteX7" fmla="*/ 1131754 w 4562826"/>
              <a:gd name="connsiteY7" fmla="*/ 5111561 h 5119151"/>
              <a:gd name="connsiteX0" fmla="*/ 1131754 w 4614082"/>
              <a:gd name="connsiteY0" fmla="*/ 5111561 h 5119151"/>
              <a:gd name="connsiteX1" fmla="*/ 140591 w 4614082"/>
              <a:gd name="connsiteY1" fmla="*/ 4165266 h 5119151"/>
              <a:gd name="connsiteX2" fmla="*/ 0 w 4614082"/>
              <a:gd name="connsiteY2" fmla="*/ 0 h 5119151"/>
              <a:gd name="connsiteX3" fmla="*/ 2969869 w 4614082"/>
              <a:gd name="connsiteY3" fmla="*/ 5495 h 5119151"/>
              <a:gd name="connsiteX4" fmla="*/ 4062339 w 4614082"/>
              <a:gd name="connsiteY4" fmla="*/ 569541 h 5119151"/>
              <a:gd name="connsiteX5" fmla="*/ 4479286 w 4614082"/>
              <a:gd name="connsiteY5" fmla="*/ 1918751 h 5119151"/>
              <a:gd name="connsiteX6" fmla="*/ 3045777 w 4614082"/>
              <a:gd name="connsiteY6" fmla="*/ 5119151 h 5119151"/>
              <a:gd name="connsiteX7" fmla="*/ 1131754 w 4614082"/>
              <a:gd name="connsiteY7" fmla="*/ 5111561 h 511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4082" h="5119151">
                <a:moveTo>
                  <a:pt x="1131754" y="5111561"/>
                </a:moveTo>
                <a:cubicBezTo>
                  <a:pt x="636474" y="5118418"/>
                  <a:pt x="208652" y="4817977"/>
                  <a:pt x="140591" y="4165266"/>
                </a:cubicBezTo>
                <a:lnTo>
                  <a:pt x="0" y="0"/>
                </a:lnTo>
                <a:lnTo>
                  <a:pt x="2969869" y="5495"/>
                </a:lnTo>
                <a:lnTo>
                  <a:pt x="4062339" y="569541"/>
                </a:lnTo>
                <a:cubicBezTo>
                  <a:pt x="4561085" y="854387"/>
                  <a:pt x="4775018" y="1379073"/>
                  <a:pt x="4479286" y="1918751"/>
                </a:cubicBezTo>
                <a:lnTo>
                  <a:pt x="3045777" y="5119151"/>
                </a:lnTo>
                <a:lnTo>
                  <a:pt x="1131754" y="5111561"/>
                </a:lnTo>
                <a:close/>
              </a:path>
            </a:pathLst>
          </a:cu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6" name="TextBox 5"/>
          <p:cNvSpPr txBox="1"/>
          <p:nvPr/>
        </p:nvSpPr>
        <p:spPr>
          <a:xfrm>
            <a:off x="8445619" y="3142168"/>
            <a:ext cx="2943786" cy="1791260"/>
          </a:xfrm>
          <a:prstGeom prst="rect">
            <a:avLst/>
          </a:prstGeom>
          <a:noFill/>
        </p:spPr>
        <p:txBody>
          <a:bodyPr wrap="square" rtlCol="0">
            <a:spAutoFit/>
          </a:bodyPr>
          <a:lstStyle/>
          <a:p>
            <a:pPr algn="r">
              <a:lnSpc>
                <a:spcPct val="80000"/>
              </a:lnSpc>
            </a:pPr>
            <a:r>
              <a:rPr lang="en-US" sz="6900">
                <a:solidFill>
                  <a:schemeClr val="bg1"/>
                </a:solidFill>
                <a:latin typeface="+mj-lt"/>
              </a:rPr>
              <a:t>THANK</a:t>
            </a:r>
          </a:p>
          <a:p>
            <a:pPr algn="r">
              <a:lnSpc>
                <a:spcPct val="80000"/>
              </a:lnSpc>
            </a:pPr>
            <a:r>
              <a:rPr lang="en-US" sz="6900">
                <a:solidFill>
                  <a:schemeClr val="bg1"/>
                </a:solidFill>
                <a:latin typeface="+mj-lt"/>
              </a:rPr>
              <a:t>YOU!</a:t>
            </a:r>
          </a:p>
        </p:txBody>
      </p:sp>
      <p:pic>
        <p:nvPicPr>
          <p:cNvPr id="7" name="Picture 6"/>
          <p:cNvPicPr>
            <a:picLocks noChangeAspect="1"/>
          </p:cNvPicPr>
          <p:nvPr/>
        </p:nvPicPr>
        <p:blipFill>
          <a:blip r:embed="rId4"/>
          <a:stretch>
            <a:fillRect/>
          </a:stretch>
        </p:blipFill>
        <p:spPr>
          <a:xfrm>
            <a:off x="8445619" y="2260925"/>
            <a:ext cx="3304917" cy="3304917"/>
          </a:xfrm>
          <a:prstGeom prst="rect">
            <a:avLst/>
          </a:prstGeom>
        </p:spPr>
      </p:pic>
    </p:spTree>
    <p:extLst>
      <p:ext uri="{BB962C8B-B14F-4D97-AF65-F5344CB8AC3E}">
        <p14:creationId xmlns:p14="http://schemas.microsoft.com/office/powerpoint/2010/main" val="1598873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B731C-485B-64CB-00BD-543AC17FEC46}"/>
            </a:ext>
          </a:extLst>
        </p:cNvPr>
        <p:cNvGrpSpPr/>
        <p:nvPr/>
      </p:nvGrpSpPr>
      <p:grpSpPr>
        <a:xfrm>
          <a:off x="0" y="0"/>
          <a:ext cx="0" cy="0"/>
          <a:chOff x="0" y="0"/>
          <a:chExt cx="0" cy="0"/>
        </a:xfrm>
      </p:grpSpPr>
      <p:pic>
        <p:nvPicPr>
          <p:cNvPr id="7" name="Picture 6" descr="A blue and orange background&#10;&#10;AI-generated content may be incorrect.">
            <a:extLst>
              <a:ext uri="{FF2B5EF4-FFF2-40B4-BE49-F238E27FC236}">
                <a16:creationId xmlns:a16="http://schemas.microsoft.com/office/drawing/2014/main" id="{83AAEA59-1176-7748-5195-4CA0D2F9D08F}"/>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E2B81D6-CD34-F2F9-D489-6AAF827A2191}"/>
              </a:ext>
            </a:extLst>
          </p:cNvPr>
          <p:cNvSpPr/>
          <p:nvPr/>
        </p:nvSpPr>
        <p:spPr>
          <a:xfrm>
            <a:off x="149224" y="451234"/>
            <a:ext cx="7521158" cy="5873365"/>
          </a:xfrm>
          <a:prstGeom prst="rect">
            <a:avLst/>
          </a:prstGeom>
          <a:solidFill>
            <a:srgbClr val="1133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ack background&#10;&#10;AI-generated content may be incorrect.">
            <a:extLst>
              <a:ext uri="{FF2B5EF4-FFF2-40B4-BE49-F238E27FC236}">
                <a16:creationId xmlns:a16="http://schemas.microsoft.com/office/drawing/2014/main" id="{A795D2B8-B987-6F89-3FA5-491332EC7B54}"/>
              </a:ext>
            </a:extLst>
          </p:cNvPr>
          <p:cNvPicPr>
            <a:picLocks noChangeAspect="1"/>
          </p:cNvPicPr>
          <p:nvPr/>
        </p:nvPicPr>
        <p:blipFill>
          <a:blip r:embed="rId3"/>
          <a:stretch>
            <a:fillRect/>
          </a:stretch>
        </p:blipFill>
        <p:spPr>
          <a:xfrm>
            <a:off x="9037926" y="5995122"/>
            <a:ext cx="3038475" cy="714375"/>
          </a:xfrm>
          <a:prstGeom prst="rect">
            <a:avLst/>
          </a:prstGeom>
        </p:spPr>
      </p:pic>
      <p:sp>
        <p:nvSpPr>
          <p:cNvPr id="5" name="TextBox 4">
            <a:extLst>
              <a:ext uri="{FF2B5EF4-FFF2-40B4-BE49-F238E27FC236}">
                <a16:creationId xmlns:a16="http://schemas.microsoft.com/office/drawing/2014/main" id="{20038B47-FAE3-F508-C7DB-BA34AE7B6621}"/>
              </a:ext>
            </a:extLst>
          </p:cNvPr>
          <p:cNvSpPr txBox="1"/>
          <p:nvPr/>
        </p:nvSpPr>
        <p:spPr>
          <a:xfrm>
            <a:off x="674934" y="1854797"/>
            <a:ext cx="680307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defRPr/>
            </a:pPr>
            <a:r>
              <a:rPr lang="en-US" sz="2800" dirty="0">
                <a:solidFill>
                  <a:srgbClr val="FFFFFF"/>
                </a:solidFill>
                <a:latin typeface="Arial"/>
                <a:ea typeface="+mn-lt"/>
                <a:cs typeface="Calibri" panose="020F0502020204030204"/>
              </a:rPr>
              <a:t>Globally:</a:t>
            </a:r>
            <a:endParaRPr lang="en-US" sz="2800" b="1" i="0" u="none" strike="noStrike" kern="1200" cap="none" spc="0" normalizeH="0" baseline="0" noProof="0" dirty="0">
              <a:ln>
                <a:noFill/>
              </a:ln>
              <a:solidFill>
                <a:srgbClr val="FFFFFF"/>
              </a:solidFill>
              <a:effectLst/>
              <a:uLnTx/>
              <a:uFillTx/>
              <a:latin typeface="Arial"/>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lt"/>
                <a:cs typeface="Calibri" panose="020F0502020204030204"/>
              </a:rPr>
              <a:t>Nearly 1 billion people living with a mental health condition</a:t>
            </a:r>
            <a:endParaRPr lang="en-US" sz="2800" dirty="0">
              <a:solidFill>
                <a:srgbClr val="FFFFFF"/>
              </a:solidFill>
              <a:latin typeface="Arial"/>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panose="020B0604020202020204" pitchFamily="34" charset="0"/>
              <a:buChar char="§"/>
              <a:tabLst/>
              <a:defRPr/>
            </a:pPr>
            <a:r>
              <a:rPr lang="en-US" sz="2800" dirty="0">
                <a:solidFill>
                  <a:srgbClr val="FFFFFF"/>
                </a:solidFill>
                <a:latin typeface="Arial"/>
                <a:ea typeface="+mn-lt"/>
                <a:cs typeface="Calibri" panose="020F0502020204030204"/>
              </a:rPr>
              <a:t>700,000 lives lost per year due to suicide</a:t>
            </a:r>
          </a:p>
          <a:p>
            <a:pPr marR="0" lvl="0" algn="l" defTabSz="914400" rtl="0" eaLnBrk="1" fontAlgn="auto" latinLnBrk="0" hangingPunct="1">
              <a:lnSpc>
                <a:spcPct val="100000"/>
              </a:lnSpc>
              <a:spcBef>
                <a:spcPts val="0"/>
              </a:spcBef>
              <a:spcAft>
                <a:spcPts val="0"/>
              </a:spcAft>
              <a:buClrTx/>
              <a:buSzTx/>
              <a:tabLst/>
              <a:defRPr/>
            </a:pPr>
            <a:endParaRPr lang="en-US" sz="2800" dirty="0">
              <a:solidFill>
                <a:srgbClr val="FFFFFF"/>
              </a:solidFill>
              <a:latin typeface="Arial"/>
              <a:ea typeface="+mn-lt"/>
              <a:cs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FFFFFF"/>
                </a:solidFill>
                <a:effectLst/>
                <a:uLnTx/>
                <a:uFillTx/>
                <a:latin typeface="Arial"/>
                <a:ea typeface="+mn-lt"/>
                <a:cs typeface="Calibri" panose="020F0502020204030204"/>
              </a:rPr>
              <a:t>Americas:</a:t>
            </a:r>
            <a:endParaRPr lang="en-US" sz="2800" b="0" i="0" u="none" strike="noStrike" kern="1200" cap="none" spc="0" normalizeH="0" baseline="0" noProof="0" dirty="0">
              <a:ln>
                <a:noFill/>
              </a:ln>
              <a:solidFill>
                <a:srgbClr val="FFFFFF"/>
              </a:solidFill>
              <a:effectLst/>
              <a:uLnTx/>
              <a:uFillTx/>
              <a:latin typeface="Arial"/>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lt"/>
                <a:cs typeface="Calibri" panose="020F0502020204030204"/>
              </a:rPr>
              <a:t>Reduced life expectancy</a:t>
            </a:r>
            <a:endParaRPr lang="en-US" sz="2800" b="0" i="0" u="none" strike="noStrike" kern="1200" cap="none" spc="0" normalizeH="0" baseline="0" noProof="0" dirty="0">
              <a:ln>
                <a:noFill/>
              </a:ln>
              <a:solidFill>
                <a:srgbClr val="FFFFFF"/>
              </a:solidFill>
              <a:effectLst/>
              <a:uLnTx/>
              <a:uFillTx/>
              <a:latin typeface="Arial"/>
              <a:ea typeface="+mn-lt"/>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Wingdings"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lt"/>
                <a:cs typeface="Calibri" panose="020F0502020204030204"/>
              </a:rPr>
              <a:t>Increasing Suicide rates: </a:t>
            </a:r>
            <a:r>
              <a:rPr lang="en-US" sz="2800" dirty="0">
                <a:solidFill>
                  <a:srgbClr val="FFFFFF"/>
                </a:solidFill>
                <a:latin typeface="Arial"/>
                <a:ea typeface="+mn-lt"/>
                <a:cs typeface="Calibri" panose="020F0502020204030204"/>
              </a:rPr>
              <a:t>+17.4% (2000-2021)​</a:t>
            </a:r>
          </a:p>
        </p:txBody>
      </p:sp>
      <p:pic>
        <p:nvPicPr>
          <p:cNvPr id="8" name="Graphic 7" descr="Brain in head with solid fill">
            <a:extLst>
              <a:ext uri="{FF2B5EF4-FFF2-40B4-BE49-F238E27FC236}">
                <a16:creationId xmlns:a16="http://schemas.microsoft.com/office/drawing/2014/main" id="{6B9E4B62-3277-2945-A297-3621577ACB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985" y="685768"/>
            <a:ext cx="701604" cy="701604"/>
          </a:xfrm>
          <a:prstGeom prst="rect">
            <a:avLst/>
          </a:prstGeom>
        </p:spPr>
      </p:pic>
      <p:pic>
        <p:nvPicPr>
          <p:cNvPr id="10" name="Picture 9" descr="A person holding a baby under an umbrella&#10;&#10;AI-generated content may be incorrect.">
            <a:extLst>
              <a:ext uri="{FF2B5EF4-FFF2-40B4-BE49-F238E27FC236}">
                <a16:creationId xmlns:a16="http://schemas.microsoft.com/office/drawing/2014/main" id="{D4D90B56-3893-4373-9C3C-E7F638E50B4D}"/>
              </a:ext>
            </a:extLst>
          </p:cNvPr>
          <p:cNvPicPr>
            <a:picLocks noChangeAspect="1"/>
          </p:cNvPicPr>
          <p:nvPr/>
        </p:nvPicPr>
        <p:blipFill>
          <a:blip r:embed="rId6"/>
          <a:stretch>
            <a:fillRect/>
          </a:stretch>
        </p:blipFill>
        <p:spPr>
          <a:xfrm>
            <a:off x="7843020" y="451235"/>
            <a:ext cx="4056916" cy="5290510"/>
          </a:xfrm>
          <a:prstGeom prst="rect">
            <a:avLst/>
          </a:prstGeom>
        </p:spPr>
      </p:pic>
      <p:sp>
        <p:nvSpPr>
          <p:cNvPr id="12" name="TextBox 11">
            <a:extLst>
              <a:ext uri="{FF2B5EF4-FFF2-40B4-BE49-F238E27FC236}">
                <a16:creationId xmlns:a16="http://schemas.microsoft.com/office/drawing/2014/main" id="{D553D090-7D2B-23E1-E9E8-A028301699DA}"/>
              </a:ext>
            </a:extLst>
          </p:cNvPr>
          <p:cNvSpPr txBox="1"/>
          <p:nvPr/>
        </p:nvSpPr>
        <p:spPr>
          <a:xfrm>
            <a:off x="1375330" y="706550"/>
            <a:ext cx="4325281" cy="646331"/>
          </a:xfrm>
          <a:prstGeom prst="rect">
            <a:avLst/>
          </a:prstGeom>
          <a:noFill/>
        </p:spPr>
        <p:txBody>
          <a:bodyPr wrap="square" lIns="91440" tIns="45720" rIns="91440" bIns="45720" anchor="t">
            <a:spAutoFit/>
          </a:bodyPr>
          <a:lstStyle/>
          <a:p>
            <a:pPr>
              <a:defRPr/>
            </a:pPr>
            <a:r>
              <a:rPr lang="en-US" sz="3600" b="1" dirty="0">
                <a:solidFill>
                  <a:srgbClr val="FFFFFF"/>
                </a:solidFill>
                <a:latin typeface="Arial"/>
                <a:ea typeface="+mn-lt"/>
                <a:cs typeface="Calibri" panose="020F0502020204030204"/>
              </a:rPr>
              <a:t>MENTAL HEALTH</a:t>
            </a:r>
            <a:endParaRPr lang="en-US" sz="3600" b="1">
              <a:latin typeface="Arial"/>
              <a:cs typeface="Arial"/>
            </a:endParaRPr>
          </a:p>
        </p:txBody>
      </p:sp>
    </p:spTree>
    <p:extLst>
      <p:ext uri="{BB962C8B-B14F-4D97-AF65-F5344CB8AC3E}">
        <p14:creationId xmlns:p14="http://schemas.microsoft.com/office/powerpoint/2010/main" val="25118857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rt of a number of people&#10;&#10;AI-generated content may be incorrect.">
            <a:extLst>
              <a:ext uri="{FF2B5EF4-FFF2-40B4-BE49-F238E27FC236}">
                <a16:creationId xmlns:a16="http://schemas.microsoft.com/office/drawing/2014/main" id="{BC6116A5-FE61-8A33-D85D-626F1E524190}"/>
              </a:ext>
            </a:extLst>
          </p:cNvPr>
          <p:cNvPicPr>
            <a:picLocks noChangeAspect="1"/>
          </p:cNvPicPr>
          <p:nvPr/>
        </p:nvPicPr>
        <p:blipFill>
          <a:blip r:embed="rId2"/>
          <a:stretch>
            <a:fillRect/>
          </a:stretch>
        </p:blipFill>
        <p:spPr>
          <a:xfrm>
            <a:off x="5943600" y="1027043"/>
            <a:ext cx="6185578" cy="5633986"/>
          </a:xfrm>
          <a:prstGeom prst="rect">
            <a:avLst/>
          </a:prstGeom>
        </p:spPr>
      </p:pic>
      <p:sp>
        <p:nvSpPr>
          <p:cNvPr id="7" name="TextBox 6">
            <a:extLst>
              <a:ext uri="{FF2B5EF4-FFF2-40B4-BE49-F238E27FC236}">
                <a16:creationId xmlns:a16="http://schemas.microsoft.com/office/drawing/2014/main" id="{0CD10217-25A0-2B05-F397-CAB350F5DB86}"/>
              </a:ext>
            </a:extLst>
          </p:cNvPr>
          <p:cNvSpPr txBox="1"/>
          <p:nvPr/>
        </p:nvSpPr>
        <p:spPr>
          <a:xfrm>
            <a:off x="6474841" y="6611779"/>
            <a:ext cx="4289702" cy="246221"/>
          </a:xfrm>
          <a:prstGeom prst="rect">
            <a:avLst/>
          </a:prstGeom>
          <a:noFill/>
        </p:spPr>
        <p:txBody>
          <a:bodyPr wrap="square" rtlCol="0">
            <a:spAutoFit/>
          </a:bodyPr>
          <a:lstStyle/>
          <a:p>
            <a:r>
              <a:rPr lang="en-US" sz="1000" dirty="0"/>
              <a:t>Source: PAHO ENLACE data portal, 2023</a:t>
            </a:r>
          </a:p>
        </p:txBody>
      </p:sp>
      <p:sp>
        <p:nvSpPr>
          <p:cNvPr id="9" name="Google Shape;2601;p62">
            <a:extLst>
              <a:ext uri="{FF2B5EF4-FFF2-40B4-BE49-F238E27FC236}">
                <a16:creationId xmlns:a16="http://schemas.microsoft.com/office/drawing/2014/main" id="{8C95F736-863A-55B3-81B9-BA3FAEFDBC3F}"/>
              </a:ext>
            </a:extLst>
          </p:cNvPr>
          <p:cNvSpPr txBox="1">
            <a:spLocks/>
          </p:cNvSpPr>
          <p:nvPr/>
        </p:nvSpPr>
        <p:spPr>
          <a:xfrm>
            <a:off x="62822" y="3573"/>
            <a:ext cx="12129178" cy="8998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2500"/>
              <a:buFont typeface="Barlow SemiBold"/>
              <a:buNone/>
              <a:defRPr sz="2500" b="0" i="0" u="none" strike="noStrike" cap="none">
                <a:solidFill>
                  <a:schemeClr val="accent1"/>
                </a:solidFill>
                <a:latin typeface="Barlow SemiBold"/>
                <a:ea typeface="Barlow SemiBold"/>
                <a:cs typeface="Barlow SemiBold"/>
                <a:sym typeface="Barlow SemiBol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4472C4"/>
              </a:buClr>
              <a:buSzPts val="2500"/>
              <a:buFont typeface="Barlow SemiBold"/>
              <a:buNone/>
              <a:tabLst/>
              <a:defRPr/>
            </a:pPr>
            <a:r>
              <a:rPr kumimoji="0" lang="en-US" sz="3000" b="1" i="0" u="none" strike="noStrike" kern="1200" cap="none" spc="0" normalizeH="0" baseline="0" noProof="0" dirty="0">
                <a:ln>
                  <a:noFill/>
                </a:ln>
                <a:solidFill>
                  <a:schemeClr val="accent1">
                    <a:lumMod val="49000"/>
                  </a:schemeClr>
                </a:solidFill>
                <a:effectLst/>
                <a:uLnTx/>
                <a:uFillTx/>
                <a:latin typeface="Arial Black"/>
                <a:sym typeface="Barlow SemiBold"/>
              </a:rPr>
              <a:t>NCDs are the leading causes of ill-health and death in the Americas </a:t>
            </a:r>
            <a:endParaRPr lang="en-US" sz="3000" dirty="0">
              <a:solidFill>
                <a:schemeClr val="accent1">
                  <a:lumMod val="49000"/>
                </a:schemeClr>
              </a:solidFill>
              <a:latin typeface="Arial Black"/>
            </a:endParaRPr>
          </a:p>
        </p:txBody>
      </p:sp>
      <p:sp>
        <p:nvSpPr>
          <p:cNvPr id="11" name="TextBox 10">
            <a:extLst>
              <a:ext uri="{FF2B5EF4-FFF2-40B4-BE49-F238E27FC236}">
                <a16:creationId xmlns:a16="http://schemas.microsoft.com/office/drawing/2014/main" id="{EDDCCD17-9EAC-3185-A0BC-F0B6906B6E1E}"/>
              </a:ext>
            </a:extLst>
          </p:cNvPr>
          <p:cNvSpPr txBox="1"/>
          <p:nvPr/>
        </p:nvSpPr>
        <p:spPr>
          <a:xfrm>
            <a:off x="135709" y="1338154"/>
            <a:ext cx="5880778" cy="4708981"/>
          </a:xfrm>
          <a:prstGeom prst="rect">
            <a:avLst/>
          </a:prstGeom>
          <a:noFill/>
        </p:spPr>
        <p:txBody>
          <a:bodyPr wrap="square" lIns="91440" tIns="45720" rIns="91440" bIns="45720" rtlCol="0" anchor="t">
            <a:spAutoFit/>
          </a:bodyPr>
          <a:lstStyle/>
          <a:p>
            <a:pPr marL="342900" indent="-342900">
              <a:spcAft>
                <a:spcPts val="1200"/>
              </a:spcAft>
              <a:buFont typeface="Wingdings" panose="05000000000000000000" pitchFamily="2" charset="2"/>
              <a:buChar char="§"/>
            </a:pPr>
            <a:r>
              <a:rPr lang="en-US" sz="2000" dirty="0">
                <a:latin typeface="Arial"/>
                <a:cs typeface="Arial"/>
              </a:rPr>
              <a:t>6 Million NCD deaths (65% of all deaths)</a:t>
            </a:r>
            <a:endParaRPr lang="en-US" dirty="0"/>
          </a:p>
          <a:p>
            <a:pPr marL="342900" indent="-342900">
              <a:spcAft>
                <a:spcPts val="1200"/>
              </a:spcAft>
              <a:buFont typeface="Wingdings" panose="05000000000000000000" pitchFamily="2" charset="2"/>
              <a:buChar char="§"/>
            </a:pPr>
            <a:r>
              <a:rPr lang="en-US" sz="2000" dirty="0">
                <a:latin typeface="Arial"/>
                <a:cs typeface="Arial"/>
              </a:rPr>
              <a:t>38% of NCD deaths are premature</a:t>
            </a:r>
          </a:p>
          <a:p>
            <a:pPr marL="342900" indent="-342900">
              <a:spcAft>
                <a:spcPts val="1200"/>
              </a:spcAft>
              <a:buFont typeface="Wingdings" panose="05000000000000000000" pitchFamily="2" charset="2"/>
              <a:buChar char="§"/>
            </a:pPr>
            <a:r>
              <a:rPr lang="en-US" sz="2000" dirty="0">
                <a:latin typeface="Arial"/>
                <a:cs typeface="Arial"/>
              </a:rPr>
              <a:t>Main diseases:</a:t>
            </a:r>
          </a:p>
          <a:p>
            <a:pPr marL="800100" lvl="1" indent="-342900">
              <a:spcAft>
                <a:spcPts val="1200"/>
              </a:spcAft>
              <a:buFont typeface="Wingdings" panose="020B0604020202020204" pitchFamily="34" charset="0"/>
              <a:buChar char="q"/>
            </a:pPr>
            <a:r>
              <a:rPr lang="en-US" sz="2000" dirty="0">
                <a:latin typeface="Arial"/>
                <a:cs typeface="Arial"/>
              </a:rPr>
              <a:t>Cardiovascular diseases (36%)</a:t>
            </a:r>
          </a:p>
          <a:p>
            <a:pPr marL="800100" lvl="1" indent="-342900">
              <a:spcAft>
                <a:spcPts val="1200"/>
              </a:spcAft>
              <a:buFont typeface="Wingdings" panose="020B0604020202020204" pitchFamily="34" charset="0"/>
              <a:buChar char="q"/>
            </a:pPr>
            <a:r>
              <a:rPr lang="en-US" sz="2000" dirty="0">
                <a:latin typeface="Arial"/>
                <a:cs typeface="Arial"/>
              </a:rPr>
              <a:t>Cancer (23%)</a:t>
            </a:r>
          </a:p>
          <a:p>
            <a:pPr marL="800100" lvl="1" indent="-342900">
              <a:spcAft>
                <a:spcPts val="1200"/>
              </a:spcAft>
              <a:buFont typeface="Wingdings" panose="020B0604020202020204" pitchFamily="34" charset="0"/>
              <a:buChar char="q"/>
            </a:pPr>
            <a:r>
              <a:rPr lang="en-US" sz="2000" dirty="0">
                <a:latin typeface="Arial"/>
                <a:cs typeface="Arial"/>
              </a:rPr>
              <a:t>Chronic respiratory diseases (7%)</a:t>
            </a:r>
          </a:p>
          <a:p>
            <a:pPr marL="800100" lvl="1" indent="-342900">
              <a:spcAft>
                <a:spcPts val="1200"/>
              </a:spcAft>
              <a:buFont typeface="Wingdings" panose="020B0604020202020204" pitchFamily="34" charset="0"/>
              <a:buChar char="q"/>
            </a:pPr>
            <a:r>
              <a:rPr lang="en-US" sz="2000" dirty="0">
                <a:latin typeface="Arial"/>
                <a:cs typeface="Arial"/>
              </a:rPr>
              <a:t>Diabetes (5%)</a:t>
            </a:r>
          </a:p>
          <a:p>
            <a:pPr lvl="1">
              <a:spcAft>
                <a:spcPts val="1200"/>
              </a:spcAft>
            </a:pPr>
            <a:endParaRPr lang="en-US" sz="2800" b="1" dirty="0">
              <a:solidFill>
                <a:schemeClr val="accent1">
                  <a:lumMod val="75000"/>
                </a:schemeClr>
              </a:solidFill>
              <a:latin typeface="Arial"/>
              <a:cs typeface="Arial"/>
            </a:endParaRPr>
          </a:p>
          <a:p>
            <a:pPr lvl="1">
              <a:spcAft>
                <a:spcPts val="1200"/>
              </a:spcAft>
            </a:pPr>
            <a:r>
              <a:rPr lang="en-US" sz="2800" b="1" dirty="0">
                <a:solidFill>
                  <a:schemeClr val="accent1">
                    <a:lumMod val="75000"/>
                  </a:schemeClr>
                </a:solidFill>
                <a:latin typeface="Arial"/>
                <a:cs typeface="Arial"/>
              </a:rPr>
              <a:t>240 million persons live </a:t>
            </a:r>
            <a:r>
              <a:rPr lang="en-US" sz="2400" dirty="0">
                <a:latin typeface="Arial"/>
                <a:cs typeface="Arial"/>
              </a:rPr>
              <a:t>with at least one NCD in the Americas</a:t>
            </a:r>
          </a:p>
        </p:txBody>
      </p:sp>
      <p:pic>
        <p:nvPicPr>
          <p:cNvPr id="12" name="Picture 11" descr="A blue and black logo&#10;&#10;AI-generated content may be incorrect.">
            <a:extLst>
              <a:ext uri="{FF2B5EF4-FFF2-40B4-BE49-F238E27FC236}">
                <a16:creationId xmlns:a16="http://schemas.microsoft.com/office/drawing/2014/main" id="{4F512794-B2DA-022E-0E66-E9E9774B0925}"/>
              </a:ext>
            </a:extLst>
          </p:cNvPr>
          <p:cNvPicPr>
            <a:picLocks noChangeAspect="1"/>
          </p:cNvPicPr>
          <p:nvPr/>
        </p:nvPicPr>
        <p:blipFill>
          <a:blip r:embed="rId3"/>
          <a:stretch>
            <a:fillRect/>
          </a:stretch>
        </p:blipFill>
        <p:spPr>
          <a:xfrm>
            <a:off x="277091" y="5936330"/>
            <a:ext cx="2902528" cy="679558"/>
          </a:xfrm>
          <a:prstGeom prst="rect">
            <a:avLst/>
          </a:prstGeom>
        </p:spPr>
      </p:pic>
    </p:spTree>
    <p:extLst>
      <p:ext uri="{BB962C8B-B14F-4D97-AF65-F5344CB8AC3E}">
        <p14:creationId xmlns:p14="http://schemas.microsoft.com/office/powerpoint/2010/main" val="3980578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BE6F9-BD72-EF48-AD46-613BC8B92E0E}"/>
            </a:ext>
          </a:extLst>
        </p:cNvPr>
        <p:cNvGrpSpPr/>
        <p:nvPr/>
      </p:nvGrpSpPr>
      <p:grpSpPr>
        <a:xfrm>
          <a:off x="0" y="0"/>
          <a:ext cx="0" cy="0"/>
          <a:chOff x="0" y="0"/>
          <a:chExt cx="0" cy="0"/>
        </a:xfrm>
      </p:grpSpPr>
      <p:pic>
        <p:nvPicPr>
          <p:cNvPr id="12" name="Picture 11" descr="A blue and black logo&#10;&#10;AI-generated content may be incorrect.">
            <a:extLst>
              <a:ext uri="{FF2B5EF4-FFF2-40B4-BE49-F238E27FC236}">
                <a16:creationId xmlns:a16="http://schemas.microsoft.com/office/drawing/2014/main" id="{FDD4F353-1FD4-91C3-0CBC-5F62FB3C99F5}"/>
              </a:ext>
            </a:extLst>
          </p:cNvPr>
          <p:cNvPicPr>
            <a:picLocks noChangeAspect="1"/>
          </p:cNvPicPr>
          <p:nvPr/>
        </p:nvPicPr>
        <p:blipFill>
          <a:blip r:embed="rId2"/>
          <a:stretch>
            <a:fillRect/>
          </a:stretch>
        </p:blipFill>
        <p:spPr>
          <a:xfrm>
            <a:off x="277091" y="5936330"/>
            <a:ext cx="2902528" cy="679558"/>
          </a:xfrm>
          <a:prstGeom prst="rect">
            <a:avLst/>
          </a:prstGeom>
        </p:spPr>
      </p:pic>
      <p:sp>
        <p:nvSpPr>
          <p:cNvPr id="4" name="Title 6">
            <a:extLst>
              <a:ext uri="{FF2B5EF4-FFF2-40B4-BE49-F238E27FC236}">
                <a16:creationId xmlns:a16="http://schemas.microsoft.com/office/drawing/2014/main" id="{6EF44EA7-198F-6B3F-6A14-83E97EA36868}"/>
              </a:ext>
            </a:extLst>
          </p:cNvPr>
          <p:cNvSpPr txBox="1">
            <a:spLocks/>
          </p:cNvSpPr>
          <p:nvPr/>
        </p:nvSpPr>
        <p:spPr>
          <a:xfrm>
            <a:off x="464127" y="276019"/>
            <a:ext cx="10515600" cy="6460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CL" sz="2800" b="1" dirty="0">
                <a:solidFill>
                  <a:schemeClr val="accent1">
                    <a:lumMod val="49000"/>
                  </a:schemeClr>
                </a:solidFill>
                <a:latin typeface="Arial Black"/>
                <a:ea typeface="Calibri"/>
                <a:cs typeface="Calibri"/>
              </a:rPr>
              <a:t>MENTAL HEALTH | Regional </a:t>
            </a:r>
            <a:r>
              <a:rPr lang="es-CL" sz="2800" b="1" dirty="0" err="1">
                <a:solidFill>
                  <a:schemeClr val="accent1">
                    <a:lumMod val="49000"/>
                  </a:schemeClr>
                </a:solidFill>
                <a:latin typeface="Arial Black"/>
                <a:ea typeface="Calibri"/>
                <a:cs typeface="Calibri"/>
              </a:rPr>
              <a:t>prespective</a:t>
            </a:r>
            <a:r>
              <a:rPr lang="es-CL" sz="2800" b="1" dirty="0">
                <a:solidFill>
                  <a:schemeClr val="accent1">
                    <a:lumMod val="49000"/>
                  </a:schemeClr>
                </a:solidFill>
                <a:latin typeface="Arial Black"/>
                <a:ea typeface="Calibri"/>
                <a:cs typeface="Calibri"/>
              </a:rPr>
              <a:t> </a:t>
            </a:r>
            <a:endParaRPr lang="en-US" sz="2800">
              <a:solidFill>
                <a:schemeClr val="accent1">
                  <a:lumMod val="49000"/>
                </a:schemeClr>
              </a:solidFill>
              <a:latin typeface="Arial Black"/>
              <a:ea typeface="Calibri"/>
              <a:cs typeface="Calibri"/>
            </a:endParaRPr>
          </a:p>
        </p:txBody>
      </p:sp>
      <p:sp>
        <p:nvSpPr>
          <p:cNvPr id="3" name="TextBox 2">
            <a:extLst>
              <a:ext uri="{FF2B5EF4-FFF2-40B4-BE49-F238E27FC236}">
                <a16:creationId xmlns:a16="http://schemas.microsoft.com/office/drawing/2014/main" id="{66D76E7E-C51B-F2ED-F063-12B962BE14D4}"/>
              </a:ext>
            </a:extLst>
          </p:cNvPr>
          <p:cNvSpPr txBox="1"/>
          <p:nvPr/>
        </p:nvSpPr>
        <p:spPr>
          <a:xfrm>
            <a:off x="296982" y="1113530"/>
            <a:ext cx="4473018" cy="4093428"/>
          </a:xfrm>
          <a:prstGeom prst="rect">
            <a:avLst/>
          </a:prstGeom>
          <a:noFill/>
        </p:spPr>
        <p:txBody>
          <a:bodyPr wrap="square" lIns="91440" tIns="45720" rIns="91440" bIns="45720" rtlCol="0" anchor="t">
            <a:spAutoFit/>
          </a:bodyPr>
          <a:lstStyle/>
          <a:p>
            <a:pPr marL="342900" indent="-342900">
              <a:spcAft>
                <a:spcPts val="1200"/>
              </a:spcAft>
              <a:buFont typeface="Wingdings"/>
              <a:buChar char="§"/>
            </a:pPr>
            <a:endParaRPr lang="en-US" sz="2000" dirty="0">
              <a:ea typeface="Calibri" panose="020F0502020204030204"/>
              <a:cs typeface="Arial"/>
            </a:endParaRPr>
          </a:p>
          <a:p>
            <a:pPr marL="342900" indent="-342900">
              <a:spcAft>
                <a:spcPts val="1200"/>
              </a:spcAft>
              <a:buFont typeface="Wingdings"/>
              <a:buChar char="§"/>
            </a:pPr>
            <a:r>
              <a:rPr lang="en-US" sz="2000" dirty="0">
                <a:latin typeface="Arial"/>
                <a:cs typeface="Arial"/>
              </a:rPr>
              <a:t>Approximately 1 in 6 people in the Region lives with a mental health condition.</a:t>
            </a:r>
          </a:p>
          <a:p>
            <a:pPr marL="457200" indent="-457200">
              <a:spcAft>
                <a:spcPts val="1200"/>
              </a:spcAft>
              <a:buFont typeface="Wingdings"/>
              <a:buChar char="§"/>
            </a:pPr>
            <a:r>
              <a:rPr lang="en-US" sz="2000" dirty="0">
                <a:latin typeface="Arial"/>
                <a:cs typeface="Arial"/>
              </a:rPr>
              <a:t>Treatment coverage is extremely low.</a:t>
            </a:r>
          </a:p>
          <a:p>
            <a:pPr marL="342900" indent="-342900">
              <a:spcAft>
                <a:spcPts val="1200"/>
              </a:spcAft>
              <a:buFont typeface="Wingdings"/>
              <a:buChar char="§"/>
            </a:pPr>
            <a:r>
              <a:rPr lang="en-US" sz="2000" dirty="0">
                <a:latin typeface="Arial"/>
                <a:cs typeface="Arial"/>
              </a:rPr>
              <a:t>More than 100,000 people die by suicide each year. </a:t>
            </a:r>
          </a:p>
          <a:p>
            <a:pPr marL="800100" lvl="1" indent="-342900">
              <a:spcAft>
                <a:spcPts val="1200"/>
              </a:spcAft>
              <a:buFont typeface="Wingdings" panose="05000000000000000000" pitchFamily="2" charset="2"/>
              <a:buChar char="q"/>
            </a:pPr>
            <a:r>
              <a:rPr lang="en-US" sz="2000" dirty="0">
                <a:latin typeface="Arial"/>
                <a:cs typeface="Arial"/>
              </a:rPr>
              <a:t>The regional suicide rate increased by 17% between 2000 and 2019.</a:t>
            </a:r>
          </a:p>
        </p:txBody>
      </p:sp>
      <p:pic>
        <p:nvPicPr>
          <p:cNvPr id="6" name="Picture 5" descr="A screenshot of a computer&#10;&#10;AI-generated content may be incorrect.">
            <a:extLst>
              <a:ext uri="{FF2B5EF4-FFF2-40B4-BE49-F238E27FC236}">
                <a16:creationId xmlns:a16="http://schemas.microsoft.com/office/drawing/2014/main" id="{C11A4A92-C76E-ECFD-6DEC-2EA35AB67930}"/>
              </a:ext>
            </a:extLst>
          </p:cNvPr>
          <p:cNvPicPr>
            <a:picLocks noChangeAspect="1"/>
          </p:cNvPicPr>
          <p:nvPr/>
        </p:nvPicPr>
        <p:blipFill>
          <a:blip r:embed="rId3"/>
          <a:srcRect l="51630" t="25029" r="5745" b="9197"/>
          <a:stretch/>
        </p:blipFill>
        <p:spPr>
          <a:xfrm>
            <a:off x="8367548" y="1113530"/>
            <a:ext cx="3738313" cy="4621436"/>
          </a:xfrm>
          <a:prstGeom prst="rect">
            <a:avLst/>
          </a:prstGeom>
          <a:ln>
            <a:noFill/>
          </a:ln>
          <a:effectLst>
            <a:outerShdw blurRad="292100" dist="139700" dir="2700000" algn="tl" rotWithShape="0">
              <a:srgbClr val="333333">
                <a:alpha val="65000"/>
              </a:srgbClr>
            </a:outerShdw>
          </a:effectLst>
        </p:spPr>
      </p:pic>
      <p:pic>
        <p:nvPicPr>
          <p:cNvPr id="14" name="Picture 13" descr="A graph with red bars and numbers&#10;&#10;AI-generated content may be incorrect.">
            <a:extLst>
              <a:ext uri="{FF2B5EF4-FFF2-40B4-BE49-F238E27FC236}">
                <a16:creationId xmlns:a16="http://schemas.microsoft.com/office/drawing/2014/main" id="{936A71EF-F272-B9DE-6411-0EE34A98F7BD}"/>
              </a:ext>
            </a:extLst>
          </p:cNvPr>
          <p:cNvPicPr>
            <a:picLocks noChangeAspect="1"/>
          </p:cNvPicPr>
          <p:nvPr/>
        </p:nvPicPr>
        <p:blipFill>
          <a:blip r:embed="rId4"/>
          <a:stretch>
            <a:fillRect/>
          </a:stretch>
        </p:blipFill>
        <p:spPr>
          <a:xfrm>
            <a:off x="4449836" y="3835358"/>
            <a:ext cx="3851451" cy="2743200"/>
          </a:xfrm>
          <a:prstGeom prst="rect">
            <a:avLst/>
          </a:prstGeom>
        </p:spPr>
      </p:pic>
    </p:spTree>
    <p:extLst>
      <p:ext uri="{BB962C8B-B14F-4D97-AF65-F5344CB8AC3E}">
        <p14:creationId xmlns:p14="http://schemas.microsoft.com/office/powerpoint/2010/main" val="428650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9905D-B10D-4597-9B23-FC63B9FA9CEA}"/>
            </a:ext>
          </a:extLst>
        </p:cNvPr>
        <p:cNvGrpSpPr/>
        <p:nvPr/>
      </p:nvGrpSpPr>
      <p:grpSpPr>
        <a:xfrm>
          <a:off x="0" y="0"/>
          <a:ext cx="0" cy="0"/>
          <a:chOff x="0" y="0"/>
          <a:chExt cx="0" cy="0"/>
        </a:xfrm>
      </p:grpSpPr>
      <p:pic>
        <p:nvPicPr>
          <p:cNvPr id="12" name="Picture 11" descr="A blue and black logo&#10;&#10;AI-generated content may be incorrect.">
            <a:extLst>
              <a:ext uri="{FF2B5EF4-FFF2-40B4-BE49-F238E27FC236}">
                <a16:creationId xmlns:a16="http://schemas.microsoft.com/office/drawing/2014/main" id="{B554840A-8174-2140-5F7A-6B0539412C4B}"/>
              </a:ext>
            </a:extLst>
          </p:cNvPr>
          <p:cNvPicPr>
            <a:picLocks noChangeAspect="1"/>
          </p:cNvPicPr>
          <p:nvPr/>
        </p:nvPicPr>
        <p:blipFill>
          <a:blip r:embed="rId2"/>
          <a:stretch>
            <a:fillRect/>
          </a:stretch>
        </p:blipFill>
        <p:spPr>
          <a:xfrm>
            <a:off x="277091" y="5936330"/>
            <a:ext cx="2902528" cy="679558"/>
          </a:xfrm>
          <a:prstGeom prst="rect">
            <a:avLst/>
          </a:prstGeom>
        </p:spPr>
      </p:pic>
      <p:sp>
        <p:nvSpPr>
          <p:cNvPr id="4" name="Title 6">
            <a:extLst>
              <a:ext uri="{FF2B5EF4-FFF2-40B4-BE49-F238E27FC236}">
                <a16:creationId xmlns:a16="http://schemas.microsoft.com/office/drawing/2014/main" id="{6125F7A5-9B1E-E125-C26E-375354048747}"/>
              </a:ext>
            </a:extLst>
          </p:cNvPr>
          <p:cNvSpPr txBox="1">
            <a:spLocks/>
          </p:cNvSpPr>
          <p:nvPr/>
        </p:nvSpPr>
        <p:spPr>
          <a:xfrm>
            <a:off x="464127" y="276019"/>
            <a:ext cx="10515600" cy="6460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CL" sz="2800" b="1" dirty="0" err="1">
                <a:solidFill>
                  <a:schemeClr val="accent1">
                    <a:lumMod val="49000"/>
                  </a:schemeClr>
                </a:solidFill>
                <a:latin typeface="Arial Black"/>
                <a:ea typeface="+mj-lt"/>
                <a:cs typeface="+mj-lt"/>
              </a:rPr>
              <a:t>Why</a:t>
            </a:r>
            <a:r>
              <a:rPr lang="es-CL" sz="2800" b="1" dirty="0">
                <a:solidFill>
                  <a:schemeClr val="accent1">
                    <a:lumMod val="49000"/>
                  </a:schemeClr>
                </a:solidFill>
                <a:latin typeface="Arial Black"/>
                <a:ea typeface="+mj-lt"/>
                <a:cs typeface="+mj-lt"/>
              </a:rPr>
              <a:t> do </a:t>
            </a:r>
            <a:r>
              <a:rPr lang="es-CL" sz="2800" b="1" dirty="0" err="1">
                <a:solidFill>
                  <a:schemeClr val="accent1">
                    <a:lumMod val="49000"/>
                  </a:schemeClr>
                </a:solidFill>
                <a:latin typeface="Arial Black"/>
                <a:ea typeface="+mj-lt"/>
                <a:cs typeface="+mj-lt"/>
              </a:rPr>
              <a:t>NCDs</a:t>
            </a:r>
            <a:r>
              <a:rPr lang="es-CL" sz="2800" b="1" dirty="0">
                <a:solidFill>
                  <a:schemeClr val="accent1">
                    <a:lumMod val="49000"/>
                  </a:schemeClr>
                </a:solidFill>
                <a:latin typeface="Arial Black"/>
                <a:ea typeface="+mj-lt"/>
                <a:cs typeface="+mj-lt"/>
              </a:rPr>
              <a:t> </a:t>
            </a:r>
            <a:r>
              <a:rPr lang="es-CL" sz="2800" b="1" dirty="0" err="1">
                <a:solidFill>
                  <a:schemeClr val="accent1">
                    <a:lumMod val="49000"/>
                  </a:schemeClr>
                </a:solidFill>
                <a:latin typeface="Arial Black"/>
                <a:ea typeface="+mj-lt"/>
                <a:cs typeface="+mj-lt"/>
              </a:rPr>
              <a:t>Matter</a:t>
            </a:r>
            <a:r>
              <a:rPr lang="es-CL" sz="2800" b="1" dirty="0">
                <a:solidFill>
                  <a:schemeClr val="accent1">
                    <a:lumMod val="49000"/>
                  </a:schemeClr>
                </a:solidFill>
                <a:latin typeface="Arial Black"/>
                <a:ea typeface="+mj-lt"/>
                <a:cs typeface="+mj-lt"/>
              </a:rPr>
              <a:t>?</a:t>
            </a:r>
          </a:p>
        </p:txBody>
      </p:sp>
      <p:sp>
        <p:nvSpPr>
          <p:cNvPr id="9" name="Rectangle 8">
            <a:extLst>
              <a:ext uri="{FF2B5EF4-FFF2-40B4-BE49-F238E27FC236}">
                <a16:creationId xmlns:a16="http://schemas.microsoft.com/office/drawing/2014/main" id="{33B2C179-4C2D-9E05-C069-5D379AC9692E}"/>
              </a:ext>
            </a:extLst>
          </p:cNvPr>
          <p:cNvSpPr/>
          <p:nvPr/>
        </p:nvSpPr>
        <p:spPr>
          <a:xfrm>
            <a:off x="361544" y="1264525"/>
            <a:ext cx="3750098" cy="45081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B9B6A13-95AE-CB61-110C-F71286A04093}"/>
              </a:ext>
            </a:extLst>
          </p:cNvPr>
          <p:cNvSpPr txBox="1">
            <a:spLocks/>
          </p:cNvSpPr>
          <p:nvPr/>
        </p:nvSpPr>
        <p:spPr>
          <a:xfrm>
            <a:off x="534475" y="1414750"/>
            <a:ext cx="3404236" cy="409550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2000" b="1" dirty="0">
                <a:solidFill>
                  <a:schemeClr val="bg1"/>
                </a:solidFill>
                <a:latin typeface="Arial"/>
                <a:cs typeface="Arial"/>
              </a:rPr>
              <a:t>Most NCDs can be prevented or delayed</a:t>
            </a:r>
          </a:p>
          <a:p>
            <a:pPr marL="0" indent="0">
              <a:buNone/>
              <a:defRPr/>
            </a:pPr>
            <a:endParaRPr lang="en-US" sz="2000" dirty="0">
              <a:solidFill>
                <a:schemeClr val="bg1"/>
              </a:solidFill>
              <a:latin typeface="Calibri" panose="020F0502020204030204"/>
              <a:ea typeface="Calibri"/>
              <a:cs typeface="Calibri"/>
            </a:endParaRPr>
          </a:p>
          <a:p>
            <a:pPr marL="0" indent="0">
              <a:buNone/>
              <a:defRPr/>
            </a:pPr>
            <a:r>
              <a:rPr lang="en-US" sz="2000" dirty="0">
                <a:solidFill>
                  <a:schemeClr val="bg1"/>
                </a:solidFill>
                <a:latin typeface="Arial"/>
                <a:cs typeface="Arial"/>
              </a:rPr>
              <a:t>86% of CVD deaths could be prevented or delayed through prevention and treatment.</a:t>
            </a:r>
          </a:p>
          <a:p>
            <a:pPr marL="0" indent="0">
              <a:buNone/>
              <a:defRPr/>
            </a:pPr>
            <a:endParaRPr lang="en-US" sz="2000" dirty="0">
              <a:solidFill>
                <a:schemeClr val="bg1"/>
              </a:solidFill>
              <a:latin typeface="Calibri" panose="020F0502020204030204"/>
              <a:ea typeface="Calibri"/>
              <a:cs typeface="Calibri"/>
            </a:endParaRPr>
          </a:p>
          <a:p>
            <a:pPr marL="0" indent="0">
              <a:buNone/>
              <a:defRPr/>
            </a:pPr>
            <a:r>
              <a:rPr lang="en-US" sz="2000" dirty="0">
                <a:solidFill>
                  <a:schemeClr val="bg1"/>
                </a:solidFill>
                <a:latin typeface="Arial"/>
                <a:cs typeface="Arial"/>
              </a:rPr>
              <a:t>44% of cancer deaths could be prevented or delayed by eliminating risks and increasing screening, early detection and treatment.</a:t>
            </a:r>
            <a:endParaRPr lang="en-US" sz="2000" dirty="0">
              <a:solidFill>
                <a:schemeClr val="bg1"/>
              </a:solidFill>
              <a:latin typeface="Calibri" panose="020F0502020204030204"/>
              <a:ea typeface="Calibri"/>
              <a:cs typeface="Calibri"/>
            </a:endParaRPr>
          </a:p>
        </p:txBody>
      </p:sp>
      <p:sp>
        <p:nvSpPr>
          <p:cNvPr id="11" name="Rectangle 10">
            <a:extLst>
              <a:ext uri="{FF2B5EF4-FFF2-40B4-BE49-F238E27FC236}">
                <a16:creationId xmlns:a16="http://schemas.microsoft.com/office/drawing/2014/main" id="{563D9105-4A79-5334-EC02-55229419EDA9}"/>
              </a:ext>
            </a:extLst>
          </p:cNvPr>
          <p:cNvSpPr/>
          <p:nvPr/>
        </p:nvSpPr>
        <p:spPr>
          <a:xfrm>
            <a:off x="4228938" y="1263501"/>
            <a:ext cx="3750098" cy="3428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193CBEC1-6352-F2DD-7BF3-FC1EF475D786}"/>
              </a:ext>
            </a:extLst>
          </p:cNvPr>
          <p:cNvSpPr txBox="1">
            <a:spLocks/>
          </p:cNvSpPr>
          <p:nvPr/>
        </p:nvSpPr>
        <p:spPr>
          <a:xfrm>
            <a:off x="4375812" y="1369874"/>
            <a:ext cx="3360807" cy="2771902"/>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2000" b="1" dirty="0">
                <a:solidFill>
                  <a:schemeClr val="bg1"/>
                </a:solidFill>
                <a:latin typeface="Arial"/>
                <a:ea typeface="+mn-lt"/>
                <a:cs typeface="Arial"/>
              </a:rPr>
              <a:t>NCDs have a substantial economic impact </a:t>
            </a:r>
            <a:endParaRPr lang="en-US" dirty="0">
              <a:solidFill>
                <a:schemeClr val="bg1"/>
              </a:solidFill>
            </a:endParaRPr>
          </a:p>
          <a:p>
            <a:pPr marL="0" indent="0">
              <a:buNone/>
              <a:defRPr/>
            </a:pPr>
            <a:endParaRPr lang="en-US" sz="2000" b="1" dirty="0">
              <a:solidFill>
                <a:schemeClr val="bg1"/>
              </a:solidFill>
              <a:latin typeface="Arial"/>
              <a:ea typeface="Calibri"/>
              <a:cs typeface="Arial"/>
            </a:endParaRPr>
          </a:p>
          <a:p>
            <a:pPr marL="0" indent="0">
              <a:spcBef>
                <a:spcPts val="20"/>
              </a:spcBef>
              <a:buNone/>
              <a:defRPr/>
            </a:pPr>
            <a:r>
              <a:rPr lang="en-US" sz="2000" dirty="0">
                <a:solidFill>
                  <a:srgbClr val="FFFFFF"/>
                </a:solidFill>
                <a:latin typeface="Arial"/>
                <a:cs typeface="Arial"/>
              </a:rPr>
              <a:t>Estimated global cost of US$ 30 trillion during 2011 to 2030.</a:t>
            </a:r>
          </a:p>
          <a:p>
            <a:pPr marL="0" indent="0">
              <a:spcBef>
                <a:spcPts val="20"/>
              </a:spcBef>
              <a:buNone/>
              <a:defRPr/>
            </a:pPr>
            <a:endParaRPr lang="en-US" sz="2000" dirty="0">
              <a:solidFill>
                <a:srgbClr val="FFFFFF"/>
              </a:solidFill>
              <a:latin typeface="Arial"/>
              <a:ea typeface="Calibri"/>
              <a:cs typeface="Arial"/>
            </a:endParaRPr>
          </a:p>
          <a:p>
            <a:pPr marL="0" indent="0">
              <a:buNone/>
              <a:defRPr/>
            </a:pPr>
            <a:r>
              <a:rPr lang="en-US" sz="2000" dirty="0">
                <a:solidFill>
                  <a:srgbClr val="FFFFFF"/>
                </a:solidFill>
                <a:latin typeface="Arial"/>
                <a:cs typeface="Arial"/>
              </a:rPr>
              <a:t>44% of all spending on health is out of pocket.</a:t>
            </a:r>
            <a:endParaRPr lang="en-US" dirty="0">
              <a:solidFill>
                <a:srgbClr val="FFFFFF"/>
              </a:solidFill>
            </a:endParaRPr>
          </a:p>
        </p:txBody>
      </p:sp>
      <p:sp>
        <p:nvSpPr>
          <p:cNvPr id="15" name="Rectangle 14">
            <a:extLst>
              <a:ext uri="{FF2B5EF4-FFF2-40B4-BE49-F238E27FC236}">
                <a16:creationId xmlns:a16="http://schemas.microsoft.com/office/drawing/2014/main" id="{8E572DAA-AB73-0A01-7316-06D3CA1650C7}"/>
              </a:ext>
            </a:extLst>
          </p:cNvPr>
          <p:cNvSpPr/>
          <p:nvPr/>
        </p:nvSpPr>
        <p:spPr>
          <a:xfrm>
            <a:off x="8222060" y="1223477"/>
            <a:ext cx="3757025" cy="118150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E5304C2F-8C0E-77ED-D4A5-7C9AC37ED69B}"/>
              </a:ext>
            </a:extLst>
          </p:cNvPr>
          <p:cNvSpPr txBox="1">
            <a:spLocks/>
          </p:cNvSpPr>
          <p:nvPr/>
        </p:nvSpPr>
        <p:spPr>
          <a:xfrm>
            <a:off x="8365921" y="1356019"/>
            <a:ext cx="3466705" cy="922320"/>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2000" b="1" dirty="0">
                <a:solidFill>
                  <a:schemeClr val="bg1"/>
                </a:solidFill>
                <a:latin typeface="Arial"/>
                <a:ea typeface="+mn-lt"/>
                <a:cs typeface="Arial"/>
              </a:rPr>
              <a:t>Threat to societal wellbeing, human capital, and economic development</a:t>
            </a:r>
            <a:endParaRPr lang="en-US" dirty="0">
              <a:solidFill>
                <a:schemeClr val="bg1"/>
              </a:solidFill>
              <a:ea typeface="Calibri"/>
              <a:cs typeface="Calibri"/>
            </a:endParaRPr>
          </a:p>
          <a:p>
            <a:pPr marL="0" indent="0">
              <a:buNone/>
              <a:defRPr/>
            </a:pPr>
            <a:endParaRPr lang="en-US" sz="2000" b="1" dirty="0">
              <a:solidFill>
                <a:schemeClr val="bg1"/>
              </a:solidFill>
              <a:latin typeface="Arial"/>
              <a:ea typeface="Calibri"/>
              <a:cs typeface="Arial"/>
            </a:endParaRPr>
          </a:p>
          <a:p>
            <a:pPr marL="0" indent="0">
              <a:spcBef>
                <a:spcPts val="20"/>
              </a:spcBef>
              <a:buNone/>
              <a:defRPr/>
            </a:pPr>
            <a:endParaRPr lang="en-US" sz="2000" dirty="0">
              <a:solidFill>
                <a:srgbClr val="FFFFFF"/>
              </a:solidFill>
              <a:latin typeface="Arial"/>
              <a:cs typeface="Arial"/>
            </a:endParaRPr>
          </a:p>
        </p:txBody>
      </p:sp>
      <p:pic>
        <p:nvPicPr>
          <p:cNvPr id="8" name="Picture 7" descr="A person in a white coat&#10;&#10;Description automatically generated">
            <a:extLst>
              <a:ext uri="{FF2B5EF4-FFF2-40B4-BE49-F238E27FC236}">
                <a16:creationId xmlns:a16="http://schemas.microsoft.com/office/drawing/2014/main" id="{8833FC0E-1DDF-FE9A-EA42-7D936E8A3B9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1300" t="-50" r="5170" b="50"/>
          <a:stretch/>
        </p:blipFill>
        <p:spPr>
          <a:xfrm>
            <a:off x="8222667" y="2567985"/>
            <a:ext cx="3753453" cy="3938757"/>
          </a:xfrm>
          <a:prstGeom prst="rect">
            <a:avLst/>
          </a:prstGeom>
        </p:spPr>
      </p:pic>
    </p:spTree>
    <p:extLst>
      <p:ext uri="{BB962C8B-B14F-4D97-AF65-F5344CB8AC3E}">
        <p14:creationId xmlns:p14="http://schemas.microsoft.com/office/powerpoint/2010/main" val="77890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B581C-16E8-DA86-82CA-8CE96DB5D67E}"/>
            </a:ext>
          </a:extLst>
        </p:cNvPr>
        <p:cNvGrpSpPr/>
        <p:nvPr/>
      </p:nvGrpSpPr>
      <p:grpSpPr>
        <a:xfrm>
          <a:off x="0" y="0"/>
          <a:ext cx="0" cy="0"/>
          <a:chOff x="0" y="0"/>
          <a:chExt cx="0" cy="0"/>
        </a:xfrm>
      </p:grpSpPr>
      <p:pic>
        <p:nvPicPr>
          <p:cNvPr id="3" name="Picture 2" descr="G:\NMH-SURVEILLANCE\.NMH SURVEILLANCE\Presentations\Images\GMF\ENG\gmfgoals.jpg">
            <a:extLst>
              <a:ext uri="{FF2B5EF4-FFF2-40B4-BE49-F238E27FC236}">
                <a16:creationId xmlns:a16="http://schemas.microsoft.com/office/drawing/2014/main" id="{F96B4528-EDCD-1509-53CE-1443AF084AF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06114" y="1110656"/>
            <a:ext cx="7179772" cy="54713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6">
            <a:extLst>
              <a:ext uri="{FF2B5EF4-FFF2-40B4-BE49-F238E27FC236}">
                <a16:creationId xmlns:a16="http://schemas.microsoft.com/office/drawing/2014/main" id="{40AB5240-1F07-8574-2827-4897F555BB80}"/>
              </a:ext>
            </a:extLst>
          </p:cNvPr>
          <p:cNvSpPr txBox="1">
            <a:spLocks/>
          </p:cNvSpPr>
          <p:nvPr/>
        </p:nvSpPr>
        <p:spPr>
          <a:xfrm>
            <a:off x="464127" y="276019"/>
            <a:ext cx="10515600" cy="6460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CL" sz="3000" b="1" dirty="0">
                <a:solidFill>
                  <a:schemeClr val="accent1">
                    <a:lumMod val="49000"/>
                  </a:schemeClr>
                </a:solidFill>
                <a:latin typeface="Arial Black"/>
                <a:ea typeface="+mj-lt"/>
                <a:cs typeface="+mj-lt"/>
              </a:rPr>
              <a:t>Global NCD Targets </a:t>
            </a:r>
            <a:r>
              <a:rPr lang="es-CL" sz="3000" b="1" dirty="0" err="1">
                <a:solidFill>
                  <a:schemeClr val="accent1">
                    <a:lumMod val="49000"/>
                  </a:schemeClr>
                </a:solidFill>
                <a:latin typeface="Arial Black"/>
                <a:ea typeface="+mj-lt"/>
                <a:cs typeface="+mj-lt"/>
              </a:rPr>
              <a:t>for</a:t>
            </a:r>
            <a:r>
              <a:rPr lang="es-CL" sz="3000" b="1" dirty="0">
                <a:solidFill>
                  <a:schemeClr val="accent1">
                    <a:lumMod val="49000"/>
                  </a:schemeClr>
                </a:solidFill>
                <a:latin typeface="Arial Black"/>
                <a:ea typeface="+mj-lt"/>
                <a:cs typeface="+mj-lt"/>
              </a:rPr>
              <a:t> 2030</a:t>
            </a:r>
          </a:p>
        </p:txBody>
      </p:sp>
      <p:pic>
        <p:nvPicPr>
          <p:cNvPr id="12" name="Picture 11" descr="A blue and black logo&#10;&#10;AI-generated content may be incorrect.">
            <a:extLst>
              <a:ext uri="{FF2B5EF4-FFF2-40B4-BE49-F238E27FC236}">
                <a16:creationId xmlns:a16="http://schemas.microsoft.com/office/drawing/2014/main" id="{9912F6F9-21FE-7F10-8FCD-FD708B9BF4EF}"/>
              </a:ext>
            </a:extLst>
          </p:cNvPr>
          <p:cNvPicPr>
            <a:picLocks noChangeAspect="1"/>
          </p:cNvPicPr>
          <p:nvPr/>
        </p:nvPicPr>
        <p:blipFill>
          <a:blip r:embed="rId3"/>
          <a:stretch>
            <a:fillRect/>
          </a:stretch>
        </p:blipFill>
        <p:spPr>
          <a:xfrm>
            <a:off x="277091" y="5936330"/>
            <a:ext cx="2902528" cy="679558"/>
          </a:xfrm>
          <a:prstGeom prst="rect">
            <a:avLst/>
          </a:prstGeom>
        </p:spPr>
      </p:pic>
    </p:spTree>
    <p:extLst>
      <p:ext uri="{BB962C8B-B14F-4D97-AF65-F5344CB8AC3E}">
        <p14:creationId xmlns:p14="http://schemas.microsoft.com/office/powerpoint/2010/main" val="424222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276" y="199481"/>
            <a:ext cx="9448800" cy="553998"/>
          </a:xfrm>
          <a:prstGeom prst="rect">
            <a:avLst/>
          </a:prstGeom>
        </p:spPr>
        <p:txBody>
          <a:bodyPr wrap="square" lIns="91440" tIns="45720" rIns="91440" bIns="45720" anchor="t">
            <a:spAutoFit/>
          </a:bodyPr>
          <a:lstStyle/>
          <a:p>
            <a:pPr>
              <a:spcAft>
                <a:spcPts val="600"/>
              </a:spcAft>
            </a:pPr>
            <a:r>
              <a:rPr lang="en-US" sz="3000" b="1" dirty="0">
                <a:solidFill>
                  <a:schemeClr val="accent5">
                    <a:lumMod val="49000"/>
                  </a:schemeClr>
                </a:solidFill>
                <a:latin typeface="Arial Black"/>
              </a:rPr>
              <a:t>Cost-effective NCD Interventions </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476" y="1045067"/>
            <a:ext cx="606425" cy="5976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90975" y="1140940"/>
            <a:ext cx="8739484" cy="369332"/>
          </a:xfrm>
          <a:prstGeom prst="rect">
            <a:avLst/>
          </a:prstGeom>
          <a:noFill/>
          <a:ln>
            <a:noFill/>
          </a:ln>
        </p:spPr>
        <p:txBody>
          <a:bodyPr wrap="square" lIns="91440" tIns="45720" rIns="91440" bIns="45720" rtlCol="0" anchor="t">
            <a:spAutoFit/>
          </a:bodyPr>
          <a:lstStyle/>
          <a:p>
            <a:r>
              <a:rPr lang="en-US" b="1" dirty="0">
                <a:latin typeface="Arial"/>
                <a:cs typeface="Arial"/>
              </a:rPr>
              <a:t>Tobacco:</a:t>
            </a:r>
            <a:r>
              <a:rPr lang="en-US" dirty="0">
                <a:latin typeface="Arial"/>
                <a:cs typeface="Arial"/>
              </a:rPr>
              <a:t> tax, smoke free environments, plain packaging, ban advertising</a:t>
            </a:r>
          </a:p>
        </p:txBody>
      </p:sp>
      <p:sp>
        <p:nvSpPr>
          <p:cNvPr id="8" name="Rectangle 7"/>
          <p:cNvSpPr/>
          <p:nvPr/>
        </p:nvSpPr>
        <p:spPr>
          <a:xfrm>
            <a:off x="1091717" y="1875711"/>
            <a:ext cx="8757285" cy="369332"/>
          </a:xfrm>
          <a:prstGeom prst="rect">
            <a:avLst/>
          </a:prstGeom>
          <a:ln>
            <a:noFill/>
          </a:ln>
        </p:spPr>
        <p:txBody>
          <a:bodyPr wrap="square" lIns="91440" tIns="45720" rIns="91440" bIns="45720" anchor="t">
            <a:spAutoFit/>
          </a:bodyPr>
          <a:lstStyle/>
          <a:p>
            <a:pPr lvl="0"/>
            <a:r>
              <a:rPr lang="en-US" b="1" dirty="0">
                <a:solidFill>
                  <a:prstClr val="black"/>
                </a:solidFill>
                <a:latin typeface="Arial"/>
                <a:cs typeface="Arial"/>
              </a:rPr>
              <a:t>Alcohol:</a:t>
            </a:r>
            <a:r>
              <a:rPr lang="en-US" dirty="0">
                <a:solidFill>
                  <a:prstClr val="black"/>
                </a:solidFill>
                <a:latin typeface="Arial"/>
                <a:cs typeface="Arial"/>
              </a:rPr>
              <a:t> tax, restrict/ban advertising, restrict availability, drink driving laws</a:t>
            </a:r>
          </a:p>
        </p:txBody>
      </p:sp>
      <p:sp>
        <p:nvSpPr>
          <p:cNvPr id="9" name="Rectangle 8"/>
          <p:cNvSpPr/>
          <p:nvPr/>
        </p:nvSpPr>
        <p:spPr>
          <a:xfrm>
            <a:off x="1093612" y="2608173"/>
            <a:ext cx="8561747" cy="646331"/>
          </a:xfrm>
          <a:prstGeom prst="rect">
            <a:avLst/>
          </a:prstGeom>
          <a:ln>
            <a:noFill/>
          </a:ln>
        </p:spPr>
        <p:txBody>
          <a:bodyPr wrap="square" lIns="91440" tIns="45720" rIns="91440" bIns="45720" anchor="t">
            <a:spAutoFit/>
          </a:bodyPr>
          <a:lstStyle/>
          <a:p>
            <a:pPr lvl="0"/>
            <a:r>
              <a:rPr lang="en-US" b="1" dirty="0">
                <a:solidFill>
                  <a:prstClr val="black"/>
                </a:solidFill>
                <a:latin typeface="Arial"/>
                <a:cs typeface="Arial"/>
              </a:rPr>
              <a:t>Diet:</a:t>
            </a:r>
            <a:r>
              <a:rPr lang="en-US" dirty="0">
                <a:solidFill>
                  <a:prstClr val="black"/>
                </a:solidFill>
                <a:latin typeface="Arial"/>
                <a:cs typeface="Arial"/>
              </a:rPr>
              <a:t> lower sodium, tax sugar sweetened beverages, ban trans fats, front-of-pack labeling, restrict marketing unhealthy foods and beverages </a:t>
            </a:r>
          </a:p>
        </p:txBody>
      </p:sp>
      <p:sp>
        <p:nvSpPr>
          <p:cNvPr id="10" name="Rectangle 9"/>
          <p:cNvSpPr/>
          <p:nvPr/>
        </p:nvSpPr>
        <p:spPr>
          <a:xfrm>
            <a:off x="1091472" y="3487200"/>
            <a:ext cx="8453735" cy="369332"/>
          </a:xfrm>
          <a:prstGeom prst="rect">
            <a:avLst/>
          </a:prstGeom>
          <a:ln>
            <a:noFill/>
          </a:ln>
        </p:spPr>
        <p:txBody>
          <a:bodyPr wrap="square" lIns="91440" tIns="45720" rIns="91440" bIns="45720" anchor="t">
            <a:spAutoFit/>
          </a:bodyPr>
          <a:lstStyle/>
          <a:p>
            <a:r>
              <a:rPr lang="en-US" b="1" dirty="0">
                <a:latin typeface="Arial"/>
                <a:cs typeface="Arial"/>
              </a:rPr>
              <a:t>Physical activity:</a:t>
            </a:r>
            <a:r>
              <a:rPr lang="en-US" dirty="0">
                <a:latin typeface="Arial"/>
                <a:cs typeface="Arial"/>
              </a:rPr>
              <a:t> Communication campaigns, Brief intervention in PHC</a:t>
            </a:r>
          </a:p>
        </p:txBody>
      </p:sp>
      <p:sp>
        <p:nvSpPr>
          <p:cNvPr id="11" name="Rectangle 10"/>
          <p:cNvSpPr/>
          <p:nvPr/>
        </p:nvSpPr>
        <p:spPr>
          <a:xfrm>
            <a:off x="1093592" y="4233571"/>
            <a:ext cx="8452064" cy="923330"/>
          </a:xfrm>
          <a:prstGeom prst="rect">
            <a:avLst/>
          </a:prstGeom>
          <a:ln>
            <a:noFill/>
          </a:ln>
        </p:spPr>
        <p:txBody>
          <a:bodyPr wrap="square" lIns="91440" tIns="45720" rIns="91440" bIns="45720" anchor="t">
            <a:spAutoFit/>
          </a:bodyPr>
          <a:lstStyle/>
          <a:p>
            <a:r>
              <a:rPr lang="en-US" b="1" dirty="0">
                <a:latin typeface="Arial"/>
                <a:cs typeface="Arial"/>
              </a:rPr>
              <a:t>Primary care:</a:t>
            </a:r>
            <a:r>
              <a:rPr lang="en-US" dirty="0">
                <a:latin typeface="Arial"/>
                <a:cs typeface="Arial"/>
              </a:rPr>
              <a:t> screening [cervical; breast; colorectal], diagnosis and treatment - [hypertension; asthma; diabetes]; medication, counselling, foot care, retinopathy screening, self-monitoring, HPV vax and HPV testing</a:t>
            </a:r>
            <a:endParaRPr lang="en-US" dirty="0"/>
          </a:p>
        </p:txBody>
      </p:sp>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01" t="6622" r="3975" b="3931"/>
          <a:stretch/>
        </p:blipFill>
        <p:spPr bwMode="auto">
          <a:xfrm>
            <a:off x="399229" y="1818037"/>
            <a:ext cx="601591" cy="60591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88" t="4792" r="4688" b="4792"/>
          <a:stretch/>
        </p:blipFill>
        <p:spPr bwMode="auto">
          <a:xfrm>
            <a:off x="400960" y="2674565"/>
            <a:ext cx="603698" cy="57490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92" t="3788" r="4668" b="3788"/>
          <a:stretch/>
        </p:blipFill>
        <p:spPr bwMode="auto">
          <a:xfrm>
            <a:off x="403435" y="3489742"/>
            <a:ext cx="603698" cy="60241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03188" y="4352857"/>
            <a:ext cx="599864" cy="6717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857199" y="6543197"/>
            <a:ext cx="4304277" cy="246221"/>
          </a:xfrm>
          <a:prstGeom prst="rect">
            <a:avLst/>
          </a:prstGeom>
          <a:noFill/>
        </p:spPr>
        <p:txBody>
          <a:bodyPr wrap="square" lIns="91440" tIns="45720" rIns="91440" bIns="45720" rtlCol="0" anchor="t">
            <a:spAutoFit/>
          </a:bodyPr>
          <a:lstStyle/>
          <a:p>
            <a:pPr algn="r"/>
            <a:r>
              <a:rPr lang="en-US" sz="1000" b="1" dirty="0">
                <a:solidFill>
                  <a:prstClr val="black"/>
                </a:solidFill>
                <a:latin typeface="Arial"/>
                <a:cs typeface="Arial"/>
              </a:rPr>
              <a:t>Source: </a:t>
            </a:r>
            <a:r>
              <a:rPr lang="en-US" sz="1000" dirty="0">
                <a:solidFill>
                  <a:prstClr val="black"/>
                </a:solidFill>
                <a:latin typeface="Arial"/>
                <a:cs typeface="Arial"/>
              </a:rPr>
              <a:t>WHO</a:t>
            </a:r>
            <a:r>
              <a:rPr lang="en-US" sz="1000" b="1" dirty="0">
                <a:solidFill>
                  <a:prstClr val="black"/>
                </a:solidFill>
                <a:latin typeface="Arial"/>
                <a:cs typeface="Arial"/>
              </a:rPr>
              <a:t> </a:t>
            </a:r>
            <a:r>
              <a:rPr lang="en-US" sz="1000" dirty="0">
                <a:latin typeface="Arial"/>
                <a:cs typeface="Arial"/>
              </a:rPr>
              <a:t>NCD Cost-effective Interventions, 2017 and updated 2023</a:t>
            </a:r>
            <a:endParaRPr lang="es-ES" sz="1000" dirty="0">
              <a:latin typeface="Arial"/>
              <a:cs typeface="Arial"/>
            </a:endParaRPr>
          </a:p>
        </p:txBody>
      </p:sp>
      <p:sp>
        <p:nvSpPr>
          <p:cNvPr id="20" name="Rectangle 19"/>
          <p:cNvSpPr/>
          <p:nvPr/>
        </p:nvSpPr>
        <p:spPr>
          <a:xfrm>
            <a:off x="9633893" y="202761"/>
            <a:ext cx="2210924" cy="5916487"/>
          </a:xfrm>
          <a:prstGeom prst="rect">
            <a:avLst/>
          </a:prstGeom>
          <a:noFill/>
          <a:ln w="28575">
            <a:solidFill>
              <a:schemeClr val="accent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2">
            <a:extLst>
              <a:ext uri="{FF2B5EF4-FFF2-40B4-BE49-F238E27FC236}">
                <a16:creationId xmlns:a16="http://schemas.microsoft.com/office/drawing/2014/main" id="{C1A6C084-CF51-2D11-2EF9-18103031B71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555" r="770"/>
          <a:stretch/>
        </p:blipFill>
        <p:spPr bwMode="auto">
          <a:xfrm>
            <a:off x="10005925" y="3431922"/>
            <a:ext cx="1517739" cy="2353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 name="Imagen 3" descr="Imagen que contiene Interfaz de usuario gráfica&#10;&#10;El contenido generado por inteligencia artificial puede ser incorrecto.">
            <a:extLst>
              <a:ext uri="{FF2B5EF4-FFF2-40B4-BE49-F238E27FC236}">
                <a16:creationId xmlns:a16="http://schemas.microsoft.com/office/drawing/2014/main" id="{B50FE4D9-F441-4BD7-ABA2-5C26F38D9940}"/>
              </a:ext>
            </a:extLst>
          </p:cNvPr>
          <p:cNvPicPr>
            <a:picLocks noChangeAspect="1"/>
          </p:cNvPicPr>
          <p:nvPr/>
        </p:nvPicPr>
        <p:blipFill>
          <a:blip r:embed="rId10"/>
          <a:stretch>
            <a:fillRect/>
          </a:stretch>
        </p:blipFill>
        <p:spPr>
          <a:xfrm>
            <a:off x="10007209" y="502015"/>
            <a:ext cx="1461095" cy="2357208"/>
          </a:xfrm>
          <a:prstGeom prst="rect">
            <a:avLst/>
          </a:prstGeom>
          <a:ln>
            <a:noFill/>
          </a:ln>
          <a:effectLst>
            <a:outerShdw blurRad="292100" dist="139700" dir="2700000" algn="tl" rotWithShape="0">
              <a:srgbClr val="333333">
                <a:alpha val="65000"/>
              </a:srgbClr>
            </a:outerShdw>
          </a:effectLst>
        </p:spPr>
      </p:pic>
      <p:pic>
        <p:nvPicPr>
          <p:cNvPr id="6" name="Picture 5" descr="A blue and black logo&#10;&#10;AI-generated content may be incorrect.">
            <a:extLst>
              <a:ext uri="{FF2B5EF4-FFF2-40B4-BE49-F238E27FC236}">
                <a16:creationId xmlns:a16="http://schemas.microsoft.com/office/drawing/2014/main" id="{D96BD6E6-127B-4971-83DA-83A6E8EA526F}"/>
              </a:ext>
            </a:extLst>
          </p:cNvPr>
          <p:cNvPicPr>
            <a:picLocks noChangeAspect="1"/>
          </p:cNvPicPr>
          <p:nvPr/>
        </p:nvPicPr>
        <p:blipFill>
          <a:blip r:embed="rId11"/>
          <a:stretch>
            <a:fillRect/>
          </a:stretch>
        </p:blipFill>
        <p:spPr>
          <a:xfrm>
            <a:off x="277091" y="5936330"/>
            <a:ext cx="2902528" cy="679558"/>
          </a:xfrm>
          <a:prstGeom prst="rect">
            <a:avLst/>
          </a:prstGeom>
        </p:spPr>
      </p:pic>
    </p:spTree>
    <p:extLst>
      <p:ext uri="{BB962C8B-B14F-4D97-AF65-F5344CB8AC3E}">
        <p14:creationId xmlns:p14="http://schemas.microsoft.com/office/powerpoint/2010/main" val="320589862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A5F90-4ADF-C9D6-BA43-691B33565D3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D599041-1D43-E4E0-C0CC-F271DAC2F472}"/>
              </a:ext>
            </a:extLst>
          </p:cNvPr>
          <p:cNvSpPr/>
          <p:nvPr/>
        </p:nvSpPr>
        <p:spPr>
          <a:xfrm>
            <a:off x="235097" y="241237"/>
            <a:ext cx="10729383" cy="553998"/>
          </a:xfrm>
          <a:prstGeom prst="rect">
            <a:avLst/>
          </a:prstGeom>
        </p:spPr>
        <p:txBody>
          <a:bodyPr wrap="square" lIns="91440" tIns="45720" rIns="91440" bIns="45720" anchor="t">
            <a:spAutoFit/>
          </a:bodyPr>
          <a:lstStyle/>
          <a:p>
            <a:pPr>
              <a:spcAft>
                <a:spcPts val="600"/>
              </a:spcAft>
            </a:pPr>
            <a:r>
              <a:rPr lang="en-US" sz="3000" b="1" dirty="0">
                <a:solidFill>
                  <a:schemeClr val="accent1">
                    <a:lumMod val="49000"/>
                  </a:schemeClr>
                </a:solidFill>
                <a:latin typeface="Arial Black"/>
              </a:rPr>
              <a:t>Cost-effective Tobacco Control Interventions </a:t>
            </a:r>
            <a:endParaRPr lang="en-US" sz="3000" b="1" dirty="0">
              <a:solidFill>
                <a:schemeClr val="accent1">
                  <a:lumMod val="49000"/>
                </a:schemeClr>
              </a:solidFill>
              <a:latin typeface="Arial Black" panose="020B0A04020102020204" pitchFamily="34" charset="0"/>
            </a:endParaRPr>
          </a:p>
        </p:txBody>
      </p:sp>
      <p:pic>
        <p:nvPicPr>
          <p:cNvPr id="4" name="Imagen 3" descr="Texto&#10;&#10;El contenido generado por inteligencia artificial puede ser incorrecto.">
            <a:extLst>
              <a:ext uri="{FF2B5EF4-FFF2-40B4-BE49-F238E27FC236}">
                <a16:creationId xmlns:a16="http://schemas.microsoft.com/office/drawing/2014/main" id="{54DFC661-62DC-B9FB-5ED9-D524EF33C4D3}"/>
              </a:ext>
            </a:extLst>
          </p:cNvPr>
          <p:cNvPicPr>
            <a:picLocks noChangeAspect="1"/>
          </p:cNvPicPr>
          <p:nvPr/>
        </p:nvPicPr>
        <p:blipFill>
          <a:blip r:embed="rId3"/>
          <a:stretch>
            <a:fillRect/>
          </a:stretch>
        </p:blipFill>
        <p:spPr>
          <a:xfrm>
            <a:off x="757509" y="2770967"/>
            <a:ext cx="1904964" cy="2890831"/>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6A2545-B4B1-BEDD-F090-83D565F0E4DB}"/>
              </a:ext>
            </a:extLst>
          </p:cNvPr>
          <p:cNvSpPr txBox="1"/>
          <p:nvPr/>
        </p:nvSpPr>
        <p:spPr>
          <a:xfrm>
            <a:off x="2604571" y="2174431"/>
            <a:ext cx="23295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Arial"/>
                <a:ea typeface="Calibri"/>
                <a:cs typeface="Calibri"/>
              </a:rPr>
              <a:t>Protocol, 69 Parties</a:t>
            </a:r>
            <a:endParaRPr lang="en-US" sz="1600">
              <a:latin typeface="Arial"/>
              <a:cs typeface="Arial"/>
            </a:endParaRPr>
          </a:p>
        </p:txBody>
      </p:sp>
      <p:pic>
        <p:nvPicPr>
          <p:cNvPr id="13" name="Imagen 12" descr="Protocol to Eliminate Illicit Trade in Tobacco Products">
            <a:extLst>
              <a:ext uri="{FF2B5EF4-FFF2-40B4-BE49-F238E27FC236}">
                <a16:creationId xmlns:a16="http://schemas.microsoft.com/office/drawing/2014/main" id="{93E89ED6-A2CE-1A10-8A05-6D97FC1330FD}"/>
              </a:ext>
            </a:extLst>
          </p:cNvPr>
          <p:cNvPicPr>
            <a:picLocks noChangeAspect="1"/>
          </p:cNvPicPr>
          <p:nvPr/>
        </p:nvPicPr>
        <p:blipFill>
          <a:blip r:embed="rId4"/>
          <a:stretch>
            <a:fillRect/>
          </a:stretch>
        </p:blipFill>
        <p:spPr>
          <a:xfrm>
            <a:off x="2888767" y="2773201"/>
            <a:ext cx="1969480" cy="2886503"/>
          </a:xfrm>
          <a:prstGeom prst="rect">
            <a:avLst/>
          </a:prstGeom>
          <a:effectLst>
            <a:outerShdw blurRad="50800" dist="38100" dir="10800000" algn="r" rotWithShape="0">
              <a:prstClr val="black">
                <a:alpha val="40000"/>
              </a:prstClr>
            </a:outerShdw>
          </a:effectLst>
        </p:spPr>
      </p:pic>
      <p:sp>
        <p:nvSpPr>
          <p:cNvPr id="14" name="CuadroTexto 13">
            <a:extLst>
              <a:ext uri="{FF2B5EF4-FFF2-40B4-BE49-F238E27FC236}">
                <a16:creationId xmlns:a16="http://schemas.microsoft.com/office/drawing/2014/main" id="{8A6054AF-1301-D8D5-4126-02B6440D7F06}"/>
              </a:ext>
            </a:extLst>
          </p:cNvPr>
          <p:cNvSpPr txBox="1"/>
          <p:nvPr/>
        </p:nvSpPr>
        <p:spPr>
          <a:xfrm>
            <a:off x="5084541" y="1397675"/>
            <a:ext cx="6941736" cy="2031325"/>
          </a:xfrm>
          <a:prstGeom prst="rect">
            <a:avLst/>
          </a:prstGeom>
          <a:noFill/>
          <a:ln w="28575">
            <a:solidFill>
              <a:srgbClr val="C00000"/>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solidFill>
                  <a:srgbClr val="002060"/>
                </a:solidFill>
              </a:rPr>
              <a:t>MPOWER </a:t>
            </a:r>
            <a:r>
              <a:rPr lang="en-US" b="1" u="sng" dirty="0">
                <a:solidFill>
                  <a:srgbClr val="002060"/>
                </a:solidFill>
                <a:ea typeface="+mn-lt"/>
                <a:cs typeface="+mn-lt"/>
              </a:rPr>
              <a:t>package</a:t>
            </a:r>
            <a:r>
              <a:rPr lang="en-US" b="1" u="sng" dirty="0">
                <a:ea typeface="+mn-lt"/>
                <a:cs typeface="+mn-lt"/>
              </a:rPr>
              <a:t>: </a:t>
            </a:r>
            <a:r>
              <a:rPr lang="en-US" b="1" i="1" u="sng" dirty="0">
                <a:solidFill>
                  <a:srgbClr val="FF0000"/>
                </a:solidFill>
                <a:ea typeface="+mn-lt"/>
                <a:cs typeface="+mn-lt"/>
              </a:rPr>
              <a:t>entry point for full implementation of the FCTC</a:t>
            </a:r>
            <a:endParaRPr lang="es-ES" b="1" i="1" u="sng" dirty="0">
              <a:solidFill>
                <a:srgbClr val="FF0000"/>
              </a:solidFill>
              <a:ea typeface="Calibri" panose="020F0502020204030204"/>
              <a:cs typeface="Calibri" panose="020F0502020204030204"/>
            </a:endParaRPr>
          </a:p>
          <a:p>
            <a:r>
              <a:rPr lang="en-US" b="1" dirty="0">
                <a:solidFill>
                  <a:schemeClr val="accent1"/>
                </a:solidFill>
              </a:rPr>
              <a:t>M</a:t>
            </a:r>
            <a:r>
              <a:rPr lang="en-US" dirty="0"/>
              <a:t>: monitor tobacco use and prevention policies; </a:t>
            </a:r>
            <a:endParaRPr lang="en-US" dirty="0">
              <a:ea typeface="Calibri"/>
              <a:cs typeface="Calibri"/>
            </a:endParaRPr>
          </a:p>
          <a:p>
            <a:r>
              <a:rPr lang="en-US" b="1" dirty="0">
                <a:solidFill>
                  <a:schemeClr val="accent1"/>
                </a:solidFill>
              </a:rPr>
              <a:t>P</a:t>
            </a:r>
            <a:r>
              <a:rPr lang="en-US" dirty="0"/>
              <a:t>: protect people from tobacco smoke;</a:t>
            </a:r>
            <a:endParaRPr lang="en-US" dirty="0">
              <a:ea typeface="Calibri" panose="020F0502020204030204"/>
              <a:cs typeface="Calibri" panose="020F0502020204030204"/>
            </a:endParaRPr>
          </a:p>
          <a:p>
            <a:r>
              <a:rPr lang="en-US" b="1" dirty="0">
                <a:solidFill>
                  <a:schemeClr val="accent1"/>
                </a:solidFill>
              </a:rPr>
              <a:t>O</a:t>
            </a:r>
            <a:r>
              <a:rPr lang="en-US" dirty="0"/>
              <a:t>: offer help to quit tobacco smoking; </a:t>
            </a:r>
            <a:endParaRPr lang="en-US" dirty="0">
              <a:ea typeface="Calibri"/>
              <a:cs typeface="Calibri"/>
            </a:endParaRPr>
          </a:p>
          <a:p>
            <a:r>
              <a:rPr lang="en-US" b="1" dirty="0">
                <a:solidFill>
                  <a:schemeClr val="accent1"/>
                </a:solidFill>
              </a:rPr>
              <a:t>W</a:t>
            </a:r>
            <a:r>
              <a:rPr lang="en-US" dirty="0"/>
              <a:t>: warn about the dangers of tobacco; </a:t>
            </a:r>
            <a:endParaRPr lang="en-US" dirty="0">
              <a:ea typeface="Calibri"/>
              <a:cs typeface="Calibri"/>
            </a:endParaRPr>
          </a:p>
          <a:p>
            <a:r>
              <a:rPr lang="en-US" b="1" dirty="0">
                <a:solidFill>
                  <a:schemeClr val="accent1"/>
                </a:solidFill>
              </a:rPr>
              <a:t>E</a:t>
            </a:r>
            <a:r>
              <a:rPr lang="en-US" dirty="0"/>
              <a:t>: enforce bans on tobacco advertising, promotion and sponsorship; and </a:t>
            </a:r>
            <a:r>
              <a:rPr lang="en-US" b="1" dirty="0">
                <a:solidFill>
                  <a:schemeClr val="accent1"/>
                </a:solidFill>
              </a:rPr>
              <a:t>R</a:t>
            </a:r>
            <a:r>
              <a:rPr lang="en-US" dirty="0"/>
              <a:t>: raise taxes on tobacco</a:t>
            </a:r>
            <a:endParaRPr lang="en-US" dirty="0">
              <a:ea typeface="Calibri"/>
              <a:cs typeface="Calibri"/>
            </a:endParaRPr>
          </a:p>
        </p:txBody>
      </p:sp>
      <p:sp>
        <p:nvSpPr>
          <p:cNvPr id="15" name="CuadroTexto 14">
            <a:extLst>
              <a:ext uri="{FF2B5EF4-FFF2-40B4-BE49-F238E27FC236}">
                <a16:creationId xmlns:a16="http://schemas.microsoft.com/office/drawing/2014/main" id="{D9A1AF8E-0C37-6CDA-10DB-D93125B67E0F}"/>
              </a:ext>
            </a:extLst>
          </p:cNvPr>
          <p:cNvSpPr txBox="1"/>
          <p:nvPr/>
        </p:nvSpPr>
        <p:spPr>
          <a:xfrm>
            <a:off x="672560" y="1069767"/>
            <a:ext cx="425599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First global public health treaty, was negotiated under the auspices of the WHO.</a:t>
            </a:r>
          </a:p>
        </p:txBody>
      </p:sp>
      <p:pic>
        <p:nvPicPr>
          <p:cNvPr id="6" name="Picture 5" descr="A blue and black logo&#10;&#10;AI-generated content may be incorrect.">
            <a:extLst>
              <a:ext uri="{FF2B5EF4-FFF2-40B4-BE49-F238E27FC236}">
                <a16:creationId xmlns:a16="http://schemas.microsoft.com/office/drawing/2014/main" id="{142B7BEB-3FBA-DC98-D2AC-5C3BA4F616B4}"/>
              </a:ext>
            </a:extLst>
          </p:cNvPr>
          <p:cNvPicPr>
            <a:picLocks noChangeAspect="1"/>
          </p:cNvPicPr>
          <p:nvPr/>
        </p:nvPicPr>
        <p:blipFill>
          <a:blip r:embed="rId5"/>
          <a:stretch>
            <a:fillRect/>
          </a:stretch>
        </p:blipFill>
        <p:spPr>
          <a:xfrm>
            <a:off x="277091" y="5936330"/>
            <a:ext cx="2902528" cy="679558"/>
          </a:xfrm>
          <a:prstGeom prst="rect">
            <a:avLst/>
          </a:prstGeom>
        </p:spPr>
      </p:pic>
      <p:sp>
        <p:nvSpPr>
          <p:cNvPr id="7" name="CuadroTexto 4">
            <a:extLst>
              <a:ext uri="{FF2B5EF4-FFF2-40B4-BE49-F238E27FC236}">
                <a16:creationId xmlns:a16="http://schemas.microsoft.com/office/drawing/2014/main" id="{B02E6025-3F52-F342-23B2-9A487AAF4A73}"/>
              </a:ext>
            </a:extLst>
          </p:cNvPr>
          <p:cNvSpPr txBox="1"/>
          <p:nvPr/>
        </p:nvSpPr>
        <p:spPr>
          <a:xfrm>
            <a:off x="623369" y="2174431"/>
            <a:ext cx="19485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Arial"/>
                <a:ea typeface="Calibri"/>
                <a:cs typeface="Calibri"/>
              </a:rPr>
              <a:t>FCTC, 183 Parties</a:t>
            </a:r>
            <a:endParaRPr lang="en-US" dirty="0"/>
          </a:p>
        </p:txBody>
      </p:sp>
      <p:pic>
        <p:nvPicPr>
          <p:cNvPr id="10" name="Imagen 9" descr="20th anniversary of the entry into force of the WHO Framework Convention on  Tobacco Control">
            <a:extLst>
              <a:ext uri="{FF2B5EF4-FFF2-40B4-BE49-F238E27FC236}">
                <a16:creationId xmlns:a16="http://schemas.microsoft.com/office/drawing/2014/main" id="{F7CF2FBD-5239-C050-E90E-6240B0764CB4}"/>
              </a:ext>
            </a:extLst>
          </p:cNvPr>
          <p:cNvPicPr>
            <a:picLocks noChangeAspect="1"/>
          </p:cNvPicPr>
          <p:nvPr/>
        </p:nvPicPr>
        <p:blipFill>
          <a:blip r:embed="rId6"/>
          <a:stretch>
            <a:fillRect/>
          </a:stretch>
        </p:blipFill>
        <p:spPr>
          <a:xfrm>
            <a:off x="7184558" y="3696804"/>
            <a:ext cx="2741701" cy="2919084"/>
          </a:xfrm>
          <a:prstGeom prst="rect">
            <a:avLst/>
          </a:prstGeom>
        </p:spPr>
      </p:pic>
    </p:spTree>
    <p:extLst>
      <p:ext uri="{BB962C8B-B14F-4D97-AF65-F5344CB8AC3E}">
        <p14:creationId xmlns:p14="http://schemas.microsoft.com/office/powerpoint/2010/main" val="182738764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pWhiteEnglish">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e13aadc-de86-43ee-b386-40c01ba74c80" xsi:nil="true"/>
    <lcf76f155ced4ddcb4097134ff3c332f xmlns="260a6ec5-9986-4ca1-9844-13169e84d02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48964C192BDB4C4DBDCF23DE30C44160" ma:contentTypeVersion="20" ma:contentTypeDescription="Create a new document." ma:contentTypeScope="" ma:versionID="3afbae0b1d8a47d7326a6d64109e4460">
  <xsd:schema xmlns:xsd="http://www.w3.org/2001/XMLSchema" xmlns:xs="http://www.w3.org/2001/XMLSchema" xmlns:p="http://schemas.microsoft.com/office/2006/metadata/properties" xmlns:ns2="260a6ec5-9986-4ca1-9844-13169e84d029" xmlns:ns3="73d0ba8d-d766-4bf6-bcf0-d2eb81301a02" xmlns:ns4="5e13aadc-de86-43ee-b386-40c01ba74c80" targetNamespace="http://schemas.microsoft.com/office/2006/metadata/properties" ma:root="true" ma:fieldsID="fee09371fdee11d59cbe40004b34ea9c" ns2:_="" ns3:_="" ns4:_="">
    <xsd:import namespace="260a6ec5-9986-4ca1-9844-13169e84d029"/>
    <xsd:import namespace="73d0ba8d-d766-4bf6-bcf0-d2eb81301a02"/>
    <xsd:import namespace="5e13aadc-de86-43ee-b386-40c01ba74c8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0a6ec5-9986-4ca1-9844-13169e84d0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c0f44cca-6aff-4d49-827c-e4b3bc2e3f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d0ba8d-d766-4bf6-bcf0-d2eb81301a02"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13aadc-de86-43ee-b386-40c01ba74c8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64ea066-1f43-46df-999a-b181b7a782a3}" ma:internalName="TaxCatchAll" ma:showField="CatchAllData" ma:web="73d0ba8d-d766-4bf6-bcf0-d2eb81301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7"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B765EF-BBBF-40DE-855F-0BEEE70FE541}">
  <ds:schemaRefs>
    <ds:schemaRef ds:uri="http://schemas.microsoft.com/sharepoint/v3/contenttype/forms"/>
  </ds:schemaRefs>
</ds:datastoreItem>
</file>

<file path=customXml/itemProps2.xml><?xml version="1.0" encoding="utf-8"?>
<ds:datastoreItem xmlns:ds="http://schemas.openxmlformats.org/officeDocument/2006/customXml" ds:itemID="{E789E28C-92D8-4907-B089-052E77E7179E}">
  <ds:schemaRefs>
    <ds:schemaRef ds:uri="http://purl.org/dc/terms/"/>
    <ds:schemaRef ds:uri="http://purl.org/dc/elements/1.1/"/>
    <ds:schemaRef ds:uri="http://schemas.microsoft.com/office/infopath/2007/PartnerControls"/>
    <ds:schemaRef ds:uri="http://schemas.microsoft.com/office/2006/metadata/properties"/>
    <ds:schemaRef ds:uri="20024c2a-f4c0-4788-a218-4054ab89794c"/>
    <ds:schemaRef ds:uri="http://schemas.microsoft.com/office/2006/documentManagement/types"/>
    <ds:schemaRef ds:uri="http://purl.org/dc/dcmitype/"/>
    <ds:schemaRef ds:uri="http://schemas.openxmlformats.org/package/2006/metadata/core-properties"/>
    <ds:schemaRef ds:uri="73d0ba8d-d766-4bf6-bcf0-d2eb81301a02"/>
    <ds:schemaRef ds:uri="5e13aadc-de86-43ee-b386-40c01ba74c80"/>
    <ds:schemaRef ds:uri="http://www.w3.org/XML/1998/namespace"/>
  </ds:schemaRefs>
</ds:datastoreItem>
</file>

<file path=customXml/itemProps3.xml><?xml version="1.0" encoding="utf-8"?>
<ds:datastoreItem xmlns:ds="http://schemas.openxmlformats.org/officeDocument/2006/customXml" ds:itemID="{89163D36-2E31-4D94-BDE1-E83602DE04E2}"/>
</file>

<file path=docProps/app.xml><?xml version="1.0" encoding="utf-8"?>
<Properties xmlns="http://schemas.openxmlformats.org/officeDocument/2006/extended-properties" xmlns:vt="http://schemas.openxmlformats.org/officeDocument/2006/docPropsVTypes">
  <TotalTime>224</TotalTime>
  <Words>3199</Words>
  <Application>Microsoft Office PowerPoint</Application>
  <PresentationFormat>Widescreen</PresentationFormat>
  <Paragraphs>316</Paragraphs>
  <Slides>29</Slides>
  <Notes>17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Aptos</vt:lpstr>
      <vt:lpstr>Aptos Black</vt:lpstr>
      <vt:lpstr>Aptos Display</vt:lpstr>
      <vt:lpstr>Arial</vt:lpstr>
      <vt:lpstr>Arial Black</vt:lpstr>
      <vt:lpstr>Barlow SemiBold</vt:lpstr>
      <vt:lpstr>Calibri</vt:lpstr>
      <vt:lpstr>Calibri Light</vt:lpstr>
      <vt:lpstr>Calibri Regular</vt:lpstr>
      <vt:lpstr>Century Gothic</vt:lpstr>
      <vt:lpstr>Courier New</vt:lpstr>
      <vt:lpstr>Courier New,monospace</vt:lpstr>
      <vt:lpstr>Palatino Linotype</vt:lpstr>
      <vt:lpstr>Times New Roman</vt:lpstr>
      <vt:lpstr>Wingdings</vt:lpstr>
      <vt:lpstr>Office Theme</vt:lpstr>
      <vt:lpstr>1_MapWhiteEnglish</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Cost-effective NCD Interventions: Health taxes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Americas overview</vt:lpstr>
      <vt:lpstr>Preparations for the 4th UN High-level Meeting on  NCDs and Mental Health </vt:lpstr>
      <vt:lpstr> Technical inputs</vt:lpstr>
      <vt:lpstr>Multistakeholder hearing (2 May 2025)</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crecimiento de las ENT en el Mundo</dc:title>
  <dc:creator>Luciani, Silvana (WDC)</dc:creator>
  <cp:lastModifiedBy>Cayon, Arantxa (WDC)</cp:lastModifiedBy>
  <cp:revision>319</cp:revision>
  <dcterms:created xsi:type="dcterms:W3CDTF">2022-11-01T16:28:41Z</dcterms:created>
  <dcterms:modified xsi:type="dcterms:W3CDTF">2025-03-24T11:23:09Z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0x01010048964C192BDB4C4DBDCF23DE30C44160</vt:lpwstr>
  </property>
  <property fmtid="{D5CDD505-2E9C-101B-9397-08002B2CF9AE}" pid="3" name="DocumentStatus">
    <vt:lpwstr/>
  </property>
  <property fmtid="{D5CDD505-2E9C-101B-9397-08002B2CF9AE}" pid="4" name="MediaServiceImageTags">
    <vt:lpwstr/>
  </property>
  <property fmtid="{D5CDD505-2E9C-101B-9397-08002B2CF9AE}" pid="5" name="DocumentType">
    <vt:lpwstr/>
  </property>
  <property fmtid="{D5CDD505-2E9C-101B-9397-08002B2CF9AE}" pid="6" name="SecurityClearance">
    <vt:lpwstr/>
  </property>
</Properties>
</file>