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582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7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submission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2E6C-48DB-AB5E-7E010C248498}"/>
                </c:ext>
              </c:extLst>
            </c:dLbl>
            <c:dLbl>
              <c:idx val="2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D668-485E-970F-040C14C44642}"/>
                </c:ext>
              </c:extLst>
            </c:dLbl>
            <c:spPr>
              <a:solidFill>
                <a:srgbClr val="FFFF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Sheet1!$A$2:$A$25</c:f>
              <c:strCache>
                <c:ptCount val="24"/>
                <c:pt idx="0">
                  <c:v>CAN</c:v>
                </c:pt>
                <c:pt idx="1">
                  <c:v>MEX</c:v>
                </c:pt>
                <c:pt idx="2">
                  <c:v>PRY</c:v>
                </c:pt>
                <c:pt idx="3">
                  <c:v>TTO</c:v>
                </c:pt>
                <c:pt idx="4">
                  <c:v>USA</c:v>
                </c:pt>
                <c:pt idx="5">
                  <c:v>BOL</c:v>
                </c:pt>
                <c:pt idx="6">
                  <c:v>HTI</c:v>
                </c:pt>
                <c:pt idx="7">
                  <c:v>BRA</c:v>
                </c:pt>
                <c:pt idx="8">
                  <c:v>COL</c:v>
                </c:pt>
                <c:pt idx="9">
                  <c:v>HND</c:v>
                </c:pt>
                <c:pt idx="10">
                  <c:v>PAN</c:v>
                </c:pt>
                <c:pt idx="11">
                  <c:v>PER</c:v>
                </c:pt>
                <c:pt idx="12">
                  <c:v>NIC</c:v>
                </c:pt>
                <c:pt idx="13">
                  <c:v>SLV</c:v>
                </c:pt>
                <c:pt idx="14">
                  <c:v>ARG</c:v>
                </c:pt>
                <c:pt idx="15">
                  <c:v>DOM</c:v>
                </c:pt>
                <c:pt idx="16">
                  <c:v>ECU</c:v>
                </c:pt>
                <c:pt idx="17">
                  <c:v>CHL</c:v>
                </c:pt>
                <c:pt idx="18">
                  <c:v>CRI</c:v>
                </c:pt>
                <c:pt idx="19">
                  <c:v>GTM</c:v>
                </c:pt>
                <c:pt idx="20">
                  <c:v>URY</c:v>
                </c:pt>
                <c:pt idx="21">
                  <c:v>CUB</c:v>
                </c:pt>
                <c:pt idx="22">
                  <c:v>Fr Terr</c:v>
                </c:pt>
                <c:pt idx="23">
                  <c:v>VEN</c:v>
                </c:pt>
              </c:strCache>
            </c:strRef>
          </c:cat>
          <c:val>
            <c:numRef>
              <c:f>Sheet1!$B$2:$B$25</c:f>
              <c:numCache>
                <c:formatCode>General</c:formatCode>
                <c:ptCount val="24"/>
                <c:pt idx="0">
                  <c:v>18</c:v>
                </c:pt>
                <c:pt idx="1">
                  <c:v>18</c:v>
                </c:pt>
                <c:pt idx="2">
                  <c:v>18</c:v>
                </c:pt>
                <c:pt idx="3">
                  <c:v>17</c:v>
                </c:pt>
                <c:pt idx="4">
                  <c:v>17</c:v>
                </c:pt>
                <c:pt idx="5">
                  <c:v>16</c:v>
                </c:pt>
                <c:pt idx="6">
                  <c:v>16</c:v>
                </c:pt>
                <c:pt idx="7">
                  <c:v>15</c:v>
                </c:pt>
                <c:pt idx="8">
                  <c:v>15</c:v>
                </c:pt>
                <c:pt idx="9">
                  <c:v>14</c:v>
                </c:pt>
                <c:pt idx="10">
                  <c:v>14</c:v>
                </c:pt>
                <c:pt idx="11">
                  <c:v>14</c:v>
                </c:pt>
                <c:pt idx="12">
                  <c:v>13</c:v>
                </c:pt>
                <c:pt idx="13">
                  <c:v>13</c:v>
                </c:pt>
                <c:pt idx="14">
                  <c:v>12</c:v>
                </c:pt>
                <c:pt idx="15">
                  <c:v>10</c:v>
                </c:pt>
                <c:pt idx="16">
                  <c:v>9</c:v>
                </c:pt>
                <c:pt idx="17">
                  <c:v>5</c:v>
                </c:pt>
                <c:pt idx="18">
                  <c:v>5</c:v>
                </c:pt>
                <c:pt idx="19">
                  <c:v>2</c:v>
                </c:pt>
                <c:pt idx="20">
                  <c:v>2</c:v>
                </c:pt>
                <c:pt idx="21">
                  <c:v>1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52-4723-82E8-650A112446E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Week of last data submission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E6C-48DB-AB5E-7E010C248498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668-485E-970F-040C14C44642}"/>
                </c:ext>
              </c:extLst>
            </c:dLbl>
            <c:spPr>
              <a:solidFill>
                <a:schemeClr val="accent2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lang="en-US" sz="1050" b="1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ellipse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Sheet1!$A$2:$A$25</c:f>
              <c:strCache>
                <c:ptCount val="24"/>
                <c:pt idx="0">
                  <c:v>CAN</c:v>
                </c:pt>
                <c:pt idx="1">
                  <c:v>MEX</c:v>
                </c:pt>
                <c:pt idx="2">
                  <c:v>PRY</c:v>
                </c:pt>
                <c:pt idx="3">
                  <c:v>TTO</c:v>
                </c:pt>
                <c:pt idx="4">
                  <c:v>USA</c:v>
                </c:pt>
                <c:pt idx="5">
                  <c:v>BOL</c:v>
                </c:pt>
                <c:pt idx="6">
                  <c:v>HTI</c:v>
                </c:pt>
                <c:pt idx="7">
                  <c:v>BRA</c:v>
                </c:pt>
                <c:pt idx="8">
                  <c:v>COL</c:v>
                </c:pt>
                <c:pt idx="9">
                  <c:v>HND</c:v>
                </c:pt>
                <c:pt idx="10">
                  <c:v>PAN</c:v>
                </c:pt>
                <c:pt idx="11">
                  <c:v>PER</c:v>
                </c:pt>
                <c:pt idx="12">
                  <c:v>NIC</c:v>
                </c:pt>
                <c:pt idx="13">
                  <c:v>SLV</c:v>
                </c:pt>
                <c:pt idx="14">
                  <c:v>ARG</c:v>
                </c:pt>
                <c:pt idx="15">
                  <c:v>DOM</c:v>
                </c:pt>
                <c:pt idx="16">
                  <c:v>ECU</c:v>
                </c:pt>
                <c:pt idx="17">
                  <c:v>CHL</c:v>
                </c:pt>
                <c:pt idx="18">
                  <c:v>CRI</c:v>
                </c:pt>
                <c:pt idx="19">
                  <c:v>GTM</c:v>
                </c:pt>
                <c:pt idx="20">
                  <c:v>URY</c:v>
                </c:pt>
                <c:pt idx="21">
                  <c:v>CUB</c:v>
                </c:pt>
                <c:pt idx="22">
                  <c:v>Fr Terr</c:v>
                </c:pt>
                <c:pt idx="23">
                  <c:v>VEN</c:v>
                </c:pt>
              </c:strCache>
            </c:strRef>
          </c:cat>
          <c:val>
            <c:numRef>
              <c:f>Sheet1!$C$2:$C$25</c:f>
              <c:numCache>
                <c:formatCode>General</c:formatCode>
                <c:ptCount val="24"/>
                <c:pt idx="0">
                  <c:v>18</c:v>
                </c:pt>
                <c:pt idx="1">
                  <c:v>18</c:v>
                </c:pt>
                <c:pt idx="2">
                  <c:v>18</c:v>
                </c:pt>
                <c:pt idx="3">
                  <c:v>18</c:v>
                </c:pt>
                <c:pt idx="4">
                  <c:v>18</c:v>
                </c:pt>
                <c:pt idx="5">
                  <c:v>17</c:v>
                </c:pt>
                <c:pt idx="6">
                  <c:v>17</c:v>
                </c:pt>
                <c:pt idx="7">
                  <c:v>18</c:v>
                </c:pt>
                <c:pt idx="8">
                  <c:v>18</c:v>
                </c:pt>
                <c:pt idx="9">
                  <c:v>17</c:v>
                </c:pt>
                <c:pt idx="10">
                  <c:v>17</c:v>
                </c:pt>
                <c:pt idx="11">
                  <c:v>18</c:v>
                </c:pt>
                <c:pt idx="12">
                  <c:v>18</c:v>
                </c:pt>
                <c:pt idx="13">
                  <c:v>18</c:v>
                </c:pt>
                <c:pt idx="14">
                  <c:v>16</c:v>
                </c:pt>
                <c:pt idx="15">
                  <c:v>18</c:v>
                </c:pt>
                <c:pt idx="16">
                  <c:v>18</c:v>
                </c:pt>
                <c:pt idx="17">
                  <c:v>17</c:v>
                </c:pt>
                <c:pt idx="18">
                  <c:v>16</c:v>
                </c:pt>
                <c:pt idx="19">
                  <c:v>17</c:v>
                </c:pt>
                <c:pt idx="20">
                  <c:v>2</c:v>
                </c:pt>
                <c:pt idx="21">
                  <c:v>1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68-485E-970F-040C14C446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"/>
        <c:overlap val="100"/>
        <c:axId val="611764783"/>
        <c:axId val="611767279"/>
      </c:barChart>
      <c:catAx>
        <c:axId val="6117647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611767279"/>
        <c:crosses val="autoZero"/>
        <c:auto val="1"/>
        <c:lblAlgn val="ctr"/>
        <c:lblOffset val="100"/>
        <c:noMultiLvlLbl val="0"/>
      </c:catAx>
      <c:valAx>
        <c:axId val="611767279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6117647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357440374301039"/>
          <c:y val="0.92892588618481742"/>
          <c:w val="0.43782694282779872"/>
          <c:h val="5.4959932362732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0.48045</cdr:x>
      <cdr:y>0.9384</cdr:y>
    </cdr:from>
    <cdr:to>
      <cdr:x>0.49528</cdr:x>
      <cdr:y>0.97138</cdr:y>
    </cdr:to>
    <cdr:sp macro="" textlink="">
      <cdr:nvSpPr>
        <cdr:cNvPr id="2" name="Oval 1">
          <a:extLst xmlns:a="http://schemas.openxmlformats.org/drawingml/2006/main">
            <a:ext uri="{FF2B5EF4-FFF2-40B4-BE49-F238E27FC236}">
              <a16:creationId xmlns:a16="http://schemas.microsoft.com/office/drawing/2014/main" id="{089DE810-B614-E5C4-F1C0-0A64E49513C1}"/>
            </a:ext>
          </a:extLst>
        </cdr:cNvPr>
        <cdr:cNvSpPr/>
      </cdr:nvSpPr>
      <cdr:spPr>
        <a:xfrm xmlns:a="http://schemas.openxmlformats.org/drawingml/2006/main">
          <a:off x="5052236" y="4437457"/>
          <a:ext cx="155945" cy="155945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2"/>
        </a:solidFill>
        <a:ln xmlns:a="http://schemas.openxmlformats.org/drawingml/2006/main">
          <a:noFill/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kern="12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883A9-8895-6566-201B-41EA7C677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208BB4-F039-36DA-16BA-88F74F1AA7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6A1020-3BD8-CEBD-4167-0EAE29F97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B5F8-50B8-4C92-AA0F-601B83D3C259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183ECE-797D-2513-8FE5-AE9C0AA5B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513EE2-497F-C289-F200-7A4B75A82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BD06-93D0-4493-AF1E-1AB9002C9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815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89C88-ABDE-E6BD-88A0-0020118D3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307DDD-9CDE-EBDB-5B1A-318C7CF781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5B78D-0B51-4CAC-D35B-6B003A740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B5F8-50B8-4C92-AA0F-601B83D3C259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EFDE0F-5F8F-265D-D1F5-38822C0F9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00026-C699-1284-A378-E3D14CE1D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BD06-93D0-4493-AF1E-1AB9002C9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3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46A2F3-7D78-C589-B5E0-ECEA2DFB5E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195D86-EF55-ADE2-D075-94E827C360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4815B-5886-E3D3-982F-43E4169CF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B5F8-50B8-4C92-AA0F-601B83D3C259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012AF7-4024-424B-FC47-A302DA410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F0C30-A593-807A-C723-CBE6D1708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BD06-93D0-4493-AF1E-1AB9002C9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315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B0843-97A5-2990-503B-F76D1F01F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6F364-FBAF-58C4-9742-C598C4FFF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DDF610-4049-0797-E716-5D2F13CA0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B5F8-50B8-4C92-AA0F-601B83D3C259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844B3-6BCF-820D-82FC-510DD48AC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AEF859-C787-AF44-5068-70D8DA5A8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BD06-93D0-4493-AF1E-1AB9002C9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751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23237-3F99-C60E-BAD8-0506D2351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357DA4-39B2-0A70-8736-BB3A249184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13ECB9-2683-1311-B200-D46253396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B5F8-50B8-4C92-AA0F-601B83D3C259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74A39-CC5C-D1D1-00FB-82C08084E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515743-3B6A-8D4D-B559-D6F776104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BD06-93D0-4493-AF1E-1AB9002C9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431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F2E23-82D3-0680-0EBB-C0796809E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75387-0029-AD77-B7A0-4669BD5D0B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B3B169-F437-B2F7-3E11-89DD35F14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7F06FA-7048-9431-B6D3-3E9DD1DAC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B5F8-50B8-4C92-AA0F-601B83D3C259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C9B35E-250D-28A3-2090-0B721119F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299878-A3BF-F212-1E4E-A38AF8D91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BD06-93D0-4493-AF1E-1AB9002C9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538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F8D30-F227-C4F7-ED6D-C002A44C0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EDD218-476D-AE44-27D8-73E651B8C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AB3418-7B3D-1BAA-D604-5B6395FEA9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241DDF-90DA-6814-98A8-BBEAF75E2E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3DCFB5-6373-E5ED-0736-34AB6468A1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9A18AD-62F8-E330-D2B4-3DC95F3DE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B5F8-50B8-4C92-AA0F-601B83D3C259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F7B66D-6290-2062-3313-61641BA3C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89137A-DEAA-EBE8-0B7B-BEC3FC83D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BD06-93D0-4493-AF1E-1AB9002C9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95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876E1-29EC-EF0F-2B76-E7CD2A680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D39287-71E3-41B0-C370-965027C9C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B5F8-50B8-4C92-AA0F-601B83D3C259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F5CA69-EBCE-E46D-D220-EABBC8EEE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278ECC-29CC-8CC5-9BDF-61ACEE38D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BD06-93D0-4493-AF1E-1AB9002C9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9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FAB260-2701-EBED-7C0D-608E7A6FD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B5F8-50B8-4C92-AA0F-601B83D3C259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7AC860-5C33-C476-4261-15A602542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84E4C-497D-1513-8A37-4BFE59E63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BD06-93D0-4493-AF1E-1AB9002C9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184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73C8E-5895-1180-76A8-F982A1C28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92586-706A-2FF8-B8D1-9FBEDF4DD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41CEA-A25A-26B8-3CD0-32FFFF3166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B74FE6-8E1C-0CB9-F7BB-59DF8F17A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B5F8-50B8-4C92-AA0F-601B83D3C259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11ED39-B74F-927A-2BC5-7D541E3E1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A3AF6B-DE7A-EC12-91A7-E22724578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BD06-93D0-4493-AF1E-1AB9002C9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470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F3A3C-4550-DB13-80DE-8119618F3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846BBF-0C4D-EB75-CD5B-B04E2E7BF4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90F0D2-8170-46E0-D262-81752534BC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DD1669-7342-5993-7657-615179CC4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B5F8-50B8-4C92-AA0F-601B83D3C259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D70567-B5A3-E5B3-0B60-0E09A505F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DD9AE5-78F4-3685-A284-0E0CB3634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BD06-93D0-4493-AF1E-1AB9002C9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062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89D742-EED0-9415-EA70-E444E0247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983BF1-A7B4-9425-26DB-13C6133B1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3C2DA-FB02-E4C6-B99E-CCD7C6E645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75CB5F8-50B8-4C92-AA0F-601B83D3C259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D7EFC-15C1-91FF-6C9A-BD6ACB730D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B29781-5A29-08CE-8FF5-F330E155B7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C6BBD06-93D0-4493-AF1E-1AB9002C9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994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8825A1-3458-641A-2370-0EC3F13EB5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2C3F9E3-67CD-8D86-8DB7-E68B1952E5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4011286"/>
              </p:ext>
            </p:extLst>
          </p:nvPr>
        </p:nvGraphicFramePr>
        <p:xfrm>
          <a:off x="838200" y="1280161"/>
          <a:ext cx="10515600" cy="4728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DB453FB8-B076-02A7-6C3E-925DD2D955DF}"/>
              </a:ext>
            </a:extLst>
          </p:cNvPr>
          <p:cNvSpPr txBox="1">
            <a:spLocks/>
          </p:cNvSpPr>
          <p:nvPr/>
        </p:nvSpPr>
        <p:spPr>
          <a:xfrm>
            <a:off x="720919" y="276371"/>
            <a:ext cx="10750162" cy="8148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829178">
              <a:defRPr sz="2400" b="1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en-US" sz="2800" b="1" kern="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Countries reporting surveillance information to PAHO</a:t>
            </a:r>
          </a:p>
          <a:p>
            <a:pPr defTabSz="829178">
              <a:defRPr sz="2400" b="1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en-US" sz="2800" b="1" kern="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 time, epidemiological weeks 1-18, 2025</a:t>
            </a:r>
            <a:endParaRPr lang="es-ES" sz="2400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F1EDDF4-7D57-E9B0-0246-4E5F3D2878DE}"/>
              </a:ext>
            </a:extLst>
          </p:cNvPr>
          <p:cNvSpPr/>
          <p:nvPr/>
        </p:nvSpPr>
        <p:spPr>
          <a:xfrm>
            <a:off x="593698" y="6197817"/>
            <a:ext cx="46796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_tradnl" altLang="en-US" sz="12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Source</a:t>
            </a:r>
            <a:r>
              <a:rPr lang="es-ES_tradnl" alt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 ISIS, VPD-SMART, and country </a:t>
            </a:r>
            <a:r>
              <a:rPr lang="es-ES_tradnl" alt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reports</a:t>
            </a:r>
            <a:r>
              <a:rPr lang="es-ES_tradnl" alt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alt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s-ES_tradnl" alt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CIM/PAHO.</a:t>
            </a:r>
          </a:p>
          <a:p>
            <a:pPr>
              <a:defRPr/>
            </a:pPr>
            <a:r>
              <a:rPr lang="es-ES_tradnl" alt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 as </a:t>
            </a:r>
            <a:r>
              <a:rPr lang="es-ES_tradnl" alt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s-ES_tradnl" alt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14 May 2025.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B25F94A-6D84-0DEB-76A8-E7F0E1C3965D}"/>
              </a:ext>
            </a:extLst>
          </p:cNvPr>
          <p:cNvSpPr txBox="1"/>
          <p:nvPr/>
        </p:nvSpPr>
        <p:spPr>
          <a:xfrm rot="16200000">
            <a:off x="-1580715" y="3280498"/>
            <a:ext cx="4522457" cy="2970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1330" b="0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Number of epidemiological weeks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480389-B08B-BADD-2775-2B204C07DD34}"/>
              </a:ext>
            </a:extLst>
          </p:cNvPr>
          <p:cNvSpPr/>
          <p:nvPr/>
        </p:nvSpPr>
        <p:spPr>
          <a:xfrm>
            <a:off x="3945613" y="5699475"/>
            <a:ext cx="163032" cy="163032"/>
          </a:xfrm>
          <a:prstGeom prst="rect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98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41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Pacis, Carmelita Lucia (WDC)</dc:creator>
  <cp:lastModifiedBy>Pacis, Carmelita Lucia (WDC)</cp:lastModifiedBy>
  <cp:revision>14</cp:revision>
  <dcterms:created xsi:type="dcterms:W3CDTF">2025-05-14T20:28:27Z</dcterms:created>
  <dcterms:modified xsi:type="dcterms:W3CDTF">2025-05-15T20:15:44Z</dcterms:modified>
</cp:coreProperties>
</file>