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58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Número de envío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AC0-44E4-A249-10B3FAF59376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668-485E-970F-040C14C44642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4"/>
                <c:pt idx="0">
                  <c:v>CAN</c:v>
                </c:pt>
                <c:pt idx="1">
                  <c:v>MEX</c:v>
                </c:pt>
                <c:pt idx="2">
                  <c:v>PRY</c:v>
                </c:pt>
                <c:pt idx="3">
                  <c:v>TTO</c:v>
                </c:pt>
                <c:pt idx="4">
                  <c:v>USA</c:v>
                </c:pt>
                <c:pt idx="5">
                  <c:v>BOL</c:v>
                </c:pt>
                <c:pt idx="6">
                  <c:v>HTI</c:v>
                </c:pt>
                <c:pt idx="7">
                  <c:v>BRA</c:v>
                </c:pt>
                <c:pt idx="8">
                  <c:v>COL</c:v>
                </c:pt>
                <c:pt idx="9">
                  <c:v>HND</c:v>
                </c:pt>
                <c:pt idx="10">
                  <c:v>PAN</c:v>
                </c:pt>
                <c:pt idx="11">
                  <c:v>PER</c:v>
                </c:pt>
                <c:pt idx="12">
                  <c:v>NIC</c:v>
                </c:pt>
                <c:pt idx="13">
                  <c:v>SLV</c:v>
                </c:pt>
                <c:pt idx="14">
                  <c:v>ARG</c:v>
                </c:pt>
                <c:pt idx="15">
                  <c:v>DOM</c:v>
                </c:pt>
                <c:pt idx="16">
                  <c:v>ECU</c:v>
                </c:pt>
                <c:pt idx="17">
                  <c:v>CHL</c:v>
                </c:pt>
                <c:pt idx="18">
                  <c:v>CRI</c:v>
                </c:pt>
                <c:pt idx="19">
                  <c:v>GTM</c:v>
                </c:pt>
                <c:pt idx="20">
                  <c:v>URY</c:v>
                </c:pt>
                <c:pt idx="21">
                  <c:v>CUB</c:v>
                </c:pt>
                <c:pt idx="22">
                  <c:v>Fr Terr</c:v>
                </c:pt>
                <c:pt idx="23">
                  <c:v>VEN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17</c:v>
                </c:pt>
                <c:pt idx="4">
                  <c:v>17</c:v>
                </c:pt>
                <c:pt idx="5">
                  <c:v>16</c:v>
                </c:pt>
                <c:pt idx="6">
                  <c:v>16</c:v>
                </c:pt>
                <c:pt idx="7">
                  <c:v>15</c:v>
                </c:pt>
                <c:pt idx="8">
                  <c:v>15</c:v>
                </c:pt>
                <c:pt idx="9">
                  <c:v>14</c:v>
                </c:pt>
                <c:pt idx="10">
                  <c:v>14</c:v>
                </c:pt>
                <c:pt idx="11">
                  <c:v>14</c:v>
                </c:pt>
                <c:pt idx="12">
                  <c:v>13</c:v>
                </c:pt>
                <c:pt idx="13">
                  <c:v>13</c:v>
                </c:pt>
                <c:pt idx="14">
                  <c:v>12</c:v>
                </c:pt>
                <c:pt idx="15">
                  <c:v>10</c:v>
                </c:pt>
                <c:pt idx="16">
                  <c:v>9</c:v>
                </c:pt>
                <c:pt idx="17">
                  <c:v>5</c:v>
                </c:pt>
                <c:pt idx="18">
                  <c:v>5</c:v>
                </c:pt>
                <c:pt idx="19">
                  <c:v>2</c:v>
                </c:pt>
                <c:pt idx="20">
                  <c:v>2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2-4723-82E8-650A112446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Semana del último envío de datos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C0-44E4-A249-10B3FAF59376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68-485E-970F-040C14C44642}"/>
                </c:ext>
              </c:extLst>
            </c:dLbl>
            <c:spPr>
              <a:solidFill>
                <a:schemeClr val="accent2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lang="en-US" sz="105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4"/>
                <c:pt idx="0">
                  <c:v>CAN</c:v>
                </c:pt>
                <c:pt idx="1">
                  <c:v>MEX</c:v>
                </c:pt>
                <c:pt idx="2">
                  <c:v>PRY</c:v>
                </c:pt>
                <c:pt idx="3">
                  <c:v>TTO</c:v>
                </c:pt>
                <c:pt idx="4">
                  <c:v>USA</c:v>
                </c:pt>
                <c:pt idx="5">
                  <c:v>BOL</c:v>
                </c:pt>
                <c:pt idx="6">
                  <c:v>HTI</c:v>
                </c:pt>
                <c:pt idx="7">
                  <c:v>BRA</c:v>
                </c:pt>
                <c:pt idx="8">
                  <c:v>COL</c:v>
                </c:pt>
                <c:pt idx="9">
                  <c:v>HND</c:v>
                </c:pt>
                <c:pt idx="10">
                  <c:v>PAN</c:v>
                </c:pt>
                <c:pt idx="11">
                  <c:v>PER</c:v>
                </c:pt>
                <c:pt idx="12">
                  <c:v>NIC</c:v>
                </c:pt>
                <c:pt idx="13">
                  <c:v>SLV</c:v>
                </c:pt>
                <c:pt idx="14">
                  <c:v>ARG</c:v>
                </c:pt>
                <c:pt idx="15">
                  <c:v>DOM</c:v>
                </c:pt>
                <c:pt idx="16">
                  <c:v>ECU</c:v>
                </c:pt>
                <c:pt idx="17">
                  <c:v>CHL</c:v>
                </c:pt>
                <c:pt idx="18">
                  <c:v>CRI</c:v>
                </c:pt>
                <c:pt idx="19">
                  <c:v>GTM</c:v>
                </c:pt>
                <c:pt idx="20">
                  <c:v>URY</c:v>
                </c:pt>
                <c:pt idx="21">
                  <c:v>CUB</c:v>
                </c:pt>
                <c:pt idx="22">
                  <c:v>Fr Terr</c:v>
                </c:pt>
                <c:pt idx="23">
                  <c:v>VEN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17</c:v>
                </c:pt>
                <c:pt idx="6">
                  <c:v>17</c:v>
                </c:pt>
                <c:pt idx="7">
                  <c:v>18</c:v>
                </c:pt>
                <c:pt idx="8">
                  <c:v>18</c:v>
                </c:pt>
                <c:pt idx="9">
                  <c:v>17</c:v>
                </c:pt>
                <c:pt idx="10">
                  <c:v>17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16</c:v>
                </c:pt>
                <c:pt idx="15">
                  <c:v>18</c:v>
                </c:pt>
                <c:pt idx="16">
                  <c:v>18</c:v>
                </c:pt>
                <c:pt idx="17">
                  <c:v>17</c:v>
                </c:pt>
                <c:pt idx="18">
                  <c:v>16</c:v>
                </c:pt>
                <c:pt idx="19">
                  <c:v>17</c:v>
                </c:pt>
                <c:pt idx="20">
                  <c:v>2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68-485E-970F-040C14C44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611764783"/>
        <c:axId val="611767279"/>
      </c:barChart>
      <c:catAx>
        <c:axId val="6117647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611767279"/>
        <c:crosses val="autoZero"/>
        <c:auto val="1"/>
        <c:lblAlgn val="ctr"/>
        <c:lblOffset val="100"/>
        <c:noMultiLvlLbl val="0"/>
      </c:catAx>
      <c:valAx>
        <c:axId val="61176727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611764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2922074822168968"/>
          <c:y val="0.92892609765701495"/>
          <c:w val="0.50858020464833198"/>
          <c:h val="5.4959720890534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0.52561</cdr:x>
      <cdr:y>0.93606</cdr:y>
    </cdr:from>
    <cdr:to>
      <cdr:x>0.54044</cdr:x>
      <cdr:y>0.96904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089DE810-B614-E5C4-F1C0-0A64E49513C1}"/>
            </a:ext>
          </a:extLst>
        </cdr:cNvPr>
        <cdr:cNvSpPr/>
      </cdr:nvSpPr>
      <cdr:spPr>
        <a:xfrm xmlns:a="http://schemas.openxmlformats.org/drawingml/2006/main">
          <a:off x="5527156" y="4426401"/>
          <a:ext cx="155945" cy="155945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kern="12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883A9-8895-6566-201B-41EA7C677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08BB4-F039-36DA-16BA-88F74F1AA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A1020-3BD8-CEBD-4167-0EAE29F9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83ECE-797D-2513-8FE5-AE9C0AA5B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13EE2-497F-C289-F200-7A4B75A8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1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9C88-ABDE-E6BD-88A0-0020118D3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07DDD-9CDE-EBDB-5B1A-318C7CF78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5B78D-0B51-4CAC-D35B-6B003A74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FDE0F-5F8F-265D-D1F5-38822C0F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00026-C699-1284-A378-E3D14CE1D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6A2F3-7D78-C589-B5E0-ECEA2DFB5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95D86-EF55-ADE2-D075-94E827C36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4815B-5886-E3D3-982F-43E4169C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12AF7-4024-424B-FC47-A302DA41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F0C30-A593-807A-C723-CBE6D170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1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B0843-97A5-2990-503B-F76D1F01F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6F364-FBAF-58C4-9742-C598C4FFF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DF610-4049-0797-E716-5D2F13CA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844B3-6BCF-820D-82FC-510DD48A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EF859-C787-AF44-5068-70D8DA5A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5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3237-3F99-C60E-BAD8-0506D235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57DA4-39B2-0A70-8736-BB3A24918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3ECB9-2683-1311-B200-D4625339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4A39-CC5C-D1D1-00FB-82C08084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15743-3B6A-8D4D-B559-D6F77610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3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F2E23-82D3-0680-0EBB-C0796809E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75387-0029-AD77-B7A0-4669BD5D0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3B169-F437-B2F7-3E11-89DD35F14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F06FA-7048-9431-B6D3-3E9DD1DA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9B35E-250D-28A3-2090-0B721119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99878-A3BF-F212-1E4E-A38AF8D9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3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8D30-F227-C4F7-ED6D-C002A44C0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DD218-476D-AE44-27D8-73E651B8C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AB3418-7B3D-1BAA-D604-5B6395FEA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41DDF-90DA-6814-98A8-BBEAF75E2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3DCFB5-6373-E5ED-0736-34AB6468A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A18AD-62F8-E330-D2B4-3DC95F3D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7B66D-6290-2062-3313-61641BA3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89137A-DEAA-EBE8-0B7B-BEC3FC83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9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76E1-29EC-EF0F-2B76-E7CD2A680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39287-71E3-41B0-C370-965027C9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F5CA69-EBCE-E46D-D220-EABBC8EEE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78ECC-29CC-8CC5-9BDF-61ACEE38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9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FAB260-2701-EBED-7C0D-608E7A6F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7AC860-5C33-C476-4261-15A602542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84E4C-497D-1513-8A37-4BFE59E6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8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3C8E-5895-1180-76A8-F982A1C28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92586-706A-2FF8-B8D1-9FBEDF4DD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41CEA-A25A-26B8-3CD0-32FFFF316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74FE6-8E1C-0CB9-F7BB-59DF8F17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1ED39-B74F-927A-2BC5-7D541E3E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3AF6B-DE7A-EC12-91A7-E2272457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7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3A3C-4550-DB13-80DE-8119618F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846BBF-0C4D-EB75-CD5B-B04E2E7BF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90F0D2-8170-46E0-D262-81752534B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D1669-7342-5993-7657-615179CC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70567-B5A3-E5B3-0B60-0E09A505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D9AE5-78F4-3685-A284-0E0CB3634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6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89D742-EED0-9415-EA70-E444E0247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83BF1-A7B4-9425-26DB-13C6133B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3C2DA-FB02-E4C6-B99E-CCD7C6E64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5CB5F8-50B8-4C92-AA0F-601B83D3C259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7EFC-15C1-91FF-6C9A-BD6ACB730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29781-5A29-08CE-8FF5-F330E155B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6BBD06-93D0-4493-AF1E-1AB9002C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9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5EA267-FF94-00B9-597B-E607288334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B2302F1-D5FC-D8C7-B185-D7A9811F05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373837"/>
              </p:ext>
            </p:extLst>
          </p:nvPr>
        </p:nvGraphicFramePr>
        <p:xfrm>
          <a:off x="838200" y="1280161"/>
          <a:ext cx="10515600" cy="4728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12DAAC4F-E2D3-B236-8302-E83893A59843}"/>
              </a:ext>
            </a:extLst>
          </p:cNvPr>
          <p:cNvSpPr txBox="1">
            <a:spLocks/>
          </p:cNvSpPr>
          <p:nvPr/>
        </p:nvSpPr>
        <p:spPr>
          <a:xfrm>
            <a:off x="720919" y="276371"/>
            <a:ext cx="10750162" cy="8148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29178">
              <a:defRPr sz="24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s-ES" sz="2800" b="1" kern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Países reportando información de vigilancia a la OPS a tiempo, semanas epidemiológicas 1-18, 2025 </a:t>
            </a:r>
            <a:endParaRPr lang="es-ES" sz="24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B79A61-812B-DB4A-7E31-07FB170C9E20}"/>
              </a:ext>
            </a:extLst>
          </p:cNvPr>
          <p:cNvSpPr/>
          <p:nvPr/>
        </p:nvSpPr>
        <p:spPr>
          <a:xfrm>
            <a:off x="593698" y="6197817"/>
            <a:ext cx="4679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altLang="en-US" sz="12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Fuente</a:t>
            </a:r>
            <a:r>
              <a:rPr lang="es-ES_tradnl" altLang="en-U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ISIS, VPD-SMART e informe de los países a CIM/OPS.</a:t>
            </a:r>
          </a:p>
          <a:p>
            <a:pPr>
              <a:defRPr/>
            </a:pPr>
            <a:r>
              <a:rPr lang="es-ES_tradnl" altLang="en-U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Datos hasta 14 de mayo del 2025.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71C551-99A2-81B8-1A8C-6E2B8399027D}"/>
              </a:ext>
            </a:extLst>
          </p:cNvPr>
          <p:cNvSpPr txBox="1"/>
          <p:nvPr/>
        </p:nvSpPr>
        <p:spPr>
          <a:xfrm rot="16200000">
            <a:off x="-1580715" y="3280498"/>
            <a:ext cx="4522457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33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Número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semana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epidemiológica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4BDD62-4847-28A7-82D6-5A06CD129315}"/>
              </a:ext>
            </a:extLst>
          </p:cNvPr>
          <p:cNvSpPr/>
          <p:nvPr/>
        </p:nvSpPr>
        <p:spPr>
          <a:xfrm>
            <a:off x="4519772" y="5699475"/>
            <a:ext cx="163032" cy="163032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2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14</cp:revision>
  <dcterms:created xsi:type="dcterms:W3CDTF">2025-05-14T20:28:27Z</dcterms:created>
  <dcterms:modified xsi:type="dcterms:W3CDTF">2025-05-15T20:15:36Z</dcterms:modified>
</cp:coreProperties>
</file>