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8142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5693AA-E374-4F27-A736-E7C528329746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94E54-942A-44DF-BBF0-C1E4D1CDD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88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AA2FF6-4D49-4BF7-9AD7-FA7F730837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882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6CBB5-F137-9775-577E-65A1316FF7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2196C3-1EE5-5FF5-FC09-55C2918896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68EE4-00B2-8415-7FC3-A1FBA288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BB895-0D55-BA5F-79ED-8C89D6E80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9BFD0-8133-FA27-2314-D99817428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195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E9471-B1D4-81BB-F9A0-67D8BF707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1F5630-E4BD-EEDC-4CAE-F61E3DA121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178CB-91AA-2112-A4EF-D9369F009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7D0B6-1A0E-1989-5AD4-248CD7BA1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2E9C0-02A3-AADD-F294-60931394D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484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43B7EB-5A4A-DF47-D609-F78E179545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644628-A621-E4FD-8DB7-3F424317B7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396FD-0688-D12A-61BD-86C6911DA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988D09-ADC0-5C31-2B70-BA4FC5C69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A9BD43-8ED2-5B97-6FED-B974D6DE9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896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4F929E-2F1D-4406-9057-6C8251939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Immunization, Vaccines and Biologicals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9C806-229B-4A8D-AFA7-03EDD985E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31AFC-DF42-41A5-B57C-06A83BBA6616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26A3070-CE06-4CEE-A226-D97212C3B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639" y="537198"/>
            <a:ext cx="11282640" cy="403133"/>
          </a:xfrm>
        </p:spPr>
        <p:txBody>
          <a:bodyPr lIns="0" tIns="0" rIns="0" bIns="0" anchor="t" anchorCtr="0"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63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80CAF-7EA2-A25B-4826-F9F39A0EB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4F244-C52D-33C6-C63B-C32F9A653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E70E66-D15D-6E2F-7CF6-9313CE7F8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6313F-F231-0CC2-105E-779EF19D4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54AB8-90C8-4F18-1F36-871832528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73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A2B1C-12A2-E2AE-74A7-107379194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8D8D67-BDA8-EE10-7E90-3539574F8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1AD77-E9BA-DABD-DB1A-902D2B3CD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C74CE-3D14-9796-364D-CD30EFFF8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DCB71A-50F7-288D-1DA3-92C5FD570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25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A0F7A-A4F1-9F7D-F5CA-53DB81A35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01340-A29A-2DBD-012A-1E9814A009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4E8E22-EC5D-46EB-B4B6-76C8DD19BF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3B5A1-9883-91B3-D7DB-A2B23E552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88F570-4B0A-6640-EC2D-866D165C7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1BC1E-62D7-783F-8727-BF01B30D4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98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F3AF0-2E8C-0DA4-D6EF-9AB4B10C3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FF36B-6670-B64C-A8DD-9B709A5EA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F91479-B5D9-A519-2960-3BEB14C32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2E32D2-852C-9A6E-22B1-5D79E23F71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7329DA-5F57-AC1F-055D-2EB3294E55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8C1BFE-1667-7121-2028-450D76B0D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2992ED-67E3-8FEF-DA32-705B83239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C9638B-14D8-43A8-42A6-19FC932D2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6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2AC21-2CB1-3674-25A9-F14A51C82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DC88D9-4DF2-3BAF-C15F-BE41F8D1D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19FE25-9D4D-2506-079F-6CB0FBA5D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DC81DE-6B31-2A13-0212-BBF62EAEB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46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074523-5262-D474-A844-66225E824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A0EDAE-6CDE-D428-4FBB-FD80576E0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EE173F-3DC8-176D-4A04-8A79F25A1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12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D9DEB-B8D9-790B-C7C5-46A5151EA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6E6AF-80F4-B85E-F4A3-6FA01C489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4D80E-1E28-38CF-2EA9-AF60EB60E0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52E0BA-B851-F96C-6703-EED6F044F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7F9412-2994-4AF0-8D23-37BDAF095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9D3358-FEF2-9848-F774-09FC33168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30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0DDE4-012C-F4D5-292C-D5BCDF14A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EA56B8-61F2-E890-0154-F54C40AEEE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120B46-9BE6-7F72-9827-67B6819F5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97E811-C19F-6143-67BD-EE360DC41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1B3DFC-8B09-33F6-54F8-C38585CD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7DAD9E-C647-0637-BA22-42BC53595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92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1708E6-3426-AFA1-60B5-05FFFE6F6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8213B2-33D9-6BC7-D40E-DC1A02516D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124E7-6F4D-43E3-123F-2A30CC56A4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99AC9D-C70B-47FE-948C-2923BDFBEC7B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9B73C4-E002-22E4-393D-80C5B911BC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86572-DB2E-DF81-31E9-72BE64E421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13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cdc.gov/measles/data-research/index.html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F670D9CE-307D-12D8-4875-23D46247080B}"/>
              </a:ext>
            </a:extLst>
          </p:cNvPr>
          <p:cNvGrpSpPr/>
          <p:nvPr/>
        </p:nvGrpSpPr>
        <p:grpSpPr>
          <a:xfrm>
            <a:off x="7091056" y="254461"/>
            <a:ext cx="4880419" cy="6349077"/>
            <a:chOff x="6980220" y="-1"/>
            <a:chExt cx="4880419" cy="6349077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F0A0AE1-47E0-C662-AA55-C2EE2A4DE0F7}"/>
                </a:ext>
              </a:extLst>
            </p:cNvPr>
            <p:cNvGrpSpPr/>
            <p:nvPr/>
          </p:nvGrpSpPr>
          <p:grpSpPr>
            <a:xfrm>
              <a:off x="6980220" y="-1"/>
              <a:ext cx="4880419" cy="6349077"/>
              <a:chOff x="6980220" y="-1"/>
              <a:chExt cx="4880419" cy="6349077"/>
            </a:xfrm>
          </p:grpSpPr>
          <p:pic>
            <p:nvPicPr>
              <p:cNvPr id="4" name="Picture 3" descr="A map of the world with red dots&#10;&#10;AI-generated content may be incorrect.">
                <a:extLst>
                  <a:ext uri="{FF2B5EF4-FFF2-40B4-BE49-F238E27FC236}">
                    <a16:creationId xmlns:a16="http://schemas.microsoft.com/office/drawing/2014/main" id="{02B57FEA-F2DC-C8A8-E4DA-83D70C8DC1F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597" r="2845" b="5039"/>
              <a:stretch/>
            </p:blipFill>
            <p:spPr>
              <a:xfrm>
                <a:off x="6980220" y="-1"/>
                <a:ext cx="4880419" cy="6349077"/>
              </a:xfrm>
              <a:prstGeom prst="rect">
                <a:avLst/>
              </a:prstGeom>
            </p:spPr>
          </p:pic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9C07932E-908D-4996-4DA9-B2BBB177C1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l="21411" t="33008" r="18396" b="17429"/>
              <a:stretch/>
            </p:blipFill>
            <p:spPr>
              <a:xfrm>
                <a:off x="10818744" y="5206859"/>
                <a:ext cx="74543" cy="70821"/>
              </a:xfrm>
              <a:prstGeom prst="rect">
                <a:avLst/>
              </a:prstGeom>
            </p:spPr>
          </p:pic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DF436B34-E4A6-07C7-05F0-AF0AAED57A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l="37206" t="33575" r="17377" b="27064"/>
              <a:stretch/>
            </p:blipFill>
            <p:spPr>
              <a:xfrm>
                <a:off x="9905998" y="3895272"/>
                <a:ext cx="56243" cy="56243"/>
              </a:xfrm>
              <a:prstGeom prst="rect">
                <a:avLst/>
              </a:prstGeom>
            </p:spPr>
          </p:pic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48EE488F-ADFF-6670-E999-AA9CA1CE4E0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l="37206" t="33575" r="17377" b="27064"/>
              <a:stretch/>
            </p:blipFill>
            <p:spPr>
              <a:xfrm>
                <a:off x="9822002" y="3839029"/>
                <a:ext cx="56243" cy="56243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22CC8EA9-76EB-288F-05B6-CBE127B4EA3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l="37206" t="33575" r="17377" b="27064"/>
              <a:stretch/>
            </p:blipFill>
            <p:spPr>
              <a:xfrm>
                <a:off x="9628468" y="3677557"/>
                <a:ext cx="56243" cy="56243"/>
              </a:xfrm>
              <a:prstGeom prst="rect">
                <a:avLst/>
              </a:prstGeom>
            </p:spPr>
          </p:pic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CEFD1C6D-1361-A1B9-F7C1-2575B73EC17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l="37206" t="33575" r="17377" b="27064"/>
              <a:stretch/>
            </p:blipFill>
            <p:spPr>
              <a:xfrm>
                <a:off x="9572225" y="3649435"/>
                <a:ext cx="56243" cy="56243"/>
              </a:xfrm>
              <a:prstGeom prst="rect">
                <a:avLst/>
              </a:prstGeom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4F0E7D89-D283-83C4-2F42-D986F2AB3B6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l="37206" t="33575" r="17377" b="27064"/>
              <a:stretch/>
            </p:blipFill>
            <p:spPr>
              <a:xfrm>
                <a:off x="9504017" y="3733800"/>
                <a:ext cx="56243" cy="56243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E3CEB3E3-5155-922F-7258-97BC972BF8A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l="37206" t="33575" r="17377" b="27064"/>
              <a:stretch/>
            </p:blipFill>
            <p:spPr>
              <a:xfrm>
                <a:off x="9584925" y="3790043"/>
                <a:ext cx="56243" cy="56243"/>
              </a:xfrm>
              <a:prstGeom prst="rect">
                <a:avLst/>
              </a:prstGeom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6C8F9B3F-6DB0-5B51-BB16-EC99000E9C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l="37206" t="33575" r="17377" b="27064"/>
              <a:stretch/>
            </p:blipFill>
            <p:spPr>
              <a:xfrm>
                <a:off x="9665007" y="3342372"/>
                <a:ext cx="56243" cy="56243"/>
              </a:xfrm>
              <a:prstGeom prst="rect">
                <a:avLst/>
              </a:prstGeom>
            </p:spPr>
          </p:pic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75342426-168F-7DCA-4EE4-1B4B68731ED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l="37206" t="33575" r="17377" b="27064"/>
              <a:stretch/>
            </p:blipFill>
            <p:spPr>
              <a:xfrm>
                <a:off x="9420429" y="3234890"/>
                <a:ext cx="56243" cy="56243"/>
              </a:xfrm>
              <a:prstGeom prst="rect">
                <a:avLst/>
              </a:prstGeom>
            </p:spPr>
          </p:pic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34035FE9-FB1C-46B6-6709-0D9F7A8821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l="37206" t="33575" r="17377" b="27064"/>
              <a:stretch/>
            </p:blipFill>
            <p:spPr>
              <a:xfrm>
                <a:off x="9765798" y="3370493"/>
                <a:ext cx="56243" cy="56243"/>
              </a:xfrm>
              <a:prstGeom prst="rect">
                <a:avLst/>
              </a:prstGeom>
            </p:spPr>
          </p:pic>
          <p:pic>
            <p:nvPicPr>
              <p:cNvPr id="19" name="Picture 18">
                <a:extLst>
                  <a:ext uri="{FF2B5EF4-FFF2-40B4-BE49-F238E27FC236}">
                    <a16:creationId xmlns:a16="http://schemas.microsoft.com/office/drawing/2014/main" id="{B25E302A-53E4-118E-CEE5-206402468A2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l="37206" t="33575" r="17377" b="27064"/>
              <a:stretch/>
            </p:blipFill>
            <p:spPr>
              <a:xfrm>
                <a:off x="9905998" y="3342371"/>
                <a:ext cx="56243" cy="56243"/>
              </a:xfrm>
              <a:prstGeom prst="rect">
                <a:avLst/>
              </a:prstGeom>
            </p:spPr>
          </p:pic>
          <p:pic>
            <p:nvPicPr>
              <p:cNvPr id="20" name="Picture 19">
                <a:extLst>
                  <a:ext uri="{FF2B5EF4-FFF2-40B4-BE49-F238E27FC236}">
                    <a16:creationId xmlns:a16="http://schemas.microsoft.com/office/drawing/2014/main" id="{E97EE7D7-68E1-CAE1-6B3A-ECD5AC87C97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l="37206" t="33575" r="17377" b="27064"/>
              <a:stretch/>
            </p:blipFill>
            <p:spPr>
              <a:xfrm>
                <a:off x="9944817" y="3174537"/>
                <a:ext cx="56243" cy="56243"/>
              </a:xfrm>
              <a:prstGeom prst="rect">
                <a:avLst/>
              </a:prstGeom>
            </p:spPr>
          </p:pic>
        </p:grpSp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859D3006-3762-2210-E935-D9CDBFD8C60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l="37206" t="33575" r="17377" b="27064"/>
            <a:stretch/>
          </p:blipFill>
          <p:spPr>
            <a:xfrm>
              <a:off x="10538747" y="4776877"/>
              <a:ext cx="56243" cy="56243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051BAD2-7747-99CD-A3C6-7347247C4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639" y="301672"/>
            <a:ext cx="9093457" cy="1125346"/>
          </a:xfrm>
        </p:spPr>
        <p:txBody>
          <a:bodyPr>
            <a:normAutofit fontScale="90000"/>
          </a:bodyPr>
          <a:lstStyle/>
          <a:p>
            <a:r>
              <a:rPr lang="es-ES" sz="3900" b="1" dirty="0">
                <a:latin typeface="Aptos" panose="020B0004020202020204" pitchFamily="34" charset="0"/>
              </a:rPr>
              <a:t>Distribución espacial de casos confirmados de sarampión por país</a:t>
            </a:r>
            <a:r>
              <a:rPr lang="en-US" sz="3900" b="1" dirty="0">
                <a:latin typeface="Aptos" panose="020B0004020202020204" pitchFamily="34" charset="0"/>
              </a:rPr>
              <a:t>, 2025*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FD0A610-78D6-856E-6E65-ACD638BAB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30244"/>
              </p:ext>
            </p:extLst>
          </p:nvPr>
        </p:nvGraphicFramePr>
        <p:xfrm>
          <a:off x="970241" y="1285561"/>
          <a:ext cx="4959657" cy="3957232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661277">
                  <a:extLst>
                    <a:ext uri="{9D8B030D-6E8A-4147-A177-3AD203B41FA5}">
                      <a16:colId xmlns:a16="http://schemas.microsoft.com/office/drawing/2014/main" val="275585143"/>
                    </a:ext>
                  </a:extLst>
                </a:gridCol>
                <a:gridCol w="1311658">
                  <a:extLst>
                    <a:ext uri="{9D8B030D-6E8A-4147-A177-3AD203B41FA5}">
                      <a16:colId xmlns:a16="http://schemas.microsoft.com/office/drawing/2014/main" val="1465809529"/>
                    </a:ext>
                  </a:extLst>
                </a:gridCol>
                <a:gridCol w="1986722">
                  <a:extLst>
                    <a:ext uri="{9D8B030D-6E8A-4147-A177-3AD203B41FA5}">
                      <a16:colId xmlns:a16="http://schemas.microsoft.com/office/drawing/2014/main" val="3600012906"/>
                    </a:ext>
                  </a:extLst>
                </a:gridCol>
              </a:tblGrid>
              <a:tr h="557336">
                <a:tc>
                  <a:txBody>
                    <a:bodyPr/>
                    <a:lstStyle/>
                    <a:p>
                      <a:r>
                        <a:rPr lang="en-US" sz="1600" dirty="0"/>
                        <a:t>País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Nr. de </a:t>
                      </a:r>
                      <a:r>
                        <a:rPr lang="en-US" sz="1600" dirty="0" err="1"/>
                        <a:t>casos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Última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fecha</a:t>
                      </a:r>
                      <a:r>
                        <a:rPr lang="en-US" sz="1600" dirty="0"/>
                        <a:t> de </a:t>
                      </a:r>
                      <a:r>
                        <a:rPr lang="en-US" sz="1600" dirty="0" err="1"/>
                        <a:t>inicio</a:t>
                      </a:r>
                      <a:r>
                        <a:rPr lang="en-US" sz="1600" dirty="0"/>
                        <a:t>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96572"/>
                  </a:ext>
                </a:extLst>
              </a:tr>
              <a:tr h="322668">
                <a:tc>
                  <a:txBody>
                    <a:bodyPr/>
                    <a:lstStyle/>
                    <a:p>
                      <a:r>
                        <a:rPr lang="en-US" sz="1600" dirty="0"/>
                        <a:t>Argentina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17 de may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165728"/>
                  </a:ext>
                </a:extLst>
              </a:tr>
              <a:tr h="322668">
                <a:tc>
                  <a:txBody>
                    <a:bodyPr/>
                    <a:lstStyle/>
                    <a:p>
                      <a:r>
                        <a:rPr lang="en-US" sz="1600" dirty="0"/>
                        <a:t>Belice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03 de </a:t>
                      </a:r>
                      <a:r>
                        <a:rPr lang="en-US" sz="1600" dirty="0" err="1"/>
                        <a:t>abr</a:t>
                      </a:r>
                      <a:r>
                        <a:rPr lang="en-US" sz="1600" dirty="0"/>
                        <a:t> 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3958520"/>
                  </a:ext>
                </a:extLst>
              </a:tr>
              <a:tr h="322668">
                <a:tc>
                  <a:txBody>
                    <a:bodyPr/>
                    <a:lstStyle/>
                    <a:p>
                      <a:r>
                        <a:rPr lang="en-US" sz="1600" dirty="0"/>
                        <a:t>Bolivia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24 de mar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913940"/>
                  </a:ext>
                </a:extLst>
              </a:tr>
              <a:tr h="322668">
                <a:tc>
                  <a:txBody>
                    <a:bodyPr/>
                    <a:lstStyle/>
                    <a:p>
                      <a:r>
                        <a:rPr lang="en-US" sz="1600" dirty="0" err="1"/>
                        <a:t>Brasil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275684"/>
                  </a:ext>
                </a:extLst>
              </a:tr>
              <a:tr h="322668">
                <a:tc>
                  <a:txBody>
                    <a:bodyPr/>
                    <a:lstStyle/>
                    <a:p>
                      <a:r>
                        <a:rPr lang="en-US" sz="1600" dirty="0" err="1"/>
                        <a:t>Canadá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2.515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17 de may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0385652"/>
                  </a:ext>
                </a:extLst>
              </a:tr>
              <a:tr h="322668">
                <a:tc>
                  <a:txBody>
                    <a:bodyPr/>
                    <a:lstStyle/>
                    <a:p>
                      <a:r>
                        <a:rPr lang="en-US" sz="1600" dirty="0"/>
                        <a:t>Costa 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 de may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795933"/>
                  </a:ext>
                </a:extLst>
              </a:tr>
              <a:tr h="360592">
                <a:tc>
                  <a:txBody>
                    <a:bodyPr/>
                    <a:lstStyle/>
                    <a:p>
                      <a:r>
                        <a:rPr lang="en-US" sz="1600" dirty="0" err="1"/>
                        <a:t>Estados</a:t>
                      </a:r>
                      <a:r>
                        <a:rPr lang="en-US" sz="1600" dirty="0"/>
                        <a:t> Unidos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1.041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28 de </a:t>
                      </a:r>
                      <a:r>
                        <a:rPr lang="en-US" sz="1600" dirty="0" err="1"/>
                        <a:t>abr</a:t>
                      </a:r>
                      <a:r>
                        <a:rPr lang="en-US" sz="1600" dirty="0"/>
                        <a:t>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326166"/>
                  </a:ext>
                </a:extLst>
              </a:tr>
              <a:tr h="322668">
                <a:tc>
                  <a:txBody>
                    <a:bodyPr/>
                    <a:lstStyle/>
                    <a:p>
                      <a:r>
                        <a:rPr lang="en-US" sz="1600" dirty="0"/>
                        <a:t>México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1.520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14de may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421596"/>
                  </a:ext>
                </a:extLst>
              </a:tr>
              <a:tr h="322668">
                <a:tc>
                  <a:txBody>
                    <a:bodyPr/>
                    <a:lstStyle/>
                    <a:p>
                      <a:r>
                        <a:rPr lang="en-US" sz="1600" dirty="0"/>
                        <a:t>Perú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01 de may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2373317"/>
                  </a:ext>
                </a:extLst>
              </a:tr>
              <a:tr h="322668">
                <a:tc>
                  <a:txBody>
                    <a:bodyPr/>
                    <a:lstStyle/>
                    <a:p>
                      <a:r>
                        <a:rPr lang="en-US" sz="1600" b="1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5.123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81094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35AEBE57-2FF5-9C86-8990-5E333C60F26A}"/>
              </a:ext>
            </a:extLst>
          </p:cNvPr>
          <p:cNvSpPr txBox="1"/>
          <p:nvPr/>
        </p:nvSpPr>
        <p:spPr>
          <a:xfrm>
            <a:off x="387434" y="6049597"/>
            <a:ext cx="79146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Fuente: </a:t>
            </a:r>
            <a:r>
              <a:rPr lang="en-US" sz="1200" dirty="0" err="1"/>
              <a:t>Informes</a:t>
            </a:r>
            <a:r>
              <a:rPr lang="en-US" sz="1200" dirty="0"/>
              <a:t> de </a:t>
            </a:r>
            <a:r>
              <a:rPr lang="en-US" sz="1200" dirty="0" err="1"/>
              <a:t>vigilancia</a:t>
            </a:r>
            <a:r>
              <a:rPr lang="en-US" sz="1200" dirty="0"/>
              <a:t> de </a:t>
            </a:r>
            <a:r>
              <a:rPr lang="en-US" sz="1200" dirty="0" err="1"/>
              <a:t>los</a:t>
            </a:r>
            <a:r>
              <a:rPr lang="en-US" sz="1200" dirty="0"/>
              <a:t> </a:t>
            </a:r>
            <a:r>
              <a:rPr lang="en-US" sz="1200" dirty="0" err="1"/>
              <a:t>países</a:t>
            </a:r>
            <a:r>
              <a:rPr lang="en-US" sz="1200" dirty="0"/>
              <a:t> </a:t>
            </a:r>
            <a:r>
              <a:rPr lang="en-US" sz="1200" dirty="0" err="1"/>
              <a:t>enviados</a:t>
            </a:r>
            <a:r>
              <a:rPr lang="en-US" sz="1200" dirty="0"/>
              <a:t> a CIM/OPS y </a:t>
            </a:r>
            <a:r>
              <a:rPr lang="en-US" sz="1200" dirty="0" err="1">
                <a:hlinkClick r:id="rId5"/>
              </a:rPr>
              <a:t>página</a:t>
            </a:r>
            <a:r>
              <a:rPr lang="en-US" sz="1200" dirty="0">
                <a:hlinkClick r:id="rId5"/>
              </a:rPr>
              <a:t> web de CDC</a:t>
            </a:r>
            <a:r>
              <a:rPr lang="en-US" sz="1200" dirty="0"/>
              <a:t>.</a:t>
            </a:r>
          </a:p>
          <a:p>
            <a:r>
              <a:rPr lang="en-US" sz="1200" dirty="0"/>
              <a:t>* Datos hasta </a:t>
            </a:r>
            <a:r>
              <a:rPr lang="en-US" sz="1200" dirty="0" err="1"/>
              <a:t>semana</a:t>
            </a:r>
            <a:r>
              <a:rPr lang="en-US" sz="1200" dirty="0"/>
              <a:t> </a:t>
            </a:r>
            <a:r>
              <a:rPr lang="en-US" sz="1200" dirty="0" err="1"/>
              <a:t>epidemiologica</a:t>
            </a:r>
            <a:r>
              <a:rPr lang="en-US" sz="1200" dirty="0"/>
              <a:t> 20-2025.</a:t>
            </a:r>
          </a:p>
          <a:p>
            <a:r>
              <a:rPr lang="en-US" sz="1200" dirty="0"/>
              <a:t>** </a:t>
            </a:r>
            <a:r>
              <a:rPr lang="es-ES" sz="1200" dirty="0"/>
              <a:t>Fecha de la última información disponible.</a:t>
            </a:r>
            <a:endParaRPr lang="en-US" sz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3BB8E4-38E2-4B59-487A-4DFC30CB8650}"/>
              </a:ext>
            </a:extLst>
          </p:cNvPr>
          <p:cNvSpPr txBox="1"/>
          <p:nvPr/>
        </p:nvSpPr>
        <p:spPr>
          <a:xfrm>
            <a:off x="387434" y="5657113"/>
            <a:ext cx="6290831" cy="3385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600" dirty="0"/>
              <a:t>Se reportan 3 muertes entre niños no vacunados en Estados Unidos.</a:t>
            </a:r>
            <a:endParaRPr lang="en-US" sz="16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F2F5E70F-60A2-5779-D615-E97E1E63938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7206" t="33575" r="17377" b="27064"/>
          <a:stretch/>
        </p:blipFill>
        <p:spPr>
          <a:xfrm>
            <a:off x="10370662" y="4932197"/>
            <a:ext cx="56243" cy="56243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C7A238B-26DB-48EE-1B34-8661F327A66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7206" t="33575" r="17377" b="27064"/>
          <a:stretch/>
        </p:blipFill>
        <p:spPr>
          <a:xfrm>
            <a:off x="10083774" y="4274899"/>
            <a:ext cx="56243" cy="56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143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124</Words>
  <Application>Microsoft Office PowerPoint</Application>
  <PresentationFormat>Widescreen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Distribución espacial de casos confirmados de sarampión por país, 2025*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Pacis, Carmelita Lucia (WDC)</dc:creator>
  <cp:lastModifiedBy>Pacis, Carmelita Lucia (WDC)</cp:lastModifiedBy>
  <cp:revision>15</cp:revision>
  <dcterms:created xsi:type="dcterms:W3CDTF">2025-04-07T23:45:30Z</dcterms:created>
  <dcterms:modified xsi:type="dcterms:W3CDTF">2025-05-23T22:45:10Z</dcterms:modified>
</cp:coreProperties>
</file>