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2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081868575001628E-2"/>
          <c:y val="4.2010677651852665E-2"/>
          <c:w val="0.82917091673103438"/>
          <c:h val="0.70600911326983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Cases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Sheet1!$B$1:$I$1</c:f>
              <c:strCache>
                <c:ptCount val="8"/>
                <c:pt idx="0">
                  <c:v>&lt;1y</c:v>
                </c:pt>
                <c:pt idx="1">
                  <c:v>1-4y</c:v>
                </c:pt>
                <c:pt idx="2">
                  <c:v>5-9y</c:v>
                </c:pt>
                <c:pt idx="3">
                  <c:v>10-19y</c:v>
                </c:pt>
                <c:pt idx="4">
                  <c:v>20-29y</c:v>
                </c:pt>
                <c:pt idx="5">
                  <c:v>30-39y</c:v>
                </c:pt>
                <c:pt idx="6">
                  <c:v>≥40y</c:v>
                </c:pt>
                <c:pt idx="7">
                  <c:v>Unknown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309</c:v>
                </c:pt>
                <c:pt idx="1">
                  <c:v>1071.4195205479452</c:v>
                </c:pt>
                <c:pt idx="2">
                  <c:v>855</c:v>
                </c:pt>
                <c:pt idx="3">
                  <c:v>1354.2482876712329</c:v>
                </c:pt>
                <c:pt idx="4">
                  <c:v>1184.347602739726</c:v>
                </c:pt>
                <c:pt idx="5">
                  <c:v>673</c:v>
                </c:pt>
                <c:pt idx="6">
                  <c:v>371</c:v>
                </c:pt>
                <c:pt idx="7">
                  <c:v>292.98458904109589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B1-4830-8441-15ADD0BD1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lineChart>
        <c:grouping val="standar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Incidence</c:v>
                </c:pt>
              </c:strCache>
            </c:strRef>
          </c:tx>
          <c:spPr>
            <a:ln w="3175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ysClr val="windowText" lastClr="000000"/>
              </a:solidFill>
              <a:ln w="12700">
                <a:noFill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&lt;1y</c:v>
                </c:pt>
                <c:pt idx="1">
                  <c:v>1-4y</c:v>
                </c:pt>
                <c:pt idx="2">
                  <c:v>5-9y</c:v>
                </c:pt>
                <c:pt idx="3">
                  <c:v>10-19y</c:v>
                </c:pt>
                <c:pt idx="4">
                  <c:v>20-29y</c:v>
                </c:pt>
                <c:pt idx="5">
                  <c:v>30-39y</c:v>
                </c:pt>
                <c:pt idx="6">
                  <c:v>≥40y</c:v>
                </c:pt>
                <c:pt idx="7">
                  <c:v>Unknown</c:v>
                </c:pt>
              </c:strCache>
            </c:strRef>
          </c:cat>
          <c:val>
            <c:numRef>
              <c:f>Sheet1!$B$3:$I$3</c:f>
              <c:numCache>
                <c:formatCode>0.00</c:formatCode>
                <c:ptCount val="8"/>
                <c:pt idx="0">
                  <c:v>2.3475449959419379</c:v>
                </c:pt>
                <c:pt idx="1">
                  <c:v>2.0051097750426199</c:v>
                </c:pt>
                <c:pt idx="2">
                  <c:v>1.2014929793919575</c:v>
                </c:pt>
                <c:pt idx="3">
                  <c:v>0.89112559953728454</c:v>
                </c:pt>
                <c:pt idx="4">
                  <c:v>0.7588159832243544</c:v>
                </c:pt>
                <c:pt idx="5">
                  <c:v>0.43459963548262304</c:v>
                </c:pt>
                <c:pt idx="6">
                  <c:v>8.2394188109407115E-2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B1-4830-8441-15ADD0BD1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6314927"/>
        <c:axId val="1696313487"/>
      </c:lineChart>
      <c:catAx>
        <c:axId val="118152111"/>
        <c:scaling>
          <c:orientation val="minMax"/>
        </c:scaling>
        <c:delete val="0"/>
        <c:axPos val="b"/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400" b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Age group</a:t>
                </a:r>
              </a:p>
            </c:rich>
          </c:tx>
          <c:layout>
            <c:manualLayout>
              <c:xMode val="edge"/>
              <c:yMode val="edge"/>
              <c:x val="0.45826565012518644"/>
              <c:y val="0.827912127967299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400" b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Number of cases</a:t>
                </a:r>
              </a:p>
            </c:rich>
          </c:tx>
          <c:layout>
            <c:manualLayout>
              <c:xMode val="edge"/>
              <c:yMode val="edge"/>
              <c:x val="7.3913931991973127E-3"/>
              <c:y val="0.295080316407963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18152111"/>
        <c:crosses val="autoZero"/>
        <c:crossBetween val="between"/>
      </c:valAx>
      <c:valAx>
        <c:axId val="1696313487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defRPr>
                </a:pPr>
                <a:r>
                  <a:rPr lang="en-US" sz="1400" b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Incidence rate per 100,000 population</a:t>
                </a:r>
              </a:p>
            </c:rich>
          </c:tx>
          <c:layout>
            <c:manualLayout>
              <c:xMode val="edge"/>
              <c:yMode val="edge"/>
              <c:x val="0.96203963616757682"/>
              <c:y val="0.193456649563182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pPr>
              <a:endParaRPr lang="en-US"/>
            </a:p>
          </c:txPr>
        </c:title>
        <c:numFmt formatCode="0.00" sourceLinked="1"/>
        <c:majorTickMark val="out"/>
        <c:minorTickMark val="none"/>
        <c:tickLblPos val="nextTo"/>
        <c:spPr>
          <a:noFill/>
          <a:ln>
            <a:solidFill>
              <a:sysClr val="window" lastClr="FFFFFF">
                <a:lumMod val="75000"/>
              </a:sys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/>
          </a:p>
        </c:txPr>
        <c:crossAx val="1696314927"/>
        <c:crosses val="max"/>
        <c:crossBetween val="between"/>
      </c:valAx>
      <c:catAx>
        <c:axId val="16963149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963134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850948560540199"/>
          <c:y val="0.16809022356976233"/>
          <c:w val="0.2060574743269199"/>
          <c:h val="4.83713868430934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02524-4615-BFAC-4530-4C9DFC933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F88572-A905-5E12-631A-E2CF51389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1FA1F-14CB-D898-01C2-9DCFEB42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3D694-736D-EC08-A250-4487B175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73603-736A-B6CA-2F8E-B5753FB33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B8D2-EEA3-4E52-369B-66BAE2631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83FD7-7496-F410-DAE9-0A7DD91B3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AE455-001C-1F63-7C67-A7BFFEF7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5C1FF-3060-A6CA-27DD-F32200B9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0799E-9544-4008-864F-0FFA7EA26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2384B2-D1F5-0CC9-F534-E2F0C61AD5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CD867-299C-E15F-AE8A-A152F2EDC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3D0BA-F289-1FB5-90EF-E50D7B109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251F6-F2EA-5B1F-BAFE-6C9A569D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8DA6F-58BA-0275-E63B-02A71F3D4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42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C563-FEF0-9F4A-A546-15F2CC57B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79ADC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79F75-17A8-DA49-BFBE-8A231940A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074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A706D-A6D0-FA47-88CB-1A0FEC40F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074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343077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04F6F-434E-B634-F8C8-409F3B7B8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67F7C-13A8-7BCA-98E1-688F04CCB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FDEBC-CE71-E662-BF89-293587EB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A9B75-03B1-0C73-98D8-8A44728ED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E870D-C8A7-D2A1-75A7-BC4C2805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7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C3B8-0DBA-1D32-184E-C4595EC58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1A218-CBB3-3221-DD8E-2688FCD88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04301-66B5-2F60-F1B6-BBDD67F0E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880EB-868C-9F87-4CB8-201F6D58A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4CAF6-01EB-F4B0-9721-956C2707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1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25F2-F09D-34FA-D429-D12BBBCB0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FA4D0-F09B-A35F-7337-3E537FF9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622A9-3AE9-B239-E638-F954EA199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84275-EA44-4716-CEEC-00E911FB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0765-467E-CE53-F9FC-449D6216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6B843-C5CC-29D9-79BE-F65AF68F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9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D925-208E-6BC2-A646-98F1EFBF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7BC04-9B75-79C2-692C-E33F48052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748C9-5E9C-A241-9914-9ACB88281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1C801-FFAD-6855-2762-292073EFC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77F84-AC41-D441-3FC0-E0F7F5A02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E95488-19B0-61E6-2061-8813E330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8E2C-AED7-88A1-CCF0-AE729F11E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B7C66E-D66C-4DDF-3C2E-D36CD5EB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09CA3-635B-2EEE-6D94-F9F0130FB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393B0-28F8-2A7B-2E38-B2A49B51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BB04DD-E4A9-A674-D2BD-75FC8C0E8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FCCA44-DD8A-4DDB-2283-FDAC617F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8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26690E-D8A2-DC3C-9421-DEC072A1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2BA0BB-DB0A-2A8F-1CB4-350FCBC23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9AEE2-9B0F-165B-CDB7-35B6C05C8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4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03A96-2621-3E58-60B1-C904FCAFB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177FD-3097-EFCB-CB93-71E0A716C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41AD7-C2A4-7B43-FBD6-A7B5D8BE0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556344-D372-47AA-F206-50DD8FC0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BE39D-E22D-5EB5-C0FA-EB9CB728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814B6-59CA-B829-DCD0-C8AA3BBF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6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6EA1C-7415-8D85-046E-F86EC36F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200DD6-0E48-491F-1074-E85F4F351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252133-7CE1-E822-B343-0A80DBFCB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8EA31-CD21-AF49-A7B2-49381542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180B7-B8C2-5D3E-B3FA-7E03907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2EC3E-EEF5-585C-1BEC-1A3E01628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4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A45E69-A978-6363-C1CD-F6FA94CEE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9426E-B4ED-34BB-830C-4F8DAB92E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C6C58-8989-10E8-08D5-608662E2F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C0B0D3-52E5-4571-B9ED-8A1CDA6384B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A972C-1E9A-F057-9F8F-2ECB13B72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CACD4-8CED-ECB8-1B34-24BC67417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780FB4-05E4-4767-8449-AF7616BC2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7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CC3AA-197C-D013-0D61-416BB5C0FF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F5340CA-39FD-E8EC-DF33-FEA3F9EF3E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6079717"/>
              </p:ext>
            </p:extLst>
          </p:nvPr>
        </p:nvGraphicFramePr>
        <p:xfrm>
          <a:off x="522555" y="993045"/>
          <a:ext cx="11146890" cy="564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F78092CB-9ABD-CFAD-1B10-8D45434A2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7566"/>
            <a:ext cx="12192000" cy="96435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Age-stratified incidence of confirmed measles cases</a:t>
            </a:r>
            <a:b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Region of the Americas, 2025* (N=6,111)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0D41BF-6F2C-745C-795D-AD46ECEC423D}"/>
              </a:ext>
            </a:extLst>
          </p:cNvPr>
          <p:cNvSpPr/>
          <p:nvPr/>
        </p:nvSpPr>
        <p:spPr>
          <a:xfrm>
            <a:off x="649703" y="6049098"/>
            <a:ext cx="7484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en-US" sz="1200" i="1" dirty="0">
                <a:solidFill>
                  <a:prstClr val="black"/>
                </a:solidFill>
                <a:latin typeface="Calibri"/>
              </a:rPr>
              <a:t>Source</a:t>
            </a:r>
            <a:r>
              <a:rPr lang="en-US" altLang="en-US" sz="1200" dirty="0">
                <a:solidFill>
                  <a:prstClr val="black"/>
                </a:solidFill>
                <a:latin typeface="Calibri"/>
              </a:rPr>
              <a:t>: Integrated Surveillance Information System (ISIS) and country reports to CIM/PAHO.</a:t>
            </a:r>
          </a:p>
          <a:p>
            <a:pPr lvl="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* Data as of epidemiological week 22-2025.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y: year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751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Age-stratified incidence of confirmed measles cases Region of the Americas, 2025* (N=6,111)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Pacis, Carmelita Lucia (WDC)</dc:creator>
  <cp:lastModifiedBy>Pacis, Carmelita Lucia (WDC)</cp:lastModifiedBy>
  <cp:revision>11</cp:revision>
  <dcterms:created xsi:type="dcterms:W3CDTF">2025-06-02T20:10:23Z</dcterms:created>
  <dcterms:modified xsi:type="dcterms:W3CDTF">2025-06-09T22:44:44Z</dcterms:modified>
</cp:coreProperties>
</file>