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000" autoAdjust="0"/>
    <p:restoredTop sz="94660"/>
  </p:normalViewPr>
  <p:slideViewPr>
    <p:cSldViewPr snapToGrid="0">
      <p:cViewPr varScale="1">
        <p:scale>
          <a:sx n="91" d="100"/>
          <a:sy n="91" d="100"/>
        </p:scale>
        <p:origin x="7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7.8081868575001628E-2"/>
          <c:y val="4.2010677651852665E-2"/>
          <c:w val="0.82917091673103438"/>
          <c:h val="0.7060091132698384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Casos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satMod val="103000"/>
                    <a:lumMod val="102000"/>
                    <a:tint val="94000"/>
                  </a:schemeClr>
                </a:gs>
                <a:gs pos="50000">
                  <a:schemeClr val="accent2">
                    <a:satMod val="110000"/>
                    <a:lumMod val="100000"/>
                    <a:shade val="100000"/>
                  </a:schemeClr>
                </a:gs>
                <a:gs pos="100000">
                  <a:schemeClr val="accent2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bg1"/>
                    </a:solidFill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Sheet1!$B$1:$I$1</c:f>
              <c:strCache>
                <c:ptCount val="8"/>
                <c:pt idx="0">
                  <c:v>&lt;1a</c:v>
                </c:pt>
                <c:pt idx="1">
                  <c:v>1-4a</c:v>
                </c:pt>
                <c:pt idx="2">
                  <c:v>5-9a</c:v>
                </c:pt>
                <c:pt idx="3">
                  <c:v>10-19a</c:v>
                </c:pt>
                <c:pt idx="4">
                  <c:v>20-29a</c:v>
                </c:pt>
                <c:pt idx="5">
                  <c:v>30-39a</c:v>
                </c:pt>
                <c:pt idx="6">
                  <c:v>≥40a</c:v>
                </c:pt>
                <c:pt idx="7">
                  <c:v>Desconocidos</c:v>
                </c:pt>
              </c:strCache>
            </c:strRef>
          </c:cat>
          <c:val>
            <c:numRef>
              <c:f>Sheet1!$B$2:$I$2</c:f>
              <c:numCache>
                <c:formatCode>0</c:formatCode>
                <c:ptCount val="8"/>
                <c:pt idx="0">
                  <c:v>309</c:v>
                </c:pt>
                <c:pt idx="1">
                  <c:v>1071.4195205479452</c:v>
                </c:pt>
                <c:pt idx="2">
                  <c:v>855</c:v>
                </c:pt>
                <c:pt idx="3">
                  <c:v>1354.2482876712329</c:v>
                </c:pt>
                <c:pt idx="4">
                  <c:v>1184.347602739726</c:v>
                </c:pt>
                <c:pt idx="5">
                  <c:v>673</c:v>
                </c:pt>
                <c:pt idx="6">
                  <c:v>371</c:v>
                </c:pt>
                <c:pt idx="7">
                  <c:v>292.98458904109589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A23-4B00-BE9B-5C133C4AA4F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100"/>
        <c:axId val="118152111"/>
        <c:axId val="125986927"/>
      </c:barChart>
      <c:lineChart>
        <c:grouping val="standard"/>
        <c:varyColors val="0"/>
        <c:ser>
          <c:idx val="1"/>
          <c:order val="1"/>
          <c:tx>
            <c:strRef>
              <c:f>Sheet1!$A$3</c:f>
              <c:strCache>
                <c:ptCount val="1"/>
                <c:pt idx="0">
                  <c:v>Incidencia</c:v>
                </c:pt>
              </c:strCache>
            </c:strRef>
          </c:tx>
          <c:spPr>
            <a:ln w="31750" cap="rnd">
              <a:solidFill>
                <a:sysClr val="windowText" lastClr="000000"/>
              </a:solidFill>
              <a:round/>
            </a:ln>
            <a:effectLst/>
          </c:spPr>
          <c:marker>
            <c:symbol val="circle"/>
            <c:size val="6"/>
            <c:spPr>
              <a:solidFill>
                <a:sysClr val="windowText" lastClr="000000"/>
              </a:solidFill>
              <a:ln w="12700">
                <a:noFill/>
                <a:round/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/>
                    </a:solidFill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defRPr>
                </a:pPr>
                <a:endParaRPr lang="en-US"/>
              </a:p>
            </c:txPr>
            <c:dLblPos val="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Sheet1!$B$1:$I$1</c:f>
              <c:strCache>
                <c:ptCount val="8"/>
                <c:pt idx="0">
                  <c:v>&lt;1a</c:v>
                </c:pt>
                <c:pt idx="1">
                  <c:v>1-4a</c:v>
                </c:pt>
                <c:pt idx="2">
                  <c:v>5-9a</c:v>
                </c:pt>
                <c:pt idx="3">
                  <c:v>10-19a</c:v>
                </c:pt>
                <c:pt idx="4">
                  <c:v>20-29a</c:v>
                </c:pt>
                <c:pt idx="5">
                  <c:v>30-39a</c:v>
                </c:pt>
                <c:pt idx="6">
                  <c:v>≥40a</c:v>
                </c:pt>
                <c:pt idx="7">
                  <c:v>Desconocidos</c:v>
                </c:pt>
              </c:strCache>
            </c:strRef>
          </c:cat>
          <c:val>
            <c:numRef>
              <c:f>Sheet1!$B$3:$I$3</c:f>
              <c:numCache>
                <c:formatCode>0.00</c:formatCode>
                <c:ptCount val="8"/>
                <c:pt idx="0">
                  <c:v>2.3475449959419379</c:v>
                </c:pt>
                <c:pt idx="1">
                  <c:v>2.0051097750426199</c:v>
                </c:pt>
                <c:pt idx="2">
                  <c:v>1.2014929793919575</c:v>
                </c:pt>
                <c:pt idx="3">
                  <c:v>0.89112559953728454</c:v>
                </c:pt>
                <c:pt idx="4">
                  <c:v>0.7588159832243544</c:v>
                </c:pt>
                <c:pt idx="5">
                  <c:v>0.43459963548262304</c:v>
                </c:pt>
                <c:pt idx="6">
                  <c:v>8.2394188109407115E-2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CA23-4B00-BE9B-5C133C4AA4F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696314927"/>
        <c:axId val="1696313487"/>
      </c:lineChart>
      <c:catAx>
        <c:axId val="118152111"/>
        <c:scaling>
          <c:orientation val="minMax"/>
        </c:scaling>
        <c:delete val="0"/>
        <c:axPos val="b"/>
        <c:minorGridlines>
          <c:spPr>
            <a:ln>
              <a:solidFill>
                <a:schemeClr val="tx2">
                  <a:lumMod val="5000"/>
                  <a:lumOff val="95000"/>
                </a:schemeClr>
              </a:solidFill>
            </a:ln>
            <a:effectLst/>
          </c:spPr>
        </c:min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2"/>
                    </a:solidFill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defRPr>
                </a:pPr>
                <a:r>
                  <a:rPr lang="en-US" sz="1400" b="0" dirty="0" err="1"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Grupos</a:t>
                </a:r>
                <a:r>
                  <a:rPr lang="en-US" sz="1400" b="0" dirty="0"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 de </a:t>
                </a:r>
                <a:r>
                  <a:rPr lang="en-US" sz="1400" b="0" dirty="0" err="1"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edad</a:t>
                </a:r>
                <a:endParaRPr lang="en-US" sz="1400" b="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endParaRPr>
              </a:p>
            </c:rich>
          </c:tx>
          <c:layout>
            <c:manualLayout>
              <c:xMode val="edge"/>
              <c:yMode val="edge"/>
              <c:x val="0.45826566872015423"/>
              <c:y val="0.82791212796729974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400" b="0" i="0" u="none" strike="noStrike" kern="1200" baseline="0">
                  <a:solidFill>
                    <a:schemeClr val="tx2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defRPr>
              </a:pPr>
              <a:endParaRPr lang="en-US"/>
            </a:p>
          </c:txPr>
        </c:title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2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pPr>
            <a:endParaRPr lang="en-US"/>
          </a:p>
        </c:txPr>
        <c:crossAx val="125986927"/>
        <c:crosses val="autoZero"/>
        <c:auto val="1"/>
        <c:lblAlgn val="ctr"/>
        <c:lblOffset val="100"/>
        <c:noMultiLvlLbl val="0"/>
      </c:catAx>
      <c:valAx>
        <c:axId val="125986927"/>
        <c:scaling>
          <c:orientation val="minMax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/>
                    </a:solidFill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defRPr>
                </a:pPr>
                <a:r>
                  <a:rPr lang="en-US" sz="1400" b="0" dirty="0" err="1">
                    <a:solidFill>
                      <a:schemeClr val="tx1"/>
                    </a:solidFill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Número</a:t>
                </a:r>
                <a:r>
                  <a:rPr lang="en-US" sz="1400" b="0" dirty="0">
                    <a:solidFill>
                      <a:schemeClr val="tx1"/>
                    </a:solidFill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 de </a:t>
                </a:r>
                <a:r>
                  <a:rPr lang="en-US" sz="1400" b="0" dirty="0" err="1">
                    <a:solidFill>
                      <a:schemeClr val="tx1"/>
                    </a:solidFill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casos</a:t>
                </a:r>
                <a:endParaRPr lang="en-US" sz="1400" b="0" dirty="0">
                  <a:solidFill>
                    <a:schemeClr val="tx1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endParaRPr>
              </a:p>
            </c:rich>
          </c:tx>
          <c:layout>
            <c:manualLayout>
              <c:xMode val="edge"/>
              <c:yMode val="edge"/>
              <c:x val="7.3913931991973127E-3"/>
              <c:y val="0.29508031640796334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400" b="0" i="0" u="none" strike="noStrike" kern="1200" baseline="0">
                  <a:solidFill>
                    <a:schemeClr val="tx1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defRPr>
              </a:pPr>
              <a:endParaRPr lang="en-US"/>
            </a:p>
          </c:txPr>
        </c:title>
        <c:numFmt formatCode="0" sourceLinked="1"/>
        <c:majorTickMark val="out"/>
        <c:minorTickMark val="none"/>
        <c:tickLblPos val="nextTo"/>
        <c:spPr>
          <a:noFill/>
          <a:ln>
            <a:solidFill>
              <a:schemeClr val="bg1">
                <a:lumMod val="75000"/>
              </a:schemeClr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pPr>
            <a:endParaRPr lang="en-US"/>
          </a:p>
        </c:txPr>
        <c:crossAx val="118152111"/>
        <c:crosses val="autoZero"/>
        <c:crossBetween val="between"/>
      </c:valAx>
      <c:valAx>
        <c:axId val="1696313487"/>
        <c:scaling>
          <c:orientation val="minMax"/>
        </c:scaling>
        <c:delete val="0"/>
        <c:axPos val="r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/>
                    </a:solidFill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defRPr>
                </a:pPr>
                <a:r>
                  <a:rPr lang="en-US" sz="1400" b="0" baseline="0" dirty="0">
                    <a:solidFill>
                      <a:schemeClr val="tx1"/>
                    </a:solidFill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Tasa de </a:t>
                </a:r>
                <a:r>
                  <a:rPr lang="en-US" sz="1400" b="0" baseline="0" dirty="0" err="1">
                    <a:solidFill>
                      <a:schemeClr val="tx1"/>
                    </a:solidFill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incidencia</a:t>
                </a:r>
                <a:r>
                  <a:rPr lang="en-US" sz="1400" b="0" baseline="0" dirty="0">
                    <a:solidFill>
                      <a:schemeClr val="tx1"/>
                    </a:solidFill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lang="en-US" sz="1400" b="0" baseline="0" dirty="0" err="1">
                    <a:solidFill>
                      <a:schemeClr val="tx1"/>
                    </a:solidFill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por</a:t>
                </a:r>
                <a:r>
                  <a:rPr lang="en-US" sz="1400" b="0" baseline="0" dirty="0">
                    <a:solidFill>
                      <a:schemeClr val="tx1"/>
                    </a:solidFill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 100.000 </a:t>
                </a:r>
                <a:r>
                  <a:rPr lang="en-US" sz="1400" b="0" baseline="0" dirty="0" err="1">
                    <a:solidFill>
                      <a:schemeClr val="tx1"/>
                    </a:solidFill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habitantes</a:t>
                </a:r>
                <a:endParaRPr lang="en-US" sz="1400" b="0" baseline="0" dirty="0">
                  <a:solidFill>
                    <a:schemeClr val="tx1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endParaRPr>
              </a:p>
            </c:rich>
          </c:tx>
          <c:layout>
            <c:manualLayout>
              <c:xMode val="edge"/>
              <c:yMode val="edge"/>
              <c:x val="0.96545762988600403"/>
              <c:y val="0.16193499021197519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400" b="0" i="0" u="none" strike="noStrike" kern="1200" baseline="0">
                  <a:solidFill>
                    <a:schemeClr val="tx1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defRPr>
              </a:pPr>
              <a:endParaRPr lang="en-US"/>
            </a:p>
          </c:txPr>
        </c:title>
        <c:numFmt formatCode="0.00" sourceLinked="1"/>
        <c:majorTickMark val="out"/>
        <c:minorTickMark val="none"/>
        <c:tickLblPos val="nextTo"/>
        <c:spPr>
          <a:noFill/>
          <a:ln>
            <a:solidFill>
              <a:sysClr val="window" lastClr="FFFFFF">
                <a:lumMod val="75000"/>
              </a:sysClr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ysClr val="windowText" lastClr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pPr>
            <a:endParaRPr lang="en-US"/>
          </a:p>
        </c:txPr>
        <c:crossAx val="1696314927"/>
        <c:crosses val="max"/>
        <c:crossBetween val="between"/>
      </c:valAx>
      <c:catAx>
        <c:axId val="1696314927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1696313487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63850948560540199"/>
          <c:y val="0.16809022356976233"/>
          <c:w val="0.2060574743269199"/>
          <c:h val="4.8371386843093403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2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02">
  <cs:axisTitle>
    <cs:lnRef idx="0"/>
    <cs:fillRef idx="0"/>
    <cs:effectRef idx="0"/>
    <cs:fontRef idx="minor">
      <a:schemeClr val="tx2"/>
    </cs:fontRef>
    <cs:defRPr sz="1197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2"/>
    </cs:fontRef>
    <cs:defRPr sz="1197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1197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2128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1197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1197" kern="1200"/>
  </cs:valueAxis>
  <cs:wall>
    <cs:lnRef idx="0"/>
    <cs:fillRef idx="0"/>
    <cs:effectRef idx="0"/>
    <cs:fontRef idx="minor">
      <a:schemeClr val="tx2"/>
    </cs:fontRef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C02524-4615-BFAC-4530-4C9DFC933E0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8F88572-A905-5E12-631A-E2CF51389ED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B1FA1F-14CB-D898-01C2-9DCFEB4263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0B0D3-52E5-4571-B9ED-8A1CDA6384B4}" type="datetimeFigureOut">
              <a:rPr lang="en-US" smtClean="0"/>
              <a:t>6/9/2025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83D694-736D-EC08-A250-4487B1754C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2A73603-736A-B6CA-2F8E-B5753FB33F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780FB4-05E4-4767-8449-AF7616BC2A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4080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41B8D2-EEA3-4E52-369B-66BAE2631E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8783FD7-7496-F410-DAE9-0A7DD91B35F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5DAE455-001C-1F63-7C67-A7BFFEF77C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0B0D3-52E5-4571-B9ED-8A1CDA6384B4}" type="datetimeFigureOut">
              <a:rPr lang="en-US" smtClean="0"/>
              <a:t>6/9/2025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25C1FF-3060-A6CA-27DD-F32200B950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280799E-9544-4008-864F-0FFA7EA262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780FB4-05E4-4767-8449-AF7616BC2A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56334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52384B2-D1F5-0CC9-F534-E2F0C61AD52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3CCD867-299C-E15F-AE8A-A152F2EDC08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343D0BA-F289-1FB5-90EF-E50D7B1094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0B0D3-52E5-4571-B9ED-8A1CDA6384B4}" type="datetimeFigureOut">
              <a:rPr lang="en-US" smtClean="0"/>
              <a:t>6/9/2025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8C251F6-F2EA-5B1F-BAFE-6C9A569D46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408DA6F-58BA-0275-E63B-02A71F3D47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780FB4-05E4-4767-8449-AF7616BC2A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02427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704F6F-434E-B634-F8C8-409F3B7B86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967F7C-13A8-7BCA-98E1-688F04CCB30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EBFDEBC-CE71-E662-BF89-293587EB0B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0B0D3-52E5-4571-B9ED-8A1CDA6384B4}" type="datetimeFigureOut">
              <a:rPr lang="en-US" smtClean="0"/>
              <a:t>6/9/2025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EDA9B75-03B1-0C73-98D8-8A44728ED0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7FE870D-C8A7-D2A1-75A7-BC4C280581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780FB4-05E4-4767-8449-AF7616BC2A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46704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77C3B8-0DBA-1D32-184E-C4595EC58A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D41A218-CBB3-3221-DD8E-2688FCD88D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904301-66B5-2F60-F1B6-BBDD67F0E4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0B0D3-52E5-4571-B9ED-8A1CDA6384B4}" type="datetimeFigureOut">
              <a:rPr lang="en-US" smtClean="0"/>
              <a:t>6/9/2025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9880EB-868C-9F87-4CB8-201F6D58A4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54CAF6-01EB-F4B0-9721-956C2707A4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780FB4-05E4-4767-8449-AF7616BC2A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62110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9325F2-F09D-34FA-D429-D12BBBCB0D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7FA4D0-F09B-A35F-7337-3E537FF9D03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75622A9-3AE9-B239-E638-F954EA19939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9E84275-EA44-4716-CEEC-00E911FB53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0B0D3-52E5-4571-B9ED-8A1CDA6384B4}" type="datetimeFigureOut">
              <a:rPr lang="en-US" smtClean="0"/>
              <a:t>6/9/2025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B940765-467E-CE53-F9FC-449D6216B8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716B843-C5CC-29D9-79BE-F65AF68F2E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780FB4-05E4-4767-8449-AF7616BC2A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36923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3ED925-208E-6BC2-A646-98F1EFBFB7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747BC04-9B75-79C2-692C-E33F48052A6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6C748C9-5E9C-A241-9914-9ACB88281C6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141C801-FFAD-6855-2762-292073EFC6C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6777F84-AC41-D441-3FC0-E0F7F5A0228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5E95488-19B0-61E6-2061-8813E330AB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0B0D3-52E5-4571-B9ED-8A1CDA6384B4}" type="datetimeFigureOut">
              <a:rPr lang="en-US" smtClean="0"/>
              <a:t>6/9/2025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AFC8E2C-AED7-88A1-CCF0-AE729F11E6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7B7C66E-D66C-4DDF-3C2E-D36CD5EB98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780FB4-05E4-4767-8449-AF7616BC2A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9614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309CA3-635B-2EEE-6D94-F9F0130FB9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24393B0-28F8-2A7B-2E38-B2A49B515F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0B0D3-52E5-4571-B9ED-8A1CDA6384B4}" type="datetimeFigureOut">
              <a:rPr lang="en-US" smtClean="0"/>
              <a:t>6/9/2025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5BB04DD-E4A9-A674-D2BD-75FC8C0E8A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2FCCA44-DD8A-4DDB-2283-FDAC617F7C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780FB4-05E4-4767-8449-AF7616BC2A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82867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326690E-D8A2-DC3C-9421-DEC072A170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0B0D3-52E5-4571-B9ED-8A1CDA6384B4}" type="datetimeFigureOut">
              <a:rPr lang="en-US" smtClean="0"/>
              <a:t>6/9/2025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92BA0BB-DB0A-2A8F-1CB4-350FCBC236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869AEE2-9B0F-165B-CDB7-35B6C05C88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780FB4-05E4-4767-8449-AF7616BC2A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72402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603A96-2621-3E58-60B1-C904FCAFB2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3177FD-3097-EFCB-CB93-71E0A716CA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F741AD7-C2A4-7B43-FBD6-A7B5D8BE016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C556344-D372-47AA-F206-50DD8FC051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0B0D3-52E5-4571-B9ED-8A1CDA6384B4}" type="datetimeFigureOut">
              <a:rPr lang="en-US" smtClean="0"/>
              <a:t>6/9/2025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4ABE39D-E22D-5EB5-C0FA-EB9CB7280F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B7814B6-59CA-B829-DCD0-C8AA3BBF47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780FB4-05E4-4767-8449-AF7616BC2A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88623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B6EA1C-7415-8D85-046E-F86EC36F4B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C200DD6-0E48-491F-1074-E85F4F35185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E252133-7CE1-E822-B343-0A80DBFCB6F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D38EA31-CD21-AF49-A7B2-49381542A7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0B0D3-52E5-4571-B9ED-8A1CDA6384B4}" type="datetimeFigureOut">
              <a:rPr lang="en-US" smtClean="0"/>
              <a:t>6/9/2025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93180B7-B8C2-5D3E-B3FA-7E03907744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AD2EC3E-EEF5-585C-1BEC-1A3E016284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780FB4-05E4-4767-8449-AF7616BC2A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53467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4A45E69-A978-6363-C1CD-F6FA94CEE6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E99426E-B4ED-34BB-830C-4F8DAB92EA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5FC6C58-8989-10E8-08D5-608662E2F1E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0C0B0D3-52E5-4571-B9ED-8A1CDA6384B4}" type="datetimeFigureOut">
              <a:rPr lang="en-US" smtClean="0"/>
              <a:t>6/9/2025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60A972C-1E9A-F057-9F8F-2ECB13B7261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ACACD4-8CED-ECB8-1B34-24BC674175E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1780FB4-05E4-4767-8449-AF7616BC2A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40783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85EEA6EF-7942-5B97-95A4-8BBE7436B90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587135579"/>
              </p:ext>
            </p:extLst>
          </p:nvPr>
        </p:nvGraphicFramePr>
        <p:xfrm>
          <a:off x="497335" y="1085158"/>
          <a:ext cx="11146890" cy="564056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Rectangle 6">
            <a:extLst>
              <a:ext uri="{FF2B5EF4-FFF2-40B4-BE49-F238E27FC236}">
                <a16:creationId xmlns:a16="http://schemas.microsoft.com/office/drawing/2014/main" id="{672CB7A3-58A5-F82A-B729-168D5F1D2CE4}"/>
              </a:ext>
            </a:extLst>
          </p:cNvPr>
          <p:cNvSpPr/>
          <p:nvPr/>
        </p:nvSpPr>
        <p:spPr>
          <a:xfrm>
            <a:off x="547775" y="6079393"/>
            <a:ext cx="905777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es-AR" sz="1200" i="1" noProof="0" dirty="0">
                <a:solidFill>
                  <a:prstClr val="black"/>
                </a:solidFill>
                <a:latin typeface="Calibri"/>
              </a:rPr>
              <a:t>Fuente</a:t>
            </a:r>
            <a:r>
              <a:rPr lang="es-ES" sz="1200" dirty="0">
                <a:solidFill>
                  <a:prstClr val="black"/>
                </a:solidFill>
                <a:latin typeface="Calibri"/>
              </a:rPr>
              <a:t> Sistema de Información de Vigilancia Integrada (ISIS por sus siglas en ingles) e informe de los países a CIM/OPS.</a:t>
            </a:r>
            <a:endParaRPr lang="es-AR" sz="1200" noProof="0" dirty="0">
              <a:solidFill>
                <a:prstClr val="black"/>
              </a:solidFill>
              <a:latin typeface="Calibri"/>
            </a:endParaRPr>
          </a:p>
          <a:p>
            <a:pPr defTabSz="914400">
              <a:defRPr/>
            </a:pPr>
            <a:r>
              <a:rPr lang="es-AR" sz="1200" noProof="0" dirty="0">
                <a:solidFill>
                  <a:prstClr val="black"/>
                </a:solidFill>
                <a:latin typeface="Calibri"/>
              </a:rPr>
              <a:t>* Datos hasta semana epidemiológica 22-2025.</a:t>
            </a: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s-AR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a: año </a:t>
            </a:r>
            <a:endParaRPr kumimoji="0" lang="es-A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" name="Title 25">
            <a:extLst>
              <a:ext uri="{FF2B5EF4-FFF2-40B4-BE49-F238E27FC236}">
                <a16:creationId xmlns:a16="http://schemas.microsoft.com/office/drawing/2014/main" id="{40E62B4C-0FDA-CE59-9E2E-DA5E2975FFCA}"/>
              </a:ext>
            </a:extLst>
          </p:cNvPr>
          <p:cNvSpPr txBox="1">
            <a:spLocks/>
          </p:cNvSpPr>
          <p:nvPr/>
        </p:nvSpPr>
        <p:spPr>
          <a:xfrm>
            <a:off x="1" y="109462"/>
            <a:ext cx="12191999" cy="97195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>
              <a:lnSpc>
                <a:spcPct val="90000"/>
              </a:lnSpc>
              <a:spcBef>
                <a:spcPct val="0"/>
              </a:spcBef>
              <a:buNone/>
              <a:defRPr sz="2800" b="1">
                <a:solidFill>
                  <a:srgbClr val="179ADC"/>
                </a:solidFill>
                <a:latin typeface="Aptos" panose="020B0004020202020204" pitchFamily="34" charset="0"/>
                <a:ea typeface="Ebrima" panose="02000000000000000000" pitchFamily="2" charset="0"/>
                <a:cs typeface="Ebrima" panose="02000000000000000000" pitchFamily="2" charset="0"/>
              </a:defRPr>
            </a:lvl1pPr>
          </a:lstStyle>
          <a:p>
            <a:r>
              <a:rPr lang="en-US" sz="32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Incidencia</a:t>
            </a:r>
            <a:r>
              <a:rPr lang="en-US" sz="3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2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estratificada</a:t>
            </a:r>
            <a:r>
              <a:rPr lang="en-US" sz="3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2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por</a:t>
            </a:r>
            <a:r>
              <a:rPr lang="en-US" sz="3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2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edad</a:t>
            </a:r>
            <a:r>
              <a:rPr lang="en-US" sz="3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de </a:t>
            </a:r>
            <a:r>
              <a:rPr lang="en-US" sz="32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los</a:t>
            </a:r>
            <a:r>
              <a:rPr lang="en-US" sz="3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2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casos</a:t>
            </a:r>
            <a:r>
              <a:rPr lang="en-US" sz="3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2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confirmados</a:t>
            </a:r>
            <a:r>
              <a:rPr lang="en-US" sz="3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de </a:t>
            </a:r>
            <a:r>
              <a:rPr lang="en-US" sz="32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sarampión</a:t>
            </a:r>
            <a:r>
              <a:rPr lang="en-US" sz="3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32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Región</a:t>
            </a:r>
            <a:r>
              <a:rPr lang="en-US" sz="3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de las </a:t>
            </a:r>
            <a:r>
              <a:rPr lang="en-US" sz="32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Américas</a:t>
            </a:r>
            <a:r>
              <a:rPr lang="en-US" sz="3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2025* (N=6.111)</a:t>
            </a:r>
          </a:p>
        </p:txBody>
      </p:sp>
    </p:spTree>
    <p:extLst>
      <p:ext uri="{BB962C8B-B14F-4D97-AF65-F5344CB8AC3E}">
        <p14:creationId xmlns:p14="http://schemas.microsoft.com/office/powerpoint/2010/main" val="12530346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Arial Black-Arial">
    <a:majorFont>
      <a:latin typeface="Arial Black" panose="020B0A04020102020204"/>
      <a:ea typeface=""/>
      <a:cs typeface=""/>
      <a:font script="Jpan" typeface="ＭＳ ゴシック"/>
      <a:font script="Hang" typeface="굴림"/>
      <a:font script="Hans" typeface="微软雅黑"/>
      <a:font script="Hant" typeface="微軟正黑體"/>
      <a:font script="Arab" typeface="Tahoma"/>
      <a:font script="Hebr" typeface="Tahoma"/>
      <a:font script="Thai" typeface="FreesiaUPC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Verdana"/>
      <a:font script="Uigh" typeface="Microsoft Uighur"/>
      <a:font script="Geor" typeface="Sylfaen"/>
    </a:majorFont>
    <a:minorFont>
      <a:latin typeface="Arial" panose="020B0604020202020204"/>
      <a:ea typeface=""/>
      <a:cs typeface=""/>
      <a:font script="Jpan" typeface="ＭＳ Ｐゴシック"/>
      <a:font script="Hang" typeface="굴림"/>
      <a:font script="Hans" typeface="黑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161</TotalTime>
  <Words>70</Words>
  <Application>Microsoft Office PowerPoint</Application>
  <PresentationFormat>Widescreen</PresentationFormat>
  <Paragraphs>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Calibri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Pacis, Carmelita Lucia (WDC)</dc:creator>
  <cp:lastModifiedBy>Pacis, Carmelita Lucia (WDC)</cp:lastModifiedBy>
  <cp:revision>11</cp:revision>
  <dcterms:created xsi:type="dcterms:W3CDTF">2025-06-02T20:10:23Z</dcterms:created>
  <dcterms:modified xsi:type="dcterms:W3CDTF">2025-06-09T22:44:24Z</dcterms:modified>
</cp:coreProperties>
</file>