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3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233112782129"/>
          <c:y val="5.2147730579673104E-2"/>
          <c:w val="0.88624900386969185"/>
          <c:h val="0.752812856542639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11</c:v>
                </c:pt>
                <c:pt idx="4">
                  <c:v>18</c:v>
                </c:pt>
                <c:pt idx="5">
                  <c:v>28</c:v>
                </c:pt>
                <c:pt idx="6">
                  <c:v>60</c:v>
                </c:pt>
                <c:pt idx="7">
                  <c:v>90</c:v>
                </c:pt>
                <c:pt idx="8">
                  <c:v>76</c:v>
                </c:pt>
                <c:pt idx="9">
                  <c:v>90</c:v>
                </c:pt>
                <c:pt idx="10">
                  <c:v>84</c:v>
                </c:pt>
                <c:pt idx="11">
                  <c:v>105</c:v>
                </c:pt>
                <c:pt idx="12">
                  <c:v>89</c:v>
                </c:pt>
                <c:pt idx="13">
                  <c:v>114</c:v>
                </c:pt>
                <c:pt idx="14">
                  <c:v>75</c:v>
                </c:pt>
                <c:pt idx="15">
                  <c:v>86</c:v>
                </c:pt>
                <c:pt idx="16">
                  <c:v>48</c:v>
                </c:pt>
                <c:pt idx="17">
                  <c:v>49</c:v>
                </c:pt>
                <c:pt idx="18">
                  <c:v>35</c:v>
                </c:pt>
                <c:pt idx="19">
                  <c:v>25</c:v>
                </c:pt>
                <c:pt idx="20">
                  <c:v>53</c:v>
                </c:pt>
                <c:pt idx="21">
                  <c:v>41</c:v>
                </c:pt>
                <c:pt idx="22">
                  <c:v>24</c:v>
                </c:pt>
                <c:pt idx="23">
                  <c:v>18</c:v>
                </c:pt>
                <c:pt idx="24">
                  <c:v>27</c:v>
                </c:pt>
                <c:pt idx="25">
                  <c:v>33</c:v>
                </c:pt>
                <c:pt idx="26">
                  <c:v>17</c:v>
                </c:pt>
                <c:pt idx="2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B5-4044-BD1E-FB406A5162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5</c:v>
                </c:pt>
                <c:pt idx="1">
                  <c:v>3</c:v>
                </c:pt>
                <c:pt idx="2">
                  <c:v>10</c:v>
                </c:pt>
                <c:pt idx="3">
                  <c:v>15</c:v>
                </c:pt>
                <c:pt idx="4">
                  <c:v>29</c:v>
                </c:pt>
                <c:pt idx="5">
                  <c:v>35</c:v>
                </c:pt>
                <c:pt idx="6">
                  <c:v>25</c:v>
                </c:pt>
                <c:pt idx="7">
                  <c:v>63</c:v>
                </c:pt>
                <c:pt idx="8">
                  <c:v>93</c:v>
                </c:pt>
                <c:pt idx="9">
                  <c:v>101</c:v>
                </c:pt>
                <c:pt idx="10">
                  <c:v>127</c:v>
                </c:pt>
                <c:pt idx="11">
                  <c:v>114</c:v>
                </c:pt>
                <c:pt idx="12">
                  <c:v>94</c:v>
                </c:pt>
                <c:pt idx="13">
                  <c:v>192</c:v>
                </c:pt>
                <c:pt idx="14">
                  <c:v>137</c:v>
                </c:pt>
                <c:pt idx="15">
                  <c:v>218</c:v>
                </c:pt>
                <c:pt idx="16">
                  <c:v>249</c:v>
                </c:pt>
                <c:pt idx="17">
                  <c:v>374</c:v>
                </c:pt>
                <c:pt idx="18">
                  <c:v>294</c:v>
                </c:pt>
                <c:pt idx="19">
                  <c:v>267</c:v>
                </c:pt>
                <c:pt idx="20">
                  <c:v>199</c:v>
                </c:pt>
                <c:pt idx="21">
                  <c:v>153</c:v>
                </c:pt>
                <c:pt idx="22">
                  <c:v>216</c:v>
                </c:pt>
                <c:pt idx="23">
                  <c:v>129</c:v>
                </c:pt>
                <c:pt idx="24">
                  <c:v>171</c:v>
                </c:pt>
                <c:pt idx="25">
                  <c:v>113</c:v>
                </c:pt>
                <c:pt idx="26">
                  <c:v>99</c:v>
                </c:pt>
                <c:pt idx="27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B5-4044-BD1E-FB406A5162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Sheet1!$D$2:$D$29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4</c:v>
                </c:pt>
                <c:pt idx="11">
                  <c:v>1</c:v>
                </c:pt>
                <c:pt idx="12">
                  <c:v>2</c:v>
                </c:pt>
                <c:pt idx="13">
                  <c:v>0</c:v>
                </c:pt>
                <c:pt idx="14">
                  <c:v>4</c:v>
                </c:pt>
                <c:pt idx="15">
                  <c:v>1</c:v>
                </c:pt>
                <c:pt idx="16">
                  <c:v>5</c:v>
                </c:pt>
                <c:pt idx="17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B5-4044-BD1E-FB406A51624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Sheet1!$E$2:$E$29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5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2</c:v>
                </c:pt>
                <c:pt idx="20">
                  <c:v>14</c:v>
                </c:pt>
                <c:pt idx="21">
                  <c:v>3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B5-4044-BD1E-FB406A51624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Sheet1!$F$2:$F$29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9</c:v>
                </c:pt>
                <c:pt idx="23">
                  <c:v>39</c:v>
                </c:pt>
                <c:pt idx="24">
                  <c:v>19</c:v>
                </c:pt>
                <c:pt idx="25">
                  <c:v>16</c:v>
                </c:pt>
                <c:pt idx="26">
                  <c:v>23</c:v>
                </c:pt>
                <c:pt idx="2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B5-4044-BD1E-FB406A51624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Sheet1!$G$2:$G$29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B5-4044-BD1E-FB406A51624F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Sheet1!$H$2:$H$29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B5-4044-BD1E-FB406A51624F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Sheet1!$I$2:$I$29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1</c:v>
                </c:pt>
                <c:pt idx="8">
                  <c:v>18</c:v>
                </c:pt>
                <c:pt idx="9">
                  <c:v>14</c:v>
                </c:pt>
                <c:pt idx="10">
                  <c:v>26</c:v>
                </c:pt>
                <c:pt idx="11">
                  <c:v>61</c:v>
                </c:pt>
                <c:pt idx="12">
                  <c:v>122</c:v>
                </c:pt>
                <c:pt idx="13">
                  <c:v>220</c:v>
                </c:pt>
                <c:pt idx="14">
                  <c:v>275</c:v>
                </c:pt>
                <c:pt idx="15">
                  <c:v>258</c:v>
                </c:pt>
                <c:pt idx="16">
                  <c:v>314</c:v>
                </c:pt>
                <c:pt idx="17">
                  <c:v>229</c:v>
                </c:pt>
                <c:pt idx="18">
                  <c:v>268</c:v>
                </c:pt>
                <c:pt idx="19">
                  <c:v>241</c:v>
                </c:pt>
                <c:pt idx="20">
                  <c:v>165</c:v>
                </c:pt>
                <c:pt idx="21">
                  <c:v>132</c:v>
                </c:pt>
                <c:pt idx="22">
                  <c:v>197</c:v>
                </c:pt>
                <c:pt idx="23">
                  <c:v>180</c:v>
                </c:pt>
                <c:pt idx="24">
                  <c:v>241</c:v>
                </c:pt>
                <c:pt idx="25">
                  <c:v>179</c:v>
                </c:pt>
                <c:pt idx="26">
                  <c:v>156</c:v>
                </c:pt>
                <c:pt idx="27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8B5-4044-BD1E-FB406A51624F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Sheet1!$J$2:$J$29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1</c:v>
                </c:pt>
                <c:pt idx="18">
                  <c:v>0</c:v>
                </c:pt>
                <c:pt idx="19">
                  <c:v>2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8B5-4044-BD1E-FB406A516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solidFill>
                      <a:schemeClr val="tx1"/>
                    </a:solidFill>
                  </a:rPr>
                  <a:t>Semana </a:t>
                </a:r>
                <a:r>
                  <a:rPr lang="en-US" dirty="0" err="1">
                    <a:solidFill>
                      <a:schemeClr val="tx1"/>
                    </a:solidFill>
                  </a:rPr>
                  <a:t>epidemiológica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187365773463233"/>
              <c:y val="0.909415683211159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noMultiLvlLbl val="0"/>
      </c:catAx>
      <c:valAx>
        <c:axId val="1378671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>
                    <a:solidFill>
                      <a:schemeClr val="tx1"/>
                    </a:solidFill>
                  </a:rPr>
                  <a:t>Número</a:t>
                </a:r>
                <a:r>
                  <a:rPr lang="en-US" dirty="0">
                    <a:solidFill>
                      <a:schemeClr val="tx1"/>
                    </a:solidFill>
                  </a:rPr>
                  <a:t> de </a:t>
                </a:r>
                <a:r>
                  <a:rPr lang="en-US" dirty="0" err="1">
                    <a:solidFill>
                      <a:schemeClr val="tx1"/>
                    </a:solidFill>
                  </a:rPr>
                  <a:t>casos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4648797982584642E-3"/>
              <c:y val="0.275584333017159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92417400573497"/>
          <c:y val="5.8179010086149049E-2"/>
          <c:w val="0.18774353052865347"/>
          <c:h val="0.206134188142501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0.1160167479065117"/>
          <c:w val="0.92541141732283461"/>
          <c:h val="0.59390753239178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</c:numRef>
          </c:val>
          <c:extLst>
            <c:ext xmlns:c16="http://schemas.microsoft.com/office/drawing/2014/chart" uri="{C3380CC4-5D6E-409C-BE32-E72D297353CC}">
              <c16:uniqueId val="{00000000-D2B4-4339-94AF-8272D317CE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</c:numRef>
          </c:val>
          <c:extLst>
            <c:ext xmlns:c16="http://schemas.microsoft.com/office/drawing/2014/chart" uri="{C3380CC4-5D6E-409C-BE32-E72D297353CC}">
              <c16:uniqueId val="{00000001-D2B4-4339-94AF-8272D317CE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Sheet1!$D$2:$D$29</c:f>
            </c:numRef>
          </c:val>
          <c:extLst>
            <c:ext xmlns:c16="http://schemas.microsoft.com/office/drawing/2014/chart" uri="{C3380CC4-5D6E-409C-BE32-E72D297353CC}">
              <c16:uniqueId val="{00000002-D2B4-4339-94AF-8272D317CE3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Sheet1!$E$2:$E$29</c:f>
            </c:numRef>
          </c:val>
          <c:extLst>
            <c:ext xmlns:c16="http://schemas.microsoft.com/office/drawing/2014/chart" uri="{C3380CC4-5D6E-409C-BE32-E72D297353CC}">
              <c16:uniqueId val="{00000003-D2B4-4339-94AF-8272D317CE3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Sheet1!$F$2:$F$29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9</c:v>
                </c:pt>
                <c:pt idx="23">
                  <c:v>39</c:v>
                </c:pt>
                <c:pt idx="24">
                  <c:v>19</c:v>
                </c:pt>
                <c:pt idx="25">
                  <c:v>16</c:v>
                </c:pt>
                <c:pt idx="26">
                  <c:v>23</c:v>
                </c:pt>
                <c:pt idx="2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B4-4339-94AF-8272D317CE3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Sheet1!$G$2:$G$29</c:f>
            </c:numRef>
          </c:val>
          <c:extLst>
            <c:ext xmlns:c16="http://schemas.microsoft.com/office/drawing/2014/chart" uri="{C3380CC4-5D6E-409C-BE32-E72D297353CC}">
              <c16:uniqueId val="{00000005-D2B4-4339-94AF-8272D317CE3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Sheet1!$H$2:$H$29</c:f>
            </c:numRef>
          </c:val>
          <c:extLst>
            <c:ext xmlns:c16="http://schemas.microsoft.com/office/drawing/2014/chart" uri="{C3380CC4-5D6E-409C-BE32-E72D297353CC}">
              <c16:uniqueId val="{00000006-D2B4-4339-94AF-8272D317CE3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Sheet1!$I$2:$I$29</c:f>
            </c:numRef>
          </c:val>
          <c:extLst>
            <c:ext xmlns:c16="http://schemas.microsoft.com/office/drawing/2014/chart" uri="{C3380CC4-5D6E-409C-BE32-E72D297353CC}">
              <c16:uniqueId val="{00000007-D2B4-4339-94AF-8272D317CE3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Sheet1!$J$2:$J$29</c:f>
            </c:numRef>
          </c:val>
          <c:extLst>
            <c:ext xmlns:c16="http://schemas.microsoft.com/office/drawing/2014/chart" uri="{C3380CC4-5D6E-409C-BE32-E72D297353CC}">
              <c16:uniqueId val="{00000008-D2B4-4339-94AF-8272D317C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tickLblSkip val="2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8.9561721451485221E-2"/>
          <c:w val="0.92541141732283461"/>
          <c:h val="0.653431341915593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11</c:v>
                </c:pt>
                <c:pt idx="4">
                  <c:v>18</c:v>
                </c:pt>
                <c:pt idx="5">
                  <c:v>28</c:v>
                </c:pt>
                <c:pt idx="6">
                  <c:v>60</c:v>
                </c:pt>
                <c:pt idx="7">
                  <c:v>90</c:v>
                </c:pt>
                <c:pt idx="8">
                  <c:v>76</c:v>
                </c:pt>
                <c:pt idx="9">
                  <c:v>90</c:v>
                </c:pt>
                <c:pt idx="10">
                  <c:v>84</c:v>
                </c:pt>
                <c:pt idx="11">
                  <c:v>105</c:v>
                </c:pt>
                <c:pt idx="12">
                  <c:v>89</c:v>
                </c:pt>
                <c:pt idx="13">
                  <c:v>114</c:v>
                </c:pt>
                <c:pt idx="14">
                  <c:v>75</c:v>
                </c:pt>
                <c:pt idx="15">
                  <c:v>86</c:v>
                </c:pt>
                <c:pt idx="16">
                  <c:v>48</c:v>
                </c:pt>
                <c:pt idx="17">
                  <c:v>49</c:v>
                </c:pt>
                <c:pt idx="18">
                  <c:v>35</c:v>
                </c:pt>
                <c:pt idx="19">
                  <c:v>25</c:v>
                </c:pt>
                <c:pt idx="20">
                  <c:v>53</c:v>
                </c:pt>
                <c:pt idx="21">
                  <c:v>41</c:v>
                </c:pt>
                <c:pt idx="22">
                  <c:v>24</c:v>
                </c:pt>
                <c:pt idx="23">
                  <c:v>18</c:v>
                </c:pt>
                <c:pt idx="24">
                  <c:v>27</c:v>
                </c:pt>
                <c:pt idx="25">
                  <c:v>33</c:v>
                </c:pt>
                <c:pt idx="26">
                  <c:v>17</c:v>
                </c:pt>
                <c:pt idx="2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F6-4014-AAEE-32F9E5077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tickLblSkip val="2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169414190174006"/>
          <c:y val="0.86465702203891182"/>
          <c:w val="0.12665155359220151"/>
          <c:h val="0.135342977961088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0.1160167479065117"/>
          <c:w val="0.92541141732283461"/>
          <c:h val="0.59390753239178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</c:numRef>
          </c:val>
          <c:extLst>
            <c:ext xmlns:c16="http://schemas.microsoft.com/office/drawing/2014/chart" uri="{C3380CC4-5D6E-409C-BE32-E72D297353CC}">
              <c16:uniqueId val="{00000000-A844-4FB6-8EC8-ECF367AB7A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5</c:v>
                </c:pt>
                <c:pt idx="1">
                  <c:v>3</c:v>
                </c:pt>
                <c:pt idx="2">
                  <c:v>10</c:v>
                </c:pt>
                <c:pt idx="3">
                  <c:v>15</c:v>
                </c:pt>
                <c:pt idx="4">
                  <c:v>29</c:v>
                </c:pt>
                <c:pt idx="5">
                  <c:v>35</c:v>
                </c:pt>
                <c:pt idx="6">
                  <c:v>25</c:v>
                </c:pt>
                <c:pt idx="7">
                  <c:v>63</c:v>
                </c:pt>
                <c:pt idx="8">
                  <c:v>93</c:v>
                </c:pt>
                <c:pt idx="9">
                  <c:v>101</c:v>
                </c:pt>
                <c:pt idx="10">
                  <c:v>127</c:v>
                </c:pt>
                <c:pt idx="11">
                  <c:v>114</c:v>
                </c:pt>
                <c:pt idx="12">
                  <c:v>94</c:v>
                </c:pt>
                <c:pt idx="13">
                  <c:v>192</c:v>
                </c:pt>
                <c:pt idx="14">
                  <c:v>137</c:v>
                </c:pt>
                <c:pt idx="15">
                  <c:v>218</c:v>
                </c:pt>
                <c:pt idx="16">
                  <c:v>249</c:v>
                </c:pt>
                <c:pt idx="17">
                  <c:v>374</c:v>
                </c:pt>
                <c:pt idx="18">
                  <c:v>294</c:v>
                </c:pt>
                <c:pt idx="19">
                  <c:v>267</c:v>
                </c:pt>
                <c:pt idx="20">
                  <c:v>199</c:v>
                </c:pt>
                <c:pt idx="21">
                  <c:v>153</c:v>
                </c:pt>
                <c:pt idx="22">
                  <c:v>216</c:v>
                </c:pt>
                <c:pt idx="23">
                  <c:v>129</c:v>
                </c:pt>
                <c:pt idx="24">
                  <c:v>171</c:v>
                </c:pt>
                <c:pt idx="25">
                  <c:v>113</c:v>
                </c:pt>
                <c:pt idx="26">
                  <c:v>99</c:v>
                </c:pt>
                <c:pt idx="27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44-4FB6-8EC8-ECF367AB7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0.1160167479065117"/>
          <c:w val="0.92541141732283461"/>
          <c:h val="0.587293775778027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</c:numRef>
          </c:val>
          <c:extLst>
            <c:ext xmlns:c16="http://schemas.microsoft.com/office/drawing/2014/chart" uri="{C3380CC4-5D6E-409C-BE32-E72D297353CC}">
              <c16:uniqueId val="{00000000-A067-44D7-AA90-E8E2500F8A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</c:numRef>
          </c:val>
          <c:extLst>
            <c:ext xmlns:c16="http://schemas.microsoft.com/office/drawing/2014/chart" uri="{C3380CC4-5D6E-409C-BE32-E72D297353CC}">
              <c16:uniqueId val="{00000001-A067-44D7-AA90-E8E2500F8A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Sheet1!$D$2:$D$29</c:f>
            </c:numRef>
          </c:val>
          <c:extLst>
            <c:ext xmlns:c16="http://schemas.microsoft.com/office/drawing/2014/chart" uri="{C3380CC4-5D6E-409C-BE32-E72D297353CC}">
              <c16:uniqueId val="{00000002-A067-44D7-AA90-E8E2500F8A8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Sheet1!$E$2:$E$29</c:f>
            </c:numRef>
          </c:val>
          <c:extLst>
            <c:ext xmlns:c16="http://schemas.microsoft.com/office/drawing/2014/chart" uri="{C3380CC4-5D6E-409C-BE32-E72D297353CC}">
              <c16:uniqueId val="{00000003-A067-44D7-AA90-E8E2500F8A8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Sheet1!$F$2:$F$29</c:f>
            </c:numRef>
          </c:val>
          <c:extLst>
            <c:ext xmlns:c16="http://schemas.microsoft.com/office/drawing/2014/chart" uri="{C3380CC4-5D6E-409C-BE32-E72D297353CC}">
              <c16:uniqueId val="{00000004-A067-44D7-AA90-E8E2500F8A8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Sheet1!$G$2:$G$29</c:f>
            </c:numRef>
          </c:val>
          <c:extLst>
            <c:ext xmlns:c16="http://schemas.microsoft.com/office/drawing/2014/chart" uri="{C3380CC4-5D6E-409C-BE32-E72D297353CC}">
              <c16:uniqueId val="{00000005-A067-44D7-AA90-E8E2500F8A8E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Sheet1!$H$2:$H$29</c:f>
            </c:numRef>
          </c:val>
          <c:extLst>
            <c:ext xmlns:c16="http://schemas.microsoft.com/office/drawing/2014/chart" uri="{C3380CC4-5D6E-409C-BE32-E72D297353CC}">
              <c16:uniqueId val="{00000006-A067-44D7-AA90-E8E2500F8A8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Sheet1!$I$2:$I$29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1</c:v>
                </c:pt>
                <c:pt idx="8">
                  <c:v>18</c:v>
                </c:pt>
                <c:pt idx="9">
                  <c:v>14</c:v>
                </c:pt>
                <c:pt idx="10">
                  <c:v>26</c:v>
                </c:pt>
                <c:pt idx="11">
                  <c:v>61</c:v>
                </c:pt>
                <c:pt idx="12">
                  <c:v>122</c:v>
                </c:pt>
                <c:pt idx="13">
                  <c:v>220</c:v>
                </c:pt>
                <c:pt idx="14">
                  <c:v>275</c:v>
                </c:pt>
                <c:pt idx="15">
                  <c:v>258</c:v>
                </c:pt>
                <c:pt idx="16">
                  <c:v>314</c:v>
                </c:pt>
                <c:pt idx="17">
                  <c:v>229</c:v>
                </c:pt>
                <c:pt idx="18">
                  <c:v>268</c:v>
                </c:pt>
                <c:pt idx="19">
                  <c:v>241</c:v>
                </c:pt>
                <c:pt idx="20">
                  <c:v>165</c:v>
                </c:pt>
                <c:pt idx="21">
                  <c:v>132</c:v>
                </c:pt>
                <c:pt idx="22">
                  <c:v>197</c:v>
                </c:pt>
                <c:pt idx="23">
                  <c:v>180</c:v>
                </c:pt>
                <c:pt idx="24">
                  <c:v>241</c:v>
                </c:pt>
                <c:pt idx="25">
                  <c:v>179</c:v>
                </c:pt>
                <c:pt idx="26">
                  <c:v>156</c:v>
                </c:pt>
                <c:pt idx="27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067-44D7-AA90-E8E2500F8A8E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Sheet1!$J$2:$J$29</c:f>
            </c:numRef>
          </c:val>
          <c:extLst>
            <c:ext xmlns:c16="http://schemas.microsoft.com/office/drawing/2014/chart" uri="{C3380CC4-5D6E-409C-BE32-E72D297353CC}">
              <c16:uniqueId val="{00000008-A067-44D7-AA90-E8E2500F8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0.1160167479065117"/>
          <c:w val="0.92541141732283461"/>
          <c:h val="0.59390753239178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</c:numRef>
          </c:val>
          <c:extLst>
            <c:ext xmlns:c16="http://schemas.microsoft.com/office/drawing/2014/chart" uri="{C3380CC4-5D6E-409C-BE32-E72D297353CC}">
              <c16:uniqueId val="{00000000-D2B4-4339-94AF-8272D317CE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</c:numRef>
          </c:val>
          <c:extLst>
            <c:ext xmlns:c16="http://schemas.microsoft.com/office/drawing/2014/chart" uri="{C3380CC4-5D6E-409C-BE32-E72D297353CC}">
              <c16:uniqueId val="{00000001-D2B4-4339-94AF-8272D317CE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Sheet1!$D$2:$D$29</c:f>
            </c:numRef>
          </c:val>
          <c:extLst>
            <c:ext xmlns:c16="http://schemas.microsoft.com/office/drawing/2014/chart" uri="{C3380CC4-5D6E-409C-BE32-E72D297353CC}">
              <c16:uniqueId val="{00000002-D2B4-4339-94AF-8272D317CE3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Sheet1!$E$2:$E$29</c:f>
            </c:numRef>
          </c:val>
          <c:extLst>
            <c:ext xmlns:c16="http://schemas.microsoft.com/office/drawing/2014/chart" uri="{C3380CC4-5D6E-409C-BE32-E72D297353CC}">
              <c16:uniqueId val="{00000003-D2B4-4339-94AF-8272D317CE3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Sheet1!$F$2:$F$29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9</c:v>
                </c:pt>
                <c:pt idx="23">
                  <c:v>39</c:v>
                </c:pt>
                <c:pt idx="24">
                  <c:v>19</c:v>
                </c:pt>
                <c:pt idx="25">
                  <c:v>16</c:v>
                </c:pt>
                <c:pt idx="26">
                  <c:v>23</c:v>
                </c:pt>
                <c:pt idx="2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B4-4339-94AF-8272D317CE3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Sheet1!$G$2:$G$29</c:f>
            </c:numRef>
          </c:val>
          <c:extLst>
            <c:ext xmlns:c16="http://schemas.microsoft.com/office/drawing/2014/chart" uri="{C3380CC4-5D6E-409C-BE32-E72D297353CC}">
              <c16:uniqueId val="{00000005-D2B4-4339-94AF-8272D317CE3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Sheet1!$H$2:$H$29</c:f>
            </c:numRef>
          </c:val>
          <c:extLst>
            <c:ext xmlns:c16="http://schemas.microsoft.com/office/drawing/2014/chart" uri="{C3380CC4-5D6E-409C-BE32-E72D297353CC}">
              <c16:uniqueId val="{00000006-D2B4-4339-94AF-8272D317CE3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Sheet1!$I$2:$I$29</c:f>
            </c:numRef>
          </c:val>
          <c:extLst>
            <c:ext xmlns:c16="http://schemas.microsoft.com/office/drawing/2014/chart" uri="{C3380CC4-5D6E-409C-BE32-E72D297353CC}">
              <c16:uniqueId val="{00000007-D2B4-4339-94AF-8272D317CE3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Sheet1!$J$2:$J$29</c:f>
            </c:numRef>
          </c:val>
          <c:extLst>
            <c:ext xmlns:c16="http://schemas.microsoft.com/office/drawing/2014/chart" uri="{C3380CC4-5D6E-409C-BE32-E72D297353CC}">
              <c16:uniqueId val="{00000008-D2B4-4339-94AF-8272D317C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tickLblSkip val="2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233112782129"/>
          <c:y val="5.2147730579673104E-2"/>
          <c:w val="0.88624900386969185"/>
          <c:h val="0.752812856542639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11</c:v>
                </c:pt>
                <c:pt idx="4">
                  <c:v>18</c:v>
                </c:pt>
                <c:pt idx="5">
                  <c:v>28</c:v>
                </c:pt>
                <c:pt idx="6">
                  <c:v>60</c:v>
                </c:pt>
                <c:pt idx="7">
                  <c:v>90</c:v>
                </c:pt>
                <c:pt idx="8">
                  <c:v>76</c:v>
                </c:pt>
                <c:pt idx="9">
                  <c:v>90</c:v>
                </c:pt>
                <c:pt idx="10">
                  <c:v>84</c:v>
                </c:pt>
                <c:pt idx="11">
                  <c:v>105</c:v>
                </c:pt>
                <c:pt idx="12">
                  <c:v>89</c:v>
                </c:pt>
                <c:pt idx="13">
                  <c:v>114</c:v>
                </c:pt>
                <c:pt idx="14">
                  <c:v>75</c:v>
                </c:pt>
                <c:pt idx="15">
                  <c:v>86</c:v>
                </c:pt>
                <c:pt idx="16">
                  <c:v>48</c:v>
                </c:pt>
                <c:pt idx="17">
                  <c:v>49</c:v>
                </c:pt>
                <c:pt idx="18">
                  <c:v>35</c:v>
                </c:pt>
                <c:pt idx="19">
                  <c:v>25</c:v>
                </c:pt>
                <c:pt idx="20">
                  <c:v>53</c:v>
                </c:pt>
                <c:pt idx="21">
                  <c:v>41</c:v>
                </c:pt>
                <c:pt idx="22">
                  <c:v>24</c:v>
                </c:pt>
                <c:pt idx="23">
                  <c:v>18</c:v>
                </c:pt>
                <c:pt idx="24">
                  <c:v>27</c:v>
                </c:pt>
                <c:pt idx="25">
                  <c:v>33</c:v>
                </c:pt>
                <c:pt idx="26">
                  <c:v>17</c:v>
                </c:pt>
                <c:pt idx="2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B5-4044-BD1E-FB406A5162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5</c:v>
                </c:pt>
                <c:pt idx="1">
                  <c:v>3</c:v>
                </c:pt>
                <c:pt idx="2">
                  <c:v>10</c:v>
                </c:pt>
                <c:pt idx="3">
                  <c:v>15</c:v>
                </c:pt>
                <c:pt idx="4">
                  <c:v>29</c:v>
                </c:pt>
                <c:pt idx="5">
                  <c:v>35</c:v>
                </c:pt>
                <c:pt idx="6">
                  <c:v>25</c:v>
                </c:pt>
                <c:pt idx="7">
                  <c:v>63</c:v>
                </c:pt>
                <c:pt idx="8">
                  <c:v>93</c:v>
                </c:pt>
                <c:pt idx="9">
                  <c:v>101</c:v>
                </c:pt>
                <c:pt idx="10">
                  <c:v>127</c:v>
                </c:pt>
                <c:pt idx="11">
                  <c:v>114</c:v>
                </c:pt>
                <c:pt idx="12">
                  <c:v>94</c:v>
                </c:pt>
                <c:pt idx="13">
                  <c:v>192</c:v>
                </c:pt>
                <c:pt idx="14">
                  <c:v>137</c:v>
                </c:pt>
                <c:pt idx="15">
                  <c:v>218</c:v>
                </c:pt>
                <c:pt idx="16">
                  <c:v>249</c:v>
                </c:pt>
                <c:pt idx="17">
                  <c:v>374</c:v>
                </c:pt>
                <c:pt idx="18">
                  <c:v>294</c:v>
                </c:pt>
                <c:pt idx="19">
                  <c:v>267</c:v>
                </c:pt>
                <c:pt idx="20">
                  <c:v>199</c:v>
                </c:pt>
                <c:pt idx="21">
                  <c:v>153</c:v>
                </c:pt>
                <c:pt idx="22">
                  <c:v>216</c:v>
                </c:pt>
                <c:pt idx="23">
                  <c:v>129</c:v>
                </c:pt>
                <c:pt idx="24">
                  <c:v>171</c:v>
                </c:pt>
                <c:pt idx="25">
                  <c:v>113</c:v>
                </c:pt>
                <c:pt idx="26">
                  <c:v>99</c:v>
                </c:pt>
                <c:pt idx="27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B5-4044-BD1E-FB406A5162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Sheet1!$D$2:$D$29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4</c:v>
                </c:pt>
                <c:pt idx="11">
                  <c:v>1</c:v>
                </c:pt>
                <c:pt idx="12">
                  <c:v>2</c:v>
                </c:pt>
                <c:pt idx="13">
                  <c:v>0</c:v>
                </c:pt>
                <c:pt idx="14">
                  <c:v>4</c:v>
                </c:pt>
                <c:pt idx="15">
                  <c:v>1</c:v>
                </c:pt>
                <c:pt idx="16">
                  <c:v>5</c:v>
                </c:pt>
                <c:pt idx="17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B5-4044-BD1E-FB406A51624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Sheet1!$E$2:$E$29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5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2</c:v>
                </c:pt>
                <c:pt idx="20">
                  <c:v>14</c:v>
                </c:pt>
                <c:pt idx="21">
                  <c:v>3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B5-4044-BD1E-FB406A51624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Sheet1!$F$2:$F$29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9</c:v>
                </c:pt>
                <c:pt idx="23">
                  <c:v>39</c:v>
                </c:pt>
                <c:pt idx="24">
                  <c:v>19</c:v>
                </c:pt>
                <c:pt idx="25">
                  <c:v>16</c:v>
                </c:pt>
                <c:pt idx="26">
                  <c:v>23</c:v>
                </c:pt>
                <c:pt idx="2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B5-4044-BD1E-FB406A51624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Sheet1!$G$2:$G$29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B5-4044-BD1E-FB406A51624F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Sheet1!$H$2:$H$29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B5-4044-BD1E-FB406A51624F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Sheet1!$I$2:$I$29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1</c:v>
                </c:pt>
                <c:pt idx="8">
                  <c:v>18</c:v>
                </c:pt>
                <c:pt idx="9">
                  <c:v>14</c:v>
                </c:pt>
                <c:pt idx="10">
                  <c:v>26</c:v>
                </c:pt>
                <c:pt idx="11">
                  <c:v>61</c:v>
                </c:pt>
                <c:pt idx="12">
                  <c:v>122</c:v>
                </c:pt>
                <c:pt idx="13">
                  <c:v>220</c:v>
                </c:pt>
                <c:pt idx="14">
                  <c:v>275</c:v>
                </c:pt>
                <c:pt idx="15">
                  <c:v>258</c:v>
                </c:pt>
                <c:pt idx="16">
                  <c:v>314</c:v>
                </c:pt>
                <c:pt idx="17">
                  <c:v>229</c:v>
                </c:pt>
                <c:pt idx="18">
                  <c:v>268</c:v>
                </c:pt>
                <c:pt idx="19">
                  <c:v>241</c:v>
                </c:pt>
                <c:pt idx="20">
                  <c:v>165</c:v>
                </c:pt>
                <c:pt idx="21">
                  <c:v>132</c:v>
                </c:pt>
                <c:pt idx="22">
                  <c:v>197</c:v>
                </c:pt>
                <c:pt idx="23">
                  <c:v>180</c:v>
                </c:pt>
                <c:pt idx="24">
                  <c:v>241</c:v>
                </c:pt>
                <c:pt idx="25">
                  <c:v>179</c:v>
                </c:pt>
                <c:pt idx="26">
                  <c:v>156</c:v>
                </c:pt>
                <c:pt idx="27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8B5-4044-BD1E-FB406A51624F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Sheet1!$J$2:$J$29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1</c:v>
                </c:pt>
                <c:pt idx="18">
                  <c:v>0</c:v>
                </c:pt>
                <c:pt idx="19">
                  <c:v>2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8B5-4044-BD1E-FB406A516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Epidemiological</a:t>
                </a:r>
                <a:r>
                  <a:rPr lang="en-US" baseline="0">
                    <a:solidFill>
                      <a:schemeClr val="tx1"/>
                    </a:solidFill>
                  </a:rPr>
                  <a:t> weeks</a:t>
                </a:r>
                <a:endParaRPr lang="en-US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187365773463233"/>
              <c:y val="0.909415683211159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noMultiLvlLbl val="0"/>
      </c:catAx>
      <c:valAx>
        <c:axId val="1378671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layout>
            <c:manualLayout>
              <c:xMode val="edge"/>
              <c:yMode val="edge"/>
              <c:x val="1.4648797982584642E-3"/>
              <c:y val="0.275584333017159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92417400573497"/>
          <c:y val="5.8179010086149049E-2"/>
          <c:w val="0.18774353052865347"/>
          <c:h val="0.206134188142501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8.9561721451485221E-2"/>
          <c:w val="0.92541141732283461"/>
          <c:h val="0.653431341915593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11</c:v>
                </c:pt>
                <c:pt idx="4">
                  <c:v>18</c:v>
                </c:pt>
                <c:pt idx="5">
                  <c:v>28</c:v>
                </c:pt>
                <c:pt idx="6">
                  <c:v>60</c:v>
                </c:pt>
                <c:pt idx="7">
                  <c:v>90</c:v>
                </c:pt>
                <c:pt idx="8">
                  <c:v>76</c:v>
                </c:pt>
                <c:pt idx="9">
                  <c:v>90</c:v>
                </c:pt>
                <c:pt idx="10">
                  <c:v>84</c:v>
                </c:pt>
                <c:pt idx="11">
                  <c:v>105</c:v>
                </c:pt>
                <c:pt idx="12">
                  <c:v>89</c:v>
                </c:pt>
                <c:pt idx="13">
                  <c:v>114</c:v>
                </c:pt>
                <c:pt idx="14">
                  <c:v>75</c:v>
                </c:pt>
                <c:pt idx="15">
                  <c:v>86</c:v>
                </c:pt>
                <c:pt idx="16">
                  <c:v>48</c:v>
                </c:pt>
                <c:pt idx="17">
                  <c:v>49</c:v>
                </c:pt>
                <c:pt idx="18">
                  <c:v>35</c:v>
                </c:pt>
                <c:pt idx="19">
                  <c:v>25</c:v>
                </c:pt>
                <c:pt idx="20">
                  <c:v>53</c:v>
                </c:pt>
                <c:pt idx="21">
                  <c:v>41</c:v>
                </c:pt>
                <c:pt idx="22">
                  <c:v>24</c:v>
                </c:pt>
                <c:pt idx="23">
                  <c:v>18</c:v>
                </c:pt>
                <c:pt idx="24">
                  <c:v>27</c:v>
                </c:pt>
                <c:pt idx="25">
                  <c:v>33</c:v>
                </c:pt>
                <c:pt idx="26">
                  <c:v>17</c:v>
                </c:pt>
                <c:pt idx="2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F6-4014-AAEE-32F9E5077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tickLblSkip val="2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169414190174006"/>
          <c:y val="0.86465702203891182"/>
          <c:w val="0.12665155359220151"/>
          <c:h val="0.135342977961088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837541354299719E-2"/>
          <c:y val="7.6579248255906743E-2"/>
          <c:w val="0.92541141732283461"/>
          <c:h val="0.59390753239178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</c:numRef>
          </c:val>
          <c:extLst>
            <c:ext xmlns:c16="http://schemas.microsoft.com/office/drawing/2014/chart" uri="{C3380CC4-5D6E-409C-BE32-E72D297353CC}">
              <c16:uniqueId val="{00000000-A844-4FB6-8EC8-ECF367AB7A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5</c:v>
                </c:pt>
                <c:pt idx="1">
                  <c:v>3</c:v>
                </c:pt>
                <c:pt idx="2">
                  <c:v>10</c:v>
                </c:pt>
                <c:pt idx="3">
                  <c:v>15</c:v>
                </c:pt>
                <c:pt idx="4">
                  <c:v>29</c:v>
                </c:pt>
                <c:pt idx="5">
                  <c:v>35</c:v>
                </c:pt>
                <c:pt idx="6">
                  <c:v>25</c:v>
                </c:pt>
                <c:pt idx="7">
                  <c:v>63</c:v>
                </c:pt>
                <c:pt idx="8">
                  <c:v>93</c:v>
                </c:pt>
                <c:pt idx="9">
                  <c:v>101</c:v>
                </c:pt>
                <c:pt idx="10">
                  <c:v>127</c:v>
                </c:pt>
                <c:pt idx="11">
                  <c:v>114</c:v>
                </c:pt>
                <c:pt idx="12">
                  <c:v>94</c:v>
                </c:pt>
                <c:pt idx="13">
                  <c:v>192</c:v>
                </c:pt>
                <c:pt idx="14">
                  <c:v>137</c:v>
                </c:pt>
                <c:pt idx="15">
                  <c:v>218</c:v>
                </c:pt>
                <c:pt idx="16">
                  <c:v>249</c:v>
                </c:pt>
                <c:pt idx="17">
                  <c:v>374</c:v>
                </c:pt>
                <c:pt idx="18">
                  <c:v>294</c:v>
                </c:pt>
                <c:pt idx="19">
                  <c:v>267</c:v>
                </c:pt>
                <c:pt idx="20">
                  <c:v>199</c:v>
                </c:pt>
                <c:pt idx="21">
                  <c:v>153</c:v>
                </c:pt>
                <c:pt idx="22">
                  <c:v>216</c:v>
                </c:pt>
                <c:pt idx="23">
                  <c:v>129</c:v>
                </c:pt>
                <c:pt idx="24">
                  <c:v>171</c:v>
                </c:pt>
                <c:pt idx="25">
                  <c:v>113</c:v>
                </c:pt>
                <c:pt idx="26">
                  <c:v>99</c:v>
                </c:pt>
                <c:pt idx="27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44-4FB6-8EC8-ECF367AB7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4800569389496"/>
          <c:y val="0.1160167479065117"/>
          <c:w val="0.92541141732283461"/>
          <c:h val="0.587293775778027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Sheet1!$B$2:$B$29</c:f>
            </c:numRef>
          </c:val>
          <c:extLst>
            <c:ext xmlns:c16="http://schemas.microsoft.com/office/drawing/2014/chart" uri="{C3380CC4-5D6E-409C-BE32-E72D297353CC}">
              <c16:uniqueId val="{00000000-A067-44D7-AA90-E8E2500F8A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Sheet1!$C$2:$C$29</c:f>
            </c:numRef>
          </c:val>
          <c:extLst>
            <c:ext xmlns:c16="http://schemas.microsoft.com/office/drawing/2014/chart" uri="{C3380CC4-5D6E-409C-BE32-E72D297353CC}">
              <c16:uniqueId val="{00000001-A067-44D7-AA90-E8E2500F8A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Sheet1!$D$2:$D$29</c:f>
            </c:numRef>
          </c:val>
          <c:extLst>
            <c:ext xmlns:c16="http://schemas.microsoft.com/office/drawing/2014/chart" uri="{C3380CC4-5D6E-409C-BE32-E72D297353CC}">
              <c16:uniqueId val="{00000002-A067-44D7-AA90-E8E2500F8A8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Sheet1!$E$2:$E$29</c:f>
            </c:numRef>
          </c:val>
          <c:extLst>
            <c:ext xmlns:c16="http://schemas.microsoft.com/office/drawing/2014/chart" uri="{C3380CC4-5D6E-409C-BE32-E72D297353CC}">
              <c16:uniqueId val="{00000003-A067-44D7-AA90-E8E2500F8A8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Sheet1!$F$2:$F$29</c:f>
            </c:numRef>
          </c:val>
          <c:extLst>
            <c:ext xmlns:c16="http://schemas.microsoft.com/office/drawing/2014/chart" uri="{C3380CC4-5D6E-409C-BE32-E72D297353CC}">
              <c16:uniqueId val="{00000004-A067-44D7-AA90-E8E2500F8A8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Sheet1!$G$2:$G$29</c:f>
            </c:numRef>
          </c:val>
          <c:extLst>
            <c:ext xmlns:c16="http://schemas.microsoft.com/office/drawing/2014/chart" uri="{C3380CC4-5D6E-409C-BE32-E72D297353CC}">
              <c16:uniqueId val="{00000005-A067-44D7-AA90-E8E2500F8A8E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Sheet1!$H$2:$H$29</c:f>
            </c:numRef>
          </c:val>
          <c:extLst>
            <c:ext xmlns:c16="http://schemas.microsoft.com/office/drawing/2014/chart" uri="{C3380CC4-5D6E-409C-BE32-E72D297353CC}">
              <c16:uniqueId val="{00000006-A067-44D7-AA90-E8E2500F8A8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Sheet1!$I$2:$I$29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1</c:v>
                </c:pt>
                <c:pt idx="8">
                  <c:v>18</c:v>
                </c:pt>
                <c:pt idx="9">
                  <c:v>14</c:v>
                </c:pt>
                <c:pt idx="10">
                  <c:v>26</c:v>
                </c:pt>
                <c:pt idx="11">
                  <c:v>61</c:v>
                </c:pt>
                <c:pt idx="12">
                  <c:v>122</c:v>
                </c:pt>
                <c:pt idx="13">
                  <c:v>220</c:v>
                </c:pt>
                <c:pt idx="14">
                  <c:v>275</c:v>
                </c:pt>
                <c:pt idx="15">
                  <c:v>258</c:v>
                </c:pt>
                <c:pt idx="16">
                  <c:v>314</c:v>
                </c:pt>
                <c:pt idx="17">
                  <c:v>229</c:v>
                </c:pt>
                <c:pt idx="18">
                  <c:v>268</c:v>
                </c:pt>
                <c:pt idx="19">
                  <c:v>241</c:v>
                </c:pt>
                <c:pt idx="20">
                  <c:v>165</c:v>
                </c:pt>
                <c:pt idx="21">
                  <c:v>132</c:v>
                </c:pt>
                <c:pt idx="22">
                  <c:v>197</c:v>
                </c:pt>
                <c:pt idx="23">
                  <c:v>180</c:v>
                </c:pt>
                <c:pt idx="24">
                  <c:v>241</c:v>
                </c:pt>
                <c:pt idx="25">
                  <c:v>179</c:v>
                </c:pt>
                <c:pt idx="26">
                  <c:v>156</c:v>
                </c:pt>
                <c:pt idx="27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067-44D7-AA90-E8E2500F8A8E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Sheet1!$J$2:$J$29</c:f>
            </c:numRef>
          </c:val>
          <c:extLst>
            <c:ext xmlns:c16="http://schemas.microsoft.com/office/drawing/2014/chart" uri="{C3380CC4-5D6E-409C-BE32-E72D297353CC}">
              <c16:uniqueId val="{00000008-A067-44D7-AA90-E8E2500F8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378671488"/>
        <c:axId val="1378671968"/>
      </c:barChart>
      <c:catAx>
        <c:axId val="13786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378671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8671488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25E01-9D86-4C68-8E38-14693F22FBC3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F3FCE-6B5D-48BA-B449-156C40E56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5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0F884-7063-5048-A7B8-7E66764B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620516-6807-63D8-D2FE-4AE2AE8CDA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79DC13-C315-ADF2-8C5F-81060321F8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792225-5417-BA01-BBC4-B4DA85FC2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5F3FCE-6B5D-48BA-B449-156C40E56B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84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77802-8376-694B-6482-79560BC94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08A3CD-DF6B-0E0C-1883-37E0F5515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5E6D40-98BC-75DE-56E4-5C6C83EFE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38349-DA22-3AA5-BB4D-BA4A81B6D5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5F3FCE-6B5D-48BA-B449-156C40E56B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7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542D4-B509-E81A-10EA-43513381D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EDD0C0-DF9C-701C-3912-15CFCE654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F1269-C039-AD49-C078-A6C730079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3C9EA-0176-F314-27BB-5F366E438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635F2-CAD1-CC13-C19C-07DC67AA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3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764D4-A576-04A7-C405-A0BB519D4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A01C0A-3ADC-A84C-A84E-8D6325A7D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DFA8E-B3EA-A88D-3C0B-54D60689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53672-4DD1-3601-E899-FB31904CA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5EA75-F92D-7325-C22E-D085E14A9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1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E207D7-033D-1096-546C-04A4691217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6FA99-24A6-8494-206F-C96C321C6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8CCBA-3CC3-7CED-D17B-6D522BD4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162EC-B804-C6F5-89C5-F237504B6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98DD2-FE9C-069A-AAD8-F1BCBAA22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6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399B7-8495-3050-35D8-FD14ACDEC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54FFF-7E38-7BEB-FB5A-4DBD2A3B8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37B7B-CFB2-35D7-60F0-E73DA8A62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D157D-426E-4DAF-4555-4531E3E5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9BF8-9621-36D9-B63C-B633E847C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78E72-EF40-EE09-19F2-5D4CDEAB5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1F1F7-8FCF-0418-844D-F2BA308E5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B40F7-2178-E856-7EB2-54DA60575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06853-50A8-99EE-ED98-93CA5F192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FC90A-FCE2-8B45-1EB1-A685270E7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7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72B55-A141-5207-BB8E-FD6EA067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3DD95-9F6C-202F-49E9-8C6942279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088E6-4909-AEC5-2D73-05F50BB0C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CEABD0-AC0C-C53B-1261-BE91E3A96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3F550-A550-48E9-A2D9-8E75D691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DED06-99DB-4CB3-54A8-F2E0CF03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2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2AE65-E086-34B8-6F8D-F42315915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427E0-13C6-4ECE-6456-87D15F5C7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1EE1E-712A-CB04-600F-3A25D0A4F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E6603-D720-7AF2-9ED9-3D590F2C8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0320F9-AEF7-CA93-539F-3BFD644C8A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4AE0B3-CA11-57DA-B7DD-2C6E9FD9F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868590-CB8A-B264-BA4F-6A4C239C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81412-8637-9F1B-B9A7-BDCC27274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1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CE13-3E0A-6C8A-A9E6-EB95F84FC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544D1F-3C48-13A7-9F3E-F88E4916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F2A51-CA20-899C-2C47-68E00F236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5A1EDF-A25F-C768-5DA5-27349D0ED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F3BDCD-6474-7310-DE68-7CCBA7E21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7F9F8-5997-8415-EC1A-3BB4EB3D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96416-A66D-4B52-43F4-40AB12EF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5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97641-411B-803C-FD82-0255E2B40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8E74D-53F1-D13A-F713-C3C272FEC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DA3B1-F0AD-75D5-7B88-6629C0B17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C0CD9-8F24-6715-1CC3-57CCF8E0C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4D45C-88EE-6DEF-3151-BC7473F62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468DF-D1ED-2DF3-6294-26FD865A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16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83C9-C2F8-07CC-2CB4-4672B091A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9DF95-F19D-EC44-B351-881EF88671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08412-03EE-5D9D-F82C-35FD5BADE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3D95A-FACE-0A0B-EFC8-FBE52C22B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BB881-7948-7652-7EA7-21A92EE2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9B70A-781A-1908-928B-2A373DAF0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85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9406ED-787B-0E83-9701-87ACBE54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E60E2-9896-2FAB-5FC5-412477B17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F8426-EB0D-4FD8-C391-D79D6D688F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104396-F0F1-467B-8785-168A5DD7600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9D7B6-E056-B12F-4D43-206DFBE54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8F2AE-8BEA-42F1-2437-A8A0F6103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828524-956C-416A-8CE8-8D487A1D7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7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chart" Target="../charts/chart1.xml"/><Relationship Id="rId7" Type="http://schemas.openxmlformats.org/officeDocument/2006/relationships/hyperlink" Target="https://www.cdc.gov/measles/data-research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chart" Target="../charts/chart6.xml"/><Relationship Id="rId7" Type="http://schemas.openxmlformats.org/officeDocument/2006/relationships/hyperlink" Target="https://www.cdc.gov/measles/data-research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38704-6F8B-D420-4B9C-294CA63CA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CE46962-E25E-D4C6-8BCC-EBFB6D7B1B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0409305"/>
              </p:ext>
            </p:extLst>
          </p:nvPr>
        </p:nvGraphicFramePr>
        <p:xfrm>
          <a:off x="92283" y="1753726"/>
          <a:ext cx="7358677" cy="3961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D5A8A65-D5A0-99FC-A925-D435D1F233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9217" y="3363875"/>
          <a:ext cx="3755288" cy="170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A483689-DF1F-4B64-7418-AD474ABFDB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254770"/>
              </p:ext>
            </p:extLst>
          </p:nvPr>
        </p:nvGraphicFramePr>
        <p:xfrm>
          <a:off x="8189217" y="224065"/>
          <a:ext cx="3544976" cy="1610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39EFF53-AEB2-DC3B-3143-8340912754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794756"/>
              </p:ext>
            </p:extLst>
          </p:nvPr>
        </p:nvGraphicFramePr>
        <p:xfrm>
          <a:off x="8189218" y="1753726"/>
          <a:ext cx="3755287" cy="170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3FDEC8E-EC0E-61F6-7719-FD8AEBF03C94}"/>
              </a:ext>
            </a:extLst>
          </p:cNvPr>
          <p:cNvSpPr txBox="1"/>
          <p:nvPr/>
        </p:nvSpPr>
        <p:spPr>
          <a:xfrm>
            <a:off x="157690" y="202029"/>
            <a:ext cx="75893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>
                <a:latin typeface="Aptos" panose="020B0004020202020204" pitchFamily="34" charset="0"/>
              </a:rPr>
              <a:t>Distribución de casos confirmados de sarampión por semana epidemiológica, </a:t>
            </a:r>
          </a:p>
          <a:p>
            <a:r>
              <a:rPr lang="es-ES" sz="2600" b="1" dirty="0">
                <a:latin typeface="Aptos" panose="020B0004020202020204" pitchFamily="34" charset="0"/>
              </a:rPr>
              <a:t>Región de las Américas, 2025* (N=8 839)</a:t>
            </a:r>
            <a:endParaRPr lang="en-US" sz="2600" b="1" dirty="0"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61D8CC-4391-E3F7-6DA6-FB3D8FF262DF}"/>
              </a:ext>
            </a:extLst>
          </p:cNvPr>
          <p:cNvSpPr txBox="1"/>
          <p:nvPr/>
        </p:nvSpPr>
        <p:spPr>
          <a:xfrm>
            <a:off x="274610" y="6233070"/>
            <a:ext cx="7914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Fuente: </a:t>
            </a:r>
            <a:r>
              <a:rPr lang="en-US" sz="1200" dirty="0" err="1"/>
              <a:t>Informes</a:t>
            </a:r>
            <a:r>
              <a:rPr lang="en-US" sz="1200" dirty="0"/>
              <a:t> de </a:t>
            </a:r>
            <a:r>
              <a:rPr lang="en-US" sz="1200" dirty="0" err="1"/>
              <a:t>vigilancia</a:t>
            </a:r>
            <a:r>
              <a:rPr lang="en-US" sz="1200" dirty="0"/>
              <a:t> de </a:t>
            </a:r>
            <a:r>
              <a:rPr lang="en-US" sz="1200" dirty="0" err="1"/>
              <a:t>los</a:t>
            </a:r>
            <a:r>
              <a:rPr lang="en-US" sz="1200" dirty="0"/>
              <a:t> </a:t>
            </a:r>
            <a:r>
              <a:rPr lang="en-US" sz="1200" dirty="0" err="1"/>
              <a:t>países</a:t>
            </a:r>
            <a:r>
              <a:rPr lang="en-US" sz="1200" dirty="0"/>
              <a:t> </a:t>
            </a:r>
            <a:r>
              <a:rPr lang="en-US" sz="1200" dirty="0" err="1"/>
              <a:t>enviados</a:t>
            </a:r>
            <a:r>
              <a:rPr lang="en-US" sz="1200" dirty="0"/>
              <a:t> a CIM/OPS y </a:t>
            </a:r>
            <a:r>
              <a:rPr lang="en-US" sz="1200" i="1" dirty="0">
                <a:hlinkClick r:id="rId7"/>
              </a:rPr>
              <a:t>CDC’s website</a:t>
            </a:r>
            <a:r>
              <a:rPr lang="en-US" sz="1200" i="1" dirty="0"/>
              <a:t>.</a:t>
            </a:r>
          </a:p>
          <a:p>
            <a:r>
              <a:rPr lang="en-US" sz="1200" dirty="0"/>
              <a:t>* Datos hasta </a:t>
            </a:r>
            <a:r>
              <a:rPr lang="en-US" sz="1200" dirty="0" err="1"/>
              <a:t>semana</a:t>
            </a:r>
            <a:r>
              <a:rPr lang="en-US" sz="1200" dirty="0"/>
              <a:t> </a:t>
            </a:r>
            <a:r>
              <a:rPr lang="en-US" sz="1200" dirty="0" err="1"/>
              <a:t>epidemiológica</a:t>
            </a:r>
            <a:r>
              <a:rPr lang="en-US" sz="1200" dirty="0"/>
              <a:t> 28-2025.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750E874-6317-E354-2475-440F52845D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59290" y="4989061"/>
          <a:ext cx="3755288" cy="170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EF8545B-5B6B-2477-245D-6BC1DBFB5660}"/>
              </a:ext>
            </a:extLst>
          </p:cNvPr>
          <p:cNvSpPr txBox="1"/>
          <p:nvPr/>
        </p:nvSpPr>
        <p:spPr>
          <a:xfrm>
            <a:off x="11135261" y="343984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N=3 969*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6E8582-6659-EFF1-14C2-DB97EA2508D5}"/>
              </a:ext>
            </a:extLst>
          </p:cNvPr>
          <p:cNvSpPr txBox="1"/>
          <p:nvPr/>
        </p:nvSpPr>
        <p:spPr>
          <a:xfrm>
            <a:off x="11178850" y="1846963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N=3 361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F949B8-4685-28D0-2250-AF613D92ECFB}"/>
              </a:ext>
            </a:extLst>
          </p:cNvPr>
          <p:cNvSpPr txBox="1"/>
          <p:nvPr/>
        </p:nvSpPr>
        <p:spPr>
          <a:xfrm>
            <a:off x="11208723" y="3552637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N=1 308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AC46C5-A8BC-5CDE-787C-770DD9D2C071}"/>
              </a:ext>
            </a:extLst>
          </p:cNvPr>
          <p:cNvSpPr txBox="1"/>
          <p:nvPr/>
        </p:nvSpPr>
        <p:spPr>
          <a:xfrm>
            <a:off x="11195317" y="4989061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N=122</a:t>
            </a:r>
          </a:p>
        </p:txBody>
      </p:sp>
    </p:spTree>
    <p:extLst>
      <p:ext uri="{BB962C8B-B14F-4D97-AF65-F5344CB8AC3E}">
        <p14:creationId xmlns:p14="http://schemas.microsoft.com/office/powerpoint/2010/main" val="82362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6E65B-97D3-A959-7117-2A9AA84C1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FED08EF-BD9C-A7CE-1F7E-A7517A5883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6163664"/>
              </p:ext>
            </p:extLst>
          </p:nvPr>
        </p:nvGraphicFramePr>
        <p:xfrm>
          <a:off x="92283" y="1753726"/>
          <a:ext cx="7358677" cy="3961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634ED18-9CC7-208A-C321-78ACB900B5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45707"/>
              </p:ext>
            </p:extLst>
          </p:nvPr>
        </p:nvGraphicFramePr>
        <p:xfrm>
          <a:off x="8189217" y="3363875"/>
          <a:ext cx="3755288" cy="170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C74B4DA-FA33-8368-B31C-C03C0A3162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350308"/>
              </p:ext>
            </p:extLst>
          </p:nvPr>
        </p:nvGraphicFramePr>
        <p:xfrm>
          <a:off x="8189217" y="224065"/>
          <a:ext cx="3544976" cy="1610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26E8FB2-7D90-CEFF-9836-2ADD68720E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108442"/>
              </p:ext>
            </p:extLst>
          </p:nvPr>
        </p:nvGraphicFramePr>
        <p:xfrm>
          <a:off x="8189218" y="1753726"/>
          <a:ext cx="3755287" cy="170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6F76E6D-EF18-9291-081A-6EA7FF35E8E6}"/>
              </a:ext>
            </a:extLst>
          </p:cNvPr>
          <p:cNvSpPr txBox="1"/>
          <p:nvPr/>
        </p:nvSpPr>
        <p:spPr>
          <a:xfrm>
            <a:off x="157689" y="202029"/>
            <a:ext cx="722786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latin typeface="Aptos" panose="020B0004020202020204" pitchFamily="34" charset="0"/>
              </a:rPr>
              <a:t>Distribution of confirmed measles cases by epidemiological week, Region of the Americas, 2025* (N=8 839)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8308F5-16B4-5094-E783-D827984C3F40}"/>
              </a:ext>
            </a:extLst>
          </p:cNvPr>
          <p:cNvSpPr txBox="1"/>
          <p:nvPr/>
        </p:nvSpPr>
        <p:spPr>
          <a:xfrm>
            <a:off x="274610" y="6233070"/>
            <a:ext cx="7914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Surveillance country reports sent to CIM/PAHO and </a:t>
            </a:r>
            <a:r>
              <a:rPr lang="en-US" sz="1200" dirty="0">
                <a:hlinkClick r:id="rId7"/>
              </a:rPr>
              <a:t>CDC’s website</a:t>
            </a:r>
            <a:r>
              <a:rPr lang="en-US" sz="1200" dirty="0"/>
              <a:t>.</a:t>
            </a:r>
          </a:p>
          <a:p>
            <a:r>
              <a:rPr lang="en-US" sz="1200" dirty="0"/>
              <a:t>* Data as of epidemiological week 28-2025.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AE2292C-5A59-530C-56FB-D9BF8779E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879297"/>
              </p:ext>
            </p:extLst>
          </p:nvPr>
        </p:nvGraphicFramePr>
        <p:xfrm>
          <a:off x="8259290" y="4989061"/>
          <a:ext cx="3755288" cy="1705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8E69C67-1080-3714-D1D0-98E96FE17747}"/>
              </a:ext>
            </a:extLst>
          </p:cNvPr>
          <p:cNvSpPr txBox="1"/>
          <p:nvPr/>
        </p:nvSpPr>
        <p:spPr>
          <a:xfrm>
            <a:off x="11135261" y="343984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N=3 969*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0AFC9D-6A63-88A0-EC0F-DDD45F6C8908}"/>
              </a:ext>
            </a:extLst>
          </p:cNvPr>
          <p:cNvSpPr txBox="1"/>
          <p:nvPr/>
        </p:nvSpPr>
        <p:spPr>
          <a:xfrm>
            <a:off x="11178850" y="1846963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N=3 361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A029F1-3CB6-FEE5-4C6F-D6D5BE0849F4}"/>
              </a:ext>
            </a:extLst>
          </p:cNvPr>
          <p:cNvSpPr txBox="1"/>
          <p:nvPr/>
        </p:nvSpPr>
        <p:spPr>
          <a:xfrm>
            <a:off x="11208723" y="3552637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N=1 308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2FDE76-1AA2-354B-E30C-127838AA0F76}"/>
              </a:ext>
            </a:extLst>
          </p:cNvPr>
          <p:cNvSpPr txBox="1"/>
          <p:nvPr/>
        </p:nvSpPr>
        <p:spPr>
          <a:xfrm>
            <a:off x="11195317" y="4989061"/>
            <a:ext cx="704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N=122</a:t>
            </a:r>
          </a:p>
        </p:txBody>
      </p:sp>
    </p:spTree>
    <p:extLst>
      <p:ext uri="{BB962C8B-B14F-4D97-AF65-F5344CB8AC3E}">
        <p14:creationId xmlns:p14="http://schemas.microsoft.com/office/powerpoint/2010/main" val="1801098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135</Words>
  <Application>Microsoft Office PowerPoint</Application>
  <PresentationFormat>Widescreen</PresentationFormat>
  <Paragraphs>21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7</cp:revision>
  <dcterms:created xsi:type="dcterms:W3CDTF">2025-07-15T21:35:28Z</dcterms:created>
  <dcterms:modified xsi:type="dcterms:W3CDTF">2025-07-21T16:24:07Z</dcterms:modified>
</cp:coreProperties>
</file>