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lang="en-US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Bolivia (N=194)</a:t>
            </a:r>
          </a:p>
        </c:rich>
      </c:tx>
      <c:layout>
        <c:manualLayout>
          <c:xMode val="edge"/>
          <c:yMode val="edge"/>
          <c:x val="0.45522078545860656"/>
          <c:y val="9.30653042286668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PopByAgeGroup(1000)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</c:strCache>
            </c:strRef>
          </c:cat>
          <c:val>
            <c:numRef>
              <c:f>Sheet1!$B$2:$B$8</c:f>
            </c:numRef>
          </c:val>
          <c:extLst>
            <c:ext xmlns:c16="http://schemas.microsoft.com/office/drawing/2014/chart" uri="{C3380CC4-5D6E-409C-BE32-E72D297353CC}">
              <c16:uniqueId val="{00000000-ACC8-4A8D-AFCC-6B545131E68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Cases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</c:strCache>
            </c:strRef>
          </c:cat>
          <c:val>
            <c:numRef>
              <c:f>Sheet1!$C$2:$C$8</c:f>
              <c:numCache>
                <c:formatCode>0</c:formatCode>
                <c:ptCount val="7"/>
                <c:pt idx="0">
                  <c:v>10</c:v>
                </c:pt>
                <c:pt idx="1">
                  <c:v>45</c:v>
                </c:pt>
                <c:pt idx="2">
                  <c:v>59</c:v>
                </c:pt>
                <c:pt idx="3">
                  <c:v>51</c:v>
                </c:pt>
                <c:pt idx="4">
                  <c:v>17</c:v>
                </c:pt>
                <c:pt idx="5">
                  <c:v>7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C8-4A8D-AFCC-6B545131E6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5"/>
        <c:overlap val="-27"/>
        <c:axId val="1512097871"/>
        <c:axId val="1512096431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Rate</c:v>
                </c:pt>
              </c:strCache>
            </c:strRef>
          </c:tx>
          <c:spPr>
            <a:ln w="3492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</c:strCache>
            </c:strRef>
          </c:cat>
          <c:val>
            <c:numRef>
              <c:f>Sheet1!$D$2:$D$8</c:f>
              <c:numCache>
                <c:formatCode>0.00</c:formatCode>
                <c:ptCount val="7"/>
                <c:pt idx="0">
                  <c:v>3.9331676158711177</c:v>
                </c:pt>
                <c:pt idx="1">
                  <c:v>4.4934620127714178</c:v>
                </c:pt>
                <c:pt idx="2">
                  <c:v>4.7926527820537084</c:v>
                </c:pt>
                <c:pt idx="3">
                  <c:v>2.1197580150752202</c:v>
                </c:pt>
                <c:pt idx="4">
                  <c:v>0.7682719935935155</c:v>
                </c:pt>
                <c:pt idx="5">
                  <c:v>0.36328704191450195</c:v>
                </c:pt>
                <c:pt idx="6">
                  <c:v>0.14086308502552158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CC8-4A8D-AFCC-6B545131E6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43598639"/>
        <c:axId val="1643598159"/>
      </c:lineChart>
      <c:catAx>
        <c:axId val="151209787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2096431"/>
        <c:crosses val="autoZero"/>
        <c:auto val="1"/>
        <c:lblAlgn val="ctr"/>
        <c:lblOffset val="100"/>
        <c:noMultiLvlLbl val="0"/>
      </c:catAx>
      <c:valAx>
        <c:axId val="1512096431"/>
        <c:scaling>
          <c:orientation val="minMax"/>
        </c:scaling>
        <c:delete val="0"/>
        <c:axPos val="l"/>
        <c:numFmt formatCode="0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512097871"/>
        <c:crosses val="autoZero"/>
        <c:crossBetween val="between"/>
      </c:valAx>
      <c:valAx>
        <c:axId val="1643598159"/>
        <c:scaling>
          <c:orientation val="minMax"/>
        </c:scaling>
        <c:delete val="0"/>
        <c:axPos val="r"/>
        <c:numFmt formatCode="0.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643598639"/>
        <c:crosses val="max"/>
        <c:crossBetween val="between"/>
      </c:valAx>
      <c:catAx>
        <c:axId val="164359863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43598159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lang="en-US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Canada (N=4394)</a:t>
            </a:r>
          </a:p>
        </c:rich>
      </c:tx>
      <c:layout>
        <c:manualLayout>
          <c:xMode val="edge"/>
          <c:yMode val="edge"/>
          <c:x val="0.45588842757741532"/>
          <c:y val="9.069832826404979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400485752699827"/>
          <c:y val="0.15175224810071011"/>
          <c:w val="0.75351819798365316"/>
          <c:h val="0.547336408481515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PopByAgeGroup(1000)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  <c:pt idx="7">
                  <c:v>Unknown</c:v>
                </c:pt>
              </c:strCache>
            </c:strRef>
          </c:cat>
          <c:val>
            <c:numRef>
              <c:f>Sheet1!$B$2:$B$9</c:f>
            </c:numRef>
          </c:val>
          <c:extLst>
            <c:ext xmlns:c16="http://schemas.microsoft.com/office/drawing/2014/chart" uri="{C3380CC4-5D6E-409C-BE32-E72D297353CC}">
              <c16:uniqueId val="{00000000-149B-4F1F-9984-CDCCBB54DCD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Cases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  <c:pt idx="7">
                  <c:v>Unknown</c:v>
                </c:pt>
              </c:strCache>
            </c:strRef>
          </c:cat>
          <c:val>
            <c:numRef>
              <c:f>Sheet1!$C$2:$C$9</c:f>
              <c:numCache>
                <c:formatCode>0</c:formatCode>
                <c:ptCount val="8"/>
                <c:pt idx="0">
                  <c:v>244</c:v>
                </c:pt>
                <c:pt idx="1">
                  <c:v>786</c:v>
                </c:pt>
                <c:pt idx="2">
                  <c:v>940</c:v>
                </c:pt>
                <c:pt idx="3">
                  <c:v>999</c:v>
                </c:pt>
                <c:pt idx="4">
                  <c:v>524</c:v>
                </c:pt>
                <c:pt idx="5">
                  <c:v>328</c:v>
                </c:pt>
                <c:pt idx="6">
                  <c:v>237</c:v>
                </c:pt>
                <c:pt idx="7">
                  <c:v>336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9B-4F1F-9984-CDCCBB54DC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5"/>
        <c:overlap val="-27"/>
        <c:axId val="1512097871"/>
        <c:axId val="1512096431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Rate</c:v>
                </c:pt>
              </c:strCache>
            </c:strRef>
          </c:tx>
          <c:spPr>
            <a:ln w="3492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Sheet1!$A$2:$A$9</c:f>
              <c:strCache>
                <c:ptCount val="8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  <c:pt idx="7">
                  <c:v>Unknown</c:v>
                </c:pt>
              </c:strCache>
            </c:strRef>
          </c:cat>
          <c:val>
            <c:numRef>
              <c:f>Sheet1!$D$2:$D$9</c:f>
              <c:numCache>
                <c:formatCode>0.00</c:formatCode>
                <c:ptCount val="8"/>
                <c:pt idx="0">
                  <c:v>66.226064298994388</c:v>
                </c:pt>
                <c:pt idx="1">
                  <c:v>51.594506563530175</c:v>
                </c:pt>
                <c:pt idx="2">
                  <c:v>46.773429507465835</c:v>
                </c:pt>
                <c:pt idx="3">
                  <c:v>23.16235465854307</c:v>
                </c:pt>
                <c:pt idx="4">
                  <c:v>10.031564970081433</c:v>
                </c:pt>
                <c:pt idx="5">
                  <c:v>5.7442901230784207</c:v>
                </c:pt>
                <c:pt idx="6">
                  <c:v>1.1297215927453761</c:v>
                </c:pt>
                <c:pt idx="7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9B-4F1F-9984-CDCCBB54DC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43598639"/>
        <c:axId val="1643598159"/>
      </c:lineChart>
      <c:catAx>
        <c:axId val="151209787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2096431"/>
        <c:crosses val="autoZero"/>
        <c:auto val="1"/>
        <c:lblAlgn val="ctr"/>
        <c:lblOffset val="100"/>
        <c:noMultiLvlLbl val="0"/>
      </c:catAx>
      <c:valAx>
        <c:axId val="1512096431"/>
        <c:scaling>
          <c:orientation val="minMax"/>
        </c:scaling>
        <c:delete val="0"/>
        <c:axPos val="l"/>
        <c:numFmt formatCode="0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512097871"/>
        <c:crosses val="autoZero"/>
        <c:crossBetween val="between"/>
      </c:valAx>
      <c:valAx>
        <c:axId val="1643598159"/>
        <c:scaling>
          <c:orientation val="minMax"/>
        </c:scaling>
        <c:delete val="0"/>
        <c:axPos val="r"/>
        <c:numFmt formatCode="0.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643598639"/>
        <c:crosses val="max"/>
        <c:crossBetween val="between"/>
      </c:valAx>
      <c:catAx>
        <c:axId val="164359863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43598159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lang="en-US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Mexico (N=3748)</a:t>
            </a:r>
          </a:p>
        </c:rich>
      </c:tx>
      <c:layout>
        <c:manualLayout>
          <c:xMode val="edge"/>
          <c:yMode val="edge"/>
          <c:x val="0.45169487030451971"/>
          <c:y val="0.1077598259489826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PopByAgeGroup(1000)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</c:strCache>
            </c:strRef>
          </c:cat>
          <c:val>
            <c:numRef>
              <c:f>Sheet1!$B$2:$B$8</c:f>
            </c:numRef>
          </c:val>
          <c:extLst>
            <c:ext xmlns:c16="http://schemas.microsoft.com/office/drawing/2014/chart" uri="{C3380CC4-5D6E-409C-BE32-E72D297353CC}">
              <c16:uniqueId val="{00000000-AACF-4379-8597-34AF3B11115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Cases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</c:strCache>
            </c:strRef>
          </c:cat>
          <c:val>
            <c:numRef>
              <c:f>Sheet1!$C$2:$C$8</c:f>
              <c:numCache>
                <c:formatCode>0</c:formatCode>
                <c:ptCount val="7"/>
                <c:pt idx="0">
                  <c:v>364</c:v>
                </c:pt>
                <c:pt idx="1">
                  <c:v>481</c:v>
                </c:pt>
                <c:pt idx="2">
                  <c:v>321</c:v>
                </c:pt>
                <c:pt idx="3">
                  <c:v>553</c:v>
                </c:pt>
                <c:pt idx="4">
                  <c:v>913</c:v>
                </c:pt>
                <c:pt idx="5">
                  <c:v>729</c:v>
                </c:pt>
                <c:pt idx="6">
                  <c:v>387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CF-4379-8597-34AF3B1111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5"/>
        <c:overlap val="-27"/>
        <c:axId val="1512097871"/>
        <c:axId val="1512096431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Rate</c:v>
                </c:pt>
              </c:strCache>
            </c:strRef>
          </c:tx>
          <c:spPr>
            <a:ln w="3492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&lt;1y</c:v>
                </c:pt>
                <c:pt idx="1">
                  <c:v>1y-4y</c:v>
                </c:pt>
                <c:pt idx="2">
                  <c:v>5y-9y</c:v>
                </c:pt>
                <c:pt idx="3">
                  <c:v>10y-19y</c:v>
                </c:pt>
                <c:pt idx="4">
                  <c:v>20y-29y</c:v>
                </c:pt>
                <c:pt idx="5">
                  <c:v>30y-39y</c:v>
                </c:pt>
                <c:pt idx="6">
                  <c:v>≥40y</c:v>
                </c:pt>
              </c:strCache>
            </c:strRef>
          </c:cat>
          <c:val>
            <c:numRef>
              <c:f>Sheet1!$D$2:$D$8</c:f>
              <c:numCache>
                <c:formatCode>0.00</c:formatCode>
                <c:ptCount val="7"/>
                <c:pt idx="0">
                  <c:v>18.262503417947926</c:v>
                </c:pt>
                <c:pt idx="1">
                  <c:v>5.9169006364174033</c:v>
                </c:pt>
                <c:pt idx="2">
                  <c:v>3.0654762814263843</c:v>
                </c:pt>
                <c:pt idx="3">
                  <c:v>2.4753761620559391</c:v>
                </c:pt>
                <c:pt idx="4">
                  <c:v>4.2027386389110992</c:v>
                </c:pt>
                <c:pt idx="5">
                  <c:v>3.6362212528403304</c:v>
                </c:pt>
                <c:pt idx="6">
                  <c:v>0.81920745552449681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ACF-4379-8597-34AF3B1111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43598639"/>
        <c:axId val="1643598159"/>
      </c:lineChart>
      <c:catAx>
        <c:axId val="151209787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2096431"/>
        <c:crosses val="autoZero"/>
        <c:auto val="1"/>
        <c:lblAlgn val="ctr"/>
        <c:lblOffset val="100"/>
        <c:noMultiLvlLbl val="0"/>
      </c:catAx>
      <c:valAx>
        <c:axId val="1512096431"/>
        <c:scaling>
          <c:orientation val="minMax"/>
        </c:scaling>
        <c:delete val="0"/>
        <c:axPos val="l"/>
        <c:numFmt formatCode="0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512097871"/>
        <c:crosses val="autoZero"/>
        <c:crossBetween val="between"/>
      </c:valAx>
      <c:valAx>
        <c:axId val="1643598159"/>
        <c:scaling>
          <c:orientation val="minMax"/>
        </c:scaling>
        <c:delete val="0"/>
        <c:axPos val="r"/>
        <c:numFmt formatCode="0.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643598639"/>
        <c:crosses val="max"/>
        <c:crossBetween val="between"/>
      </c:valAx>
      <c:catAx>
        <c:axId val="164359863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43598159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lang="en-US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USA (N=1333)</a:t>
            </a:r>
          </a:p>
        </c:rich>
      </c:tx>
      <c:layout>
        <c:manualLayout>
          <c:xMode val="edge"/>
          <c:yMode val="edge"/>
          <c:x val="0.48279337941909806"/>
          <c:y val="8.58916158404985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0111517725966468"/>
          <c:y val="0.17558529825157451"/>
          <c:w val="0.73797988276609694"/>
          <c:h val="0.557915574787568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PopByAgeGroup(1000)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4"/>
                <c:pt idx="0">
                  <c:v>&lt;5y</c:v>
                </c:pt>
                <c:pt idx="1">
                  <c:v>5y-19y</c:v>
                </c:pt>
                <c:pt idx="2">
                  <c:v>&gt;20y</c:v>
                </c:pt>
                <c:pt idx="3">
                  <c:v>Unknown</c:v>
                </c:pt>
              </c:strCache>
            </c:strRef>
          </c:cat>
          <c:val>
            <c:numRef>
              <c:f>Sheet1!$B$2:$B$9</c:f>
            </c:numRef>
          </c:val>
          <c:extLst>
            <c:ext xmlns:c16="http://schemas.microsoft.com/office/drawing/2014/chart" uri="{C3380CC4-5D6E-409C-BE32-E72D297353CC}">
              <c16:uniqueId val="{00000000-9D37-4A7E-8EE4-8E6293F0FB1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Cases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4"/>
                <c:pt idx="0">
                  <c:v>&lt;5y</c:v>
                </c:pt>
                <c:pt idx="1">
                  <c:v>5y-19y</c:v>
                </c:pt>
                <c:pt idx="2">
                  <c:v>&gt;20y</c:v>
                </c:pt>
                <c:pt idx="3">
                  <c:v>Unknown</c:v>
                </c:pt>
              </c:strCache>
            </c:strRef>
          </c:cat>
          <c:val>
            <c:numRef>
              <c:f>Sheet1!$C$2:$C$9</c:f>
              <c:numCache>
                <c:formatCode>0</c:formatCode>
                <c:ptCount val="4"/>
                <c:pt idx="0">
                  <c:v>382</c:v>
                </c:pt>
                <c:pt idx="1">
                  <c:v>491.00000000000006</c:v>
                </c:pt>
                <c:pt idx="2">
                  <c:v>453.00000000000006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37-4A7E-8EE4-8E6293F0FB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5"/>
        <c:overlap val="-27"/>
        <c:axId val="1512097871"/>
        <c:axId val="1512096431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Rate</c:v>
                </c:pt>
              </c:strCache>
            </c:strRef>
          </c:tx>
          <c:spPr>
            <a:ln w="3492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Sheet1!$A$2:$A$9</c:f>
              <c:strCache>
                <c:ptCount val="4"/>
                <c:pt idx="0">
                  <c:v>&lt;5y</c:v>
                </c:pt>
                <c:pt idx="1">
                  <c:v>5y-19y</c:v>
                </c:pt>
                <c:pt idx="2">
                  <c:v>&gt;20y</c:v>
                </c:pt>
                <c:pt idx="3">
                  <c:v>Unknown</c:v>
                </c:pt>
              </c:strCache>
            </c:strRef>
          </c:cat>
          <c:val>
            <c:numRef>
              <c:f>Sheet1!$D$2:$D$9</c:f>
              <c:numCache>
                <c:formatCode>0.00</c:formatCode>
                <c:ptCount val="4"/>
                <c:pt idx="0">
                  <c:v>2.5638020943444273</c:v>
                </c:pt>
                <c:pt idx="1">
                  <c:v>1.1186910722072938</c:v>
                </c:pt>
                <c:pt idx="2">
                  <c:v>0.99117979080242491</c:v>
                </c:pt>
                <c:pt idx="3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D37-4A7E-8EE4-8E6293F0FB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43598639"/>
        <c:axId val="1643598159"/>
      </c:lineChart>
      <c:catAx>
        <c:axId val="151209787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2096431"/>
        <c:crosses val="autoZero"/>
        <c:auto val="1"/>
        <c:lblAlgn val="ctr"/>
        <c:lblOffset val="100"/>
        <c:noMultiLvlLbl val="0"/>
      </c:catAx>
      <c:valAx>
        <c:axId val="1512096431"/>
        <c:scaling>
          <c:orientation val="minMax"/>
        </c:scaling>
        <c:delete val="0"/>
        <c:axPos val="l"/>
        <c:numFmt formatCode="0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512097871"/>
        <c:crosses val="autoZero"/>
        <c:crossBetween val="between"/>
      </c:valAx>
      <c:valAx>
        <c:axId val="1643598159"/>
        <c:scaling>
          <c:orientation val="minMax"/>
        </c:scaling>
        <c:delete val="0"/>
        <c:axPos val="r"/>
        <c:numFmt formatCode="0.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643598639"/>
        <c:crosses val="max"/>
        <c:crossBetween val="between"/>
      </c:valAx>
      <c:catAx>
        <c:axId val="164359863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43598159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95F22-B5E5-1490-1F83-A4764E7734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56A732-890B-9E31-4667-39608628F7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D6443-33B4-B120-5A94-4F5FDAD36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D072-2C68-47C8-B240-17386A5E5F26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1BEFB-8FF9-3AC3-DE02-46CF64F9D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6326F-CC3B-B4E1-42AC-0570AD903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847A-DABB-4F85-B3D7-C72C998D7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538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9F0E4-59C2-5BAD-950E-D02CF8BC1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D9D79F-26AB-50B7-C0EB-F35A03367E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DF4A14-CB60-E2F2-B9DF-2F8494DE5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D072-2C68-47C8-B240-17386A5E5F26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AEC236-90F0-7C37-3229-F05D7ADE3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CEBE8-CA5A-2689-B6CD-E0E30BB59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847A-DABB-4F85-B3D7-C72C998D7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197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07C93A-92BF-3FD3-9B3A-8CC3427FA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CA3D02-3C91-CD18-A4C3-377B66DCE7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F466BA-6CC2-B4A7-5C31-21A41B841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D072-2C68-47C8-B240-17386A5E5F26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B51E1-FB35-FA4E-9391-AB6A68ECB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C168F-8AF0-AAE9-00D5-E17212D90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847A-DABB-4F85-B3D7-C72C998D7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312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1679F-96E7-9802-8736-9CA0040E9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4F5E43-73FA-AB0B-642C-FE24595DA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F0D11-5487-FDDE-5DEB-7D50C9CA3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D072-2C68-47C8-B240-17386A5E5F26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B5185C-BE1B-4361-93D2-6EF7B5B96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FB10D-5CC5-852C-4F5D-4276FD984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847A-DABB-4F85-B3D7-C72C998D7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879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076E6-7DDA-FA59-655D-E1299F119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AEA5D3-A11A-450E-CBCF-E4327EE43D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BC34A-DF53-B8B1-783D-C7DB42B1E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D072-2C68-47C8-B240-17386A5E5F26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167C17-4DBB-B066-3435-C0E2F66D9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1B964-7452-86AA-DA8E-18416F66C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847A-DABB-4F85-B3D7-C72C998D7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387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B47D8-B2E5-DDAC-F306-4ECF221EA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A28F1-E91F-FD4B-74E7-2194D8B4AF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71664D-9F69-0FD3-07E2-05946A3784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17383-DA75-ADF5-6987-1FC2E0608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D072-2C68-47C8-B240-17386A5E5F26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EDB61A-3D15-616D-4CF1-227E27E4D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EA1119-D9C2-2822-D191-32D087DA1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847A-DABB-4F85-B3D7-C72C998D7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205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B4D61-D941-3778-42A2-DCBE221ED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26097F-30D4-E150-0B63-B3839BD1B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320861-F30F-D4EF-723A-156B1AAD6D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376766-3955-51A9-FA82-5EF289B156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B483D3-6189-E8BC-E279-C0D98D7A69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F9EF95-BEA9-C4B1-1386-D05F76D4F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D072-2C68-47C8-B240-17386A5E5F26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20882B-5E0A-5B3E-CC3C-4101E0C6C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650455-28BC-BAD2-2CBC-0B707FE31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847A-DABB-4F85-B3D7-C72C998D7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684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89106-B813-0E96-FDB1-7FDC7A5A1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50DCAF-2A4E-2293-CC9F-24631B65E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D072-2C68-47C8-B240-17386A5E5F26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A087F6-7786-568A-468A-BC58F827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B044E5-0576-406C-B6A4-5181760B3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847A-DABB-4F85-B3D7-C72C998D7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293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A78164-0410-83A7-07D4-C0C31DE6D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D072-2C68-47C8-B240-17386A5E5F26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1E2A6E-C94F-76AE-7275-7F91033E2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979CD2-7E24-3491-A56B-E90090BDE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847A-DABB-4F85-B3D7-C72C998D7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019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4E7A5-497E-756C-E4FE-CA1A6B5FD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62615-39EC-008D-23A2-A620D7AE58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6D2C8A-10A3-BE65-EF68-F579CEC520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811E2A-6720-80E5-15E8-F6BC06C4B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D072-2C68-47C8-B240-17386A5E5F26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AE0FF4-3F64-F94B-81A8-6AAC17E91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35AE48-77BF-170F-DADE-D4F113C51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847A-DABB-4F85-B3D7-C72C998D7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425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02455-D316-25B5-C3D1-ED0CC8E8A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6F7F41-8D53-C593-2377-F1671CBFBD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244130-56BC-14F3-7EB9-BF681D57A3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76D8CD-128C-4136-95BB-3D4A85BC4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D072-2C68-47C8-B240-17386A5E5F26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3555CE-28F9-66B3-D8A0-0F11EFE0C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FFC226-A974-C7E6-CE7C-D8A060ACE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847A-DABB-4F85-B3D7-C72C998D7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95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6CAE56-9FC3-4DFE-4097-D6335FBF5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7786EE-09E0-E022-4A2E-58E4C3D0D6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1BE34-422F-94CE-3504-7729FE0D1F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A4D072-2C68-47C8-B240-17386A5E5F26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FB57D-A181-4249-E8C9-38E8549D30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74EE2-8D1B-29E7-93BB-46AA08A0C2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02847A-DABB-4F85-B3D7-C72C998D7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757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412B21-CD04-3B37-B233-B7268F556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10D7BAF3-460A-C614-4234-0E8A94B72A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7020127"/>
              </p:ext>
            </p:extLst>
          </p:nvPr>
        </p:nvGraphicFramePr>
        <p:xfrm>
          <a:off x="60937" y="876510"/>
          <a:ext cx="5429796" cy="25928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3DBBF8A-B077-5A0A-12C5-2525D2B054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3251561"/>
              </p:ext>
            </p:extLst>
          </p:nvPr>
        </p:nvGraphicFramePr>
        <p:xfrm>
          <a:off x="5477663" y="842677"/>
          <a:ext cx="6340675" cy="2773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F7B92605-3593-34C9-8B86-DB0B3354BD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1752285"/>
              </p:ext>
            </p:extLst>
          </p:nvPr>
        </p:nvGraphicFramePr>
        <p:xfrm>
          <a:off x="130609" y="3536978"/>
          <a:ext cx="5429796" cy="25928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CA4AC61-7E79-B03F-BD34-E357C6530F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252505"/>
              </p:ext>
            </p:extLst>
          </p:nvPr>
        </p:nvGraphicFramePr>
        <p:xfrm>
          <a:off x="5765058" y="3616148"/>
          <a:ext cx="5930537" cy="2513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A9A77F0-0595-6100-3162-BAE91F04E5F7}"/>
              </a:ext>
            </a:extLst>
          </p:cNvPr>
          <p:cNvSpPr txBox="1"/>
          <p:nvPr/>
        </p:nvSpPr>
        <p:spPr>
          <a:xfrm rot="16200000">
            <a:off x="-14" y="1842369"/>
            <a:ext cx="11272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Number of cases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C53678-80ED-993E-DE2C-382E46B961C4}"/>
              </a:ext>
            </a:extLst>
          </p:cNvPr>
          <p:cNvSpPr txBox="1"/>
          <p:nvPr/>
        </p:nvSpPr>
        <p:spPr>
          <a:xfrm rot="16200000">
            <a:off x="-14" y="4642176"/>
            <a:ext cx="11272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Number of cases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E4BD95-3861-2A2D-D60D-4EF2BED93385}"/>
              </a:ext>
            </a:extLst>
          </p:cNvPr>
          <p:cNvSpPr txBox="1"/>
          <p:nvPr/>
        </p:nvSpPr>
        <p:spPr>
          <a:xfrm rot="16200000">
            <a:off x="5654646" y="1855375"/>
            <a:ext cx="11272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Number of cases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32107B-0198-1248-1F27-2E2117CBF56B}"/>
              </a:ext>
            </a:extLst>
          </p:cNvPr>
          <p:cNvSpPr txBox="1"/>
          <p:nvPr/>
        </p:nvSpPr>
        <p:spPr>
          <a:xfrm rot="16200000">
            <a:off x="5821670" y="4642176"/>
            <a:ext cx="11272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Number of cases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E524613-EA6D-6EED-492D-9ABA47C43D2F}"/>
              </a:ext>
            </a:extLst>
          </p:cNvPr>
          <p:cNvSpPr txBox="1"/>
          <p:nvPr/>
        </p:nvSpPr>
        <p:spPr>
          <a:xfrm rot="5400000">
            <a:off x="4791902" y="2007994"/>
            <a:ext cx="1651414" cy="3298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900"/>
              </a:lnSpc>
            </a:pPr>
            <a:r>
              <a:rPr lang="en-US" sz="1000" dirty="0"/>
              <a:t>Incidence rate per 100 000</a:t>
            </a:r>
          </a:p>
          <a:p>
            <a:pPr algn="ctr">
              <a:lnSpc>
                <a:spcPts val="900"/>
              </a:lnSpc>
            </a:pPr>
            <a:r>
              <a:rPr lang="en-US" sz="1000" dirty="0"/>
              <a:t>population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2F53751-1746-D393-6A55-868F722C67B6}"/>
              </a:ext>
            </a:extLst>
          </p:cNvPr>
          <p:cNvSpPr txBox="1"/>
          <p:nvPr/>
        </p:nvSpPr>
        <p:spPr>
          <a:xfrm rot="5400000">
            <a:off x="4826738" y="4600369"/>
            <a:ext cx="1651414" cy="3298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900"/>
              </a:lnSpc>
            </a:pPr>
            <a:r>
              <a:rPr lang="en-US" sz="1000" dirty="0"/>
              <a:t>Incidence rate per 100 000</a:t>
            </a:r>
          </a:p>
          <a:p>
            <a:pPr algn="ctr">
              <a:lnSpc>
                <a:spcPts val="900"/>
              </a:lnSpc>
            </a:pPr>
            <a:r>
              <a:rPr lang="en-US" sz="1000" dirty="0"/>
              <a:t>population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91D30A-BB67-CDBD-5E01-E0738E623BB2}"/>
              </a:ext>
            </a:extLst>
          </p:cNvPr>
          <p:cNvSpPr txBox="1"/>
          <p:nvPr/>
        </p:nvSpPr>
        <p:spPr>
          <a:xfrm rot="5400000">
            <a:off x="11087631" y="2062653"/>
            <a:ext cx="1651414" cy="3298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900"/>
              </a:lnSpc>
            </a:pPr>
            <a:r>
              <a:rPr lang="en-US" sz="1000" dirty="0"/>
              <a:t>Incidence rate per 100 000</a:t>
            </a:r>
          </a:p>
          <a:p>
            <a:pPr algn="ctr">
              <a:lnSpc>
                <a:spcPts val="900"/>
              </a:lnSpc>
            </a:pPr>
            <a:r>
              <a:rPr lang="en-US" sz="1000" dirty="0"/>
              <a:t>population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3E76358-E070-D8A8-DE24-A964517D5F4C}"/>
              </a:ext>
            </a:extLst>
          </p:cNvPr>
          <p:cNvSpPr txBox="1"/>
          <p:nvPr/>
        </p:nvSpPr>
        <p:spPr>
          <a:xfrm rot="5400000">
            <a:off x="11044066" y="4668462"/>
            <a:ext cx="1651414" cy="3298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900"/>
              </a:lnSpc>
            </a:pPr>
            <a:r>
              <a:rPr lang="en-US" sz="1000" dirty="0"/>
              <a:t>Incidence rate per 100 000</a:t>
            </a:r>
          </a:p>
          <a:p>
            <a:pPr algn="ctr">
              <a:lnSpc>
                <a:spcPts val="900"/>
              </a:lnSpc>
            </a:pPr>
            <a:r>
              <a:rPr lang="en-US" sz="1000" dirty="0"/>
              <a:t>population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02F685C-9183-2D56-CA67-7F83099990E8}"/>
              </a:ext>
            </a:extLst>
          </p:cNvPr>
          <p:cNvSpPr txBox="1"/>
          <p:nvPr/>
        </p:nvSpPr>
        <p:spPr>
          <a:xfrm>
            <a:off x="200279" y="43540"/>
            <a:ext cx="116346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Confirmed </a:t>
            </a:r>
            <a:r>
              <a:rPr lang="en-US" sz="28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measles cases </a:t>
            </a: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sz="28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incidence rates </a:t>
            </a: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 100 000 population by age group in selected countries, the Americas, 2025*</a:t>
            </a:r>
            <a:endParaRPr lang="en-US" sz="28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3A70F62-3938-3DC1-3621-184963E6DA80}"/>
              </a:ext>
            </a:extLst>
          </p:cNvPr>
          <p:cNvSpPr txBox="1"/>
          <p:nvPr/>
        </p:nvSpPr>
        <p:spPr>
          <a:xfrm>
            <a:off x="259182" y="6304052"/>
            <a:ext cx="90349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libri" panose="020F0502020204030204" pitchFamily="34" charset="0"/>
                <a:cs typeface="Calibri" panose="020F0502020204030204" pitchFamily="34" charset="0"/>
              </a:rPr>
              <a:t>Source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: Integrated Surveillance Information System (ISIS) and country reports to CIM/PAHO.</a:t>
            </a:r>
          </a:p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* Data as of epidemiological week 2025-30.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271398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107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Pacis, Carmelita Lucia (WDC)</dc:creator>
  <cp:lastModifiedBy>Pacis, Carmelita Lucia (WDC)</cp:lastModifiedBy>
  <cp:revision>14</cp:revision>
  <dcterms:created xsi:type="dcterms:W3CDTF">2025-08-04T16:19:24Z</dcterms:created>
  <dcterms:modified xsi:type="dcterms:W3CDTF">2025-08-05T15:31:55Z</dcterms:modified>
</cp:coreProperties>
</file>