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Bolivia (N=194)</a:t>
            </a:r>
          </a:p>
        </c:rich>
      </c:tx>
      <c:layout>
        <c:manualLayout>
          <c:xMode val="edge"/>
          <c:yMode val="edge"/>
          <c:x val="0.45522078545860656"/>
          <c:y val="9.306530422866680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820539850852592"/>
          <c:y val="0.1261403199548905"/>
          <c:w val="0.7769676798170686"/>
          <c:h val="0.571414411353272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PopByAgeGroup(1000)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&lt;1a</c:v>
                </c:pt>
                <c:pt idx="1">
                  <c:v>1a-4a</c:v>
                </c:pt>
                <c:pt idx="2">
                  <c:v>5a-9a</c:v>
                </c:pt>
                <c:pt idx="3">
                  <c:v>10a-19a</c:v>
                </c:pt>
                <c:pt idx="4">
                  <c:v>20a-29a</c:v>
                </c:pt>
                <c:pt idx="5">
                  <c:v>30a-39a</c:v>
                </c:pt>
                <c:pt idx="6">
                  <c:v>≥40a</c:v>
                </c:pt>
              </c:strCache>
            </c:strRef>
          </c:cat>
          <c:val>
            <c:numRef>
              <c:f>Sheet1!$B$2:$B$8</c:f>
            </c:numRef>
          </c:val>
          <c:extLst>
            <c:ext xmlns:c16="http://schemas.microsoft.com/office/drawing/2014/chart" uri="{C3380CC4-5D6E-409C-BE32-E72D297353CC}">
              <c16:uniqueId val="{00000000-ACC8-4A8D-AFCC-6B545131E68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Casos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&lt;1a</c:v>
                </c:pt>
                <c:pt idx="1">
                  <c:v>1a-4a</c:v>
                </c:pt>
                <c:pt idx="2">
                  <c:v>5a-9a</c:v>
                </c:pt>
                <c:pt idx="3">
                  <c:v>10a-19a</c:v>
                </c:pt>
                <c:pt idx="4">
                  <c:v>20a-29a</c:v>
                </c:pt>
                <c:pt idx="5">
                  <c:v>30a-39a</c:v>
                </c:pt>
                <c:pt idx="6">
                  <c:v>≥40a</c:v>
                </c:pt>
              </c:strCache>
            </c:strRef>
          </c:cat>
          <c:val>
            <c:numRef>
              <c:f>Sheet1!$C$2:$C$8</c:f>
              <c:numCache>
                <c:formatCode>0</c:formatCode>
                <c:ptCount val="7"/>
                <c:pt idx="0">
                  <c:v>10</c:v>
                </c:pt>
                <c:pt idx="1">
                  <c:v>45</c:v>
                </c:pt>
                <c:pt idx="2">
                  <c:v>59</c:v>
                </c:pt>
                <c:pt idx="3">
                  <c:v>51</c:v>
                </c:pt>
                <c:pt idx="4">
                  <c:v>17</c:v>
                </c:pt>
                <c:pt idx="5">
                  <c:v>7</c:v>
                </c:pt>
                <c:pt idx="6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CC8-4A8D-AFCC-6B545131E6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overlap val="-27"/>
        <c:axId val="1512097871"/>
        <c:axId val="1512096431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Tasa</c:v>
                </c:pt>
              </c:strCache>
            </c:strRef>
          </c:tx>
          <c:spPr>
            <a:ln w="3492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&lt;1a</c:v>
                </c:pt>
                <c:pt idx="1">
                  <c:v>1a-4a</c:v>
                </c:pt>
                <c:pt idx="2">
                  <c:v>5a-9a</c:v>
                </c:pt>
                <c:pt idx="3">
                  <c:v>10a-19a</c:v>
                </c:pt>
                <c:pt idx="4">
                  <c:v>20a-29a</c:v>
                </c:pt>
                <c:pt idx="5">
                  <c:v>30a-39a</c:v>
                </c:pt>
                <c:pt idx="6">
                  <c:v>≥40a</c:v>
                </c:pt>
              </c:strCache>
            </c:strRef>
          </c:cat>
          <c:val>
            <c:numRef>
              <c:f>Sheet1!$D$2:$D$8</c:f>
              <c:numCache>
                <c:formatCode>0.00</c:formatCode>
                <c:ptCount val="7"/>
                <c:pt idx="0">
                  <c:v>3.9331676158711177</c:v>
                </c:pt>
                <c:pt idx="1">
                  <c:v>4.4934620127714178</c:v>
                </c:pt>
                <c:pt idx="2">
                  <c:v>4.7926527820537084</c:v>
                </c:pt>
                <c:pt idx="3">
                  <c:v>2.1197580150752202</c:v>
                </c:pt>
                <c:pt idx="4">
                  <c:v>0.7682719935935155</c:v>
                </c:pt>
                <c:pt idx="5">
                  <c:v>0.36328704191450195</c:v>
                </c:pt>
                <c:pt idx="6">
                  <c:v>0.14086308502552158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CC8-4A8D-AFCC-6B545131E6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3598639"/>
        <c:axId val="1643598159"/>
      </c:lineChart>
      <c:catAx>
        <c:axId val="151209787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2096431"/>
        <c:crosses val="autoZero"/>
        <c:auto val="1"/>
        <c:lblAlgn val="ctr"/>
        <c:lblOffset val="100"/>
        <c:noMultiLvlLbl val="0"/>
      </c:catAx>
      <c:valAx>
        <c:axId val="1512096431"/>
        <c:scaling>
          <c:orientation val="minMax"/>
        </c:scaling>
        <c:delete val="0"/>
        <c:axPos val="l"/>
        <c:numFmt formatCode="0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512097871"/>
        <c:crosses val="autoZero"/>
        <c:crossBetween val="between"/>
      </c:valAx>
      <c:valAx>
        <c:axId val="1643598159"/>
        <c:scaling>
          <c:orientation val="minMax"/>
        </c:scaling>
        <c:delete val="0"/>
        <c:axPos val="r"/>
        <c:numFmt formatCode="0.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643598639"/>
        <c:crosses val="max"/>
        <c:crossBetween val="between"/>
      </c:valAx>
      <c:catAx>
        <c:axId val="164359863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3598159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1200" dirty="0" err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Canadá</a:t>
            </a:r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(N=4394)</a:t>
            </a:r>
          </a:p>
        </c:rich>
      </c:tx>
      <c:layout>
        <c:manualLayout>
          <c:xMode val="edge"/>
          <c:yMode val="edge"/>
          <c:x val="0.45588842757741532"/>
          <c:y val="9.06983282640497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400485752699827"/>
          <c:y val="0.15175224810071011"/>
          <c:w val="0.75351819798365316"/>
          <c:h val="0.5473364084815153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PopByAgeGroup(1000)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&lt;1a</c:v>
                </c:pt>
                <c:pt idx="1">
                  <c:v>1a-4a</c:v>
                </c:pt>
                <c:pt idx="2">
                  <c:v>5a-9a</c:v>
                </c:pt>
                <c:pt idx="3">
                  <c:v>10a-19a</c:v>
                </c:pt>
                <c:pt idx="4">
                  <c:v>20a-29a</c:v>
                </c:pt>
                <c:pt idx="5">
                  <c:v>30a-39a</c:v>
                </c:pt>
                <c:pt idx="6">
                  <c:v>≥40a</c:v>
                </c:pt>
                <c:pt idx="7">
                  <c:v>Desconocidos</c:v>
                </c:pt>
              </c:strCache>
            </c:strRef>
          </c:cat>
          <c:val>
            <c:numRef>
              <c:f>Sheet1!$B$2:$B$9</c:f>
            </c:numRef>
          </c:val>
          <c:extLst>
            <c:ext xmlns:c16="http://schemas.microsoft.com/office/drawing/2014/chart" uri="{C3380CC4-5D6E-409C-BE32-E72D297353CC}">
              <c16:uniqueId val="{00000000-149B-4F1F-9984-CDCCBB54DCD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Casos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8"/>
                <c:pt idx="0">
                  <c:v>&lt;1a</c:v>
                </c:pt>
                <c:pt idx="1">
                  <c:v>1a-4a</c:v>
                </c:pt>
                <c:pt idx="2">
                  <c:v>5a-9a</c:v>
                </c:pt>
                <c:pt idx="3">
                  <c:v>10a-19a</c:v>
                </c:pt>
                <c:pt idx="4">
                  <c:v>20a-29a</c:v>
                </c:pt>
                <c:pt idx="5">
                  <c:v>30a-39a</c:v>
                </c:pt>
                <c:pt idx="6">
                  <c:v>≥40a</c:v>
                </c:pt>
                <c:pt idx="7">
                  <c:v>Desconocidos</c:v>
                </c:pt>
              </c:strCache>
            </c:strRef>
          </c:cat>
          <c:val>
            <c:numRef>
              <c:f>Sheet1!$C$2:$C$9</c:f>
              <c:numCache>
                <c:formatCode>0</c:formatCode>
                <c:ptCount val="8"/>
                <c:pt idx="0">
                  <c:v>244</c:v>
                </c:pt>
                <c:pt idx="1">
                  <c:v>786</c:v>
                </c:pt>
                <c:pt idx="2">
                  <c:v>940</c:v>
                </c:pt>
                <c:pt idx="3">
                  <c:v>999</c:v>
                </c:pt>
                <c:pt idx="4">
                  <c:v>524</c:v>
                </c:pt>
                <c:pt idx="5">
                  <c:v>328</c:v>
                </c:pt>
                <c:pt idx="6">
                  <c:v>237</c:v>
                </c:pt>
                <c:pt idx="7">
                  <c:v>336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9B-4F1F-9984-CDCCBB54DC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overlap val="-27"/>
        <c:axId val="1512097871"/>
        <c:axId val="1512096431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Tasa</c:v>
                </c:pt>
              </c:strCache>
            </c:strRef>
          </c:tx>
          <c:spPr>
            <a:ln w="3492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Sheet1!$A$2:$A$9</c:f>
              <c:strCache>
                <c:ptCount val="8"/>
                <c:pt idx="0">
                  <c:v>&lt;1a</c:v>
                </c:pt>
                <c:pt idx="1">
                  <c:v>1a-4a</c:v>
                </c:pt>
                <c:pt idx="2">
                  <c:v>5a-9a</c:v>
                </c:pt>
                <c:pt idx="3">
                  <c:v>10a-19a</c:v>
                </c:pt>
                <c:pt idx="4">
                  <c:v>20a-29a</c:v>
                </c:pt>
                <c:pt idx="5">
                  <c:v>30a-39a</c:v>
                </c:pt>
                <c:pt idx="6">
                  <c:v>≥40a</c:v>
                </c:pt>
                <c:pt idx="7">
                  <c:v>Desconocidos</c:v>
                </c:pt>
              </c:strCache>
            </c:strRef>
          </c:cat>
          <c:val>
            <c:numRef>
              <c:f>Sheet1!$D$2:$D$9</c:f>
              <c:numCache>
                <c:formatCode>0.00</c:formatCode>
                <c:ptCount val="8"/>
                <c:pt idx="0">
                  <c:v>66.226064298994388</c:v>
                </c:pt>
                <c:pt idx="1">
                  <c:v>51.594506563530175</c:v>
                </c:pt>
                <c:pt idx="2">
                  <c:v>46.773429507465835</c:v>
                </c:pt>
                <c:pt idx="3">
                  <c:v>23.16235465854307</c:v>
                </c:pt>
                <c:pt idx="4">
                  <c:v>10.031564970081433</c:v>
                </c:pt>
                <c:pt idx="5">
                  <c:v>5.7442901230784207</c:v>
                </c:pt>
                <c:pt idx="6">
                  <c:v>1.1297215927453761</c:v>
                </c:pt>
                <c:pt idx="7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9B-4F1F-9984-CDCCBB54DC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3598639"/>
        <c:axId val="1643598159"/>
      </c:lineChart>
      <c:catAx>
        <c:axId val="151209787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2096431"/>
        <c:crosses val="autoZero"/>
        <c:auto val="1"/>
        <c:lblAlgn val="ctr"/>
        <c:lblOffset val="100"/>
        <c:noMultiLvlLbl val="0"/>
      </c:catAx>
      <c:valAx>
        <c:axId val="1512096431"/>
        <c:scaling>
          <c:orientation val="minMax"/>
        </c:scaling>
        <c:delete val="0"/>
        <c:axPos val="l"/>
        <c:numFmt formatCode="0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512097871"/>
        <c:crosses val="autoZero"/>
        <c:crossBetween val="between"/>
      </c:valAx>
      <c:valAx>
        <c:axId val="1643598159"/>
        <c:scaling>
          <c:orientation val="minMax"/>
        </c:scaling>
        <c:delete val="0"/>
        <c:axPos val="r"/>
        <c:numFmt formatCode="0.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643598639"/>
        <c:crosses val="max"/>
        <c:crossBetween val="between"/>
      </c:valAx>
      <c:catAx>
        <c:axId val="164359863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3598159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México (N=3748)</a:t>
            </a:r>
          </a:p>
        </c:rich>
      </c:tx>
      <c:layout>
        <c:manualLayout>
          <c:xMode val="edge"/>
          <c:yMode val="edge"/>
          <c:x val="0.45169487030451971"/>
          <c:y val="0.1077598259489826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PopByAgeGroup(1000)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&lt;1a</c:v>
                </c:pt>
                <c:pt idx="1">
                  <c:v>1a-4a</c:v>
                </c:pt>
                <c:pt idx="2">
                  <c:v>5a-9a</c:v>
                </c:pt>
                <c:pt idx="3">
                  <c:v>10a-19a</c:v>
                </c:pt>
                <c:pt idx="4">
                  <c:v>20a-29a</c:v>
                </c:pt>
                <c:pt idx="5">
                  <c:v>30a-39a</c:v>
                </c:pt>
                <c:pt idx="6">
                  <c:v>≥40a</c:v>
                </c:pt>
              </c:strCache>
            </c:strRef>
          </c:cat>
          <c:val>
            <c:numRef>
              <c:f>Sheet1!$B$2:$B$8</c:f>
            </c:numRef>
          </c:val>
          <c:extLst>
            <c:ext xmlns:c16="http://schemas.microsoft.com/office/drawing/2014/chart" uri="{C3380CC4-5D6E-409C-BE32-E72D297353CC}">
              <c16:uniqueId val="{00000000-AACF-4379-8597-34AF3B11115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Casos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&lt;1a</c:v>
                </c:pt>
                <c:pt idx="1">
                  <c:v>1a-4a</c:v>
                </c:pt>
                <c:pt idx="2">
                  <c:v>5a-9a</c:v>
                </c:pt>
                <c:pt idx="3">
                  <c:v>10a-19a</c:v>
                </c:pt>
                <c:pt idx="4">
                  <c:v>20a-29a</c:v>
                </c:pt>
                <c:pt idx="5">
                  <c:v>30a-39a</c:v>
                </c:pt>
                <c:pt idx="6">
                  <c:v>≥40a</c:v>
                </c:pt>
              </c:strCache>
            </c:strRef>
          </c:cat>
          <c:val>
            <c:numRef>
              <c:f>Sheet1!$C$2:$C$8</c:f>
              <c:numCache>
                <c:formatCode>0</c:formatCode>
                <c:ptCount val="7"/>
                <c:pt idx="0">
                  <c:v>364</c:v>
                </c:pt>
                <c:pt idx="1">
                  <c:v>481</c:v>
                </c:pt>
                <c:pt idx="2">
                  <c:v>321</c:v>
                </c:pt>
                <c:pt idx="3">
                  <c:v>553</c:v>
                </c:pt>
                <c:pt idx="4">
                  <c:v>913</c:v>
                </c:pt>
                <c:pt idx="5">
                  <c:v>729</c:v>
                </c:pt>
                <c:pt idx="6">
                  <c:v>387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CF-4379-8597-34AF3B1111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overlap val="-27"/>
        <c:axId val="1512097871"/>
        <c:axId val="1512096431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Tasa</c:v>
                </c:pt>
              </c:strCache>
            </c:strRef>
          </c:tx>
          <c:spPr>
            <a:ln w="3492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&lt;1a</c:v>
                </c:pt>
                <c:pt idx="1">
                  <c:v>1a-4a</c:v>
                </c:pt>
                <c:pt idx="2">
                  <c:v>5a-9a</c:v>
                </c:pt>
                <c:pt idx="3">
                  <c:v>10a-19a</c:v>
                </c:pt>
                <c:pt idx="4">
                  <c:v>20a-29a</c:v>
                </c:pt>
                <c:pt idx="5">
                  <c:v>30a-39a</c:v>
                </c:pt>
                <c:pt idx="6">
                  <c:v>≥40a</c:v>
                </c:pt>
              </c:strCache>
            </c:strRef>
          </c:cat>
          <c:val>
            <c:numRef>
              <c:f>Sheet1!$D$2:$D$8</c:f>
              <c:numCache>
                <c:formatCode>0.00</c:formatCode>
                <c:ptCount val="7"/>
                <c:pt idx="0">
                  <c:v>18.262503417947926</c:v>
                </c:pt>
                <c:pt idx="1">
                  <c:v>5.9169006364174033</c:v>
                </c:pt>
                <c:pt idx="2">
                  <c:v>3.0654762814263843</c:v>
                </c:pt>
                <c:pt idx="3">
                  <c:v>2.4753761620559391</c:v>
                </c:pt>
                <c:pt idx="4">
                  <c:v>4.2027386389110992</c:v>
                </c:pt>
                <c:pt idx="5">
                  <c:v>3.6362212528403304</c:v>
                </c:pt>
                <c:pt idx="6">
                  <c:v>0.81920745552449681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ACF-4379-8597-34AF3B11115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3598639"/>
        <c:axId val="1643598159"/>
      </c:lineChart>
      <c:catAx>
        <c:axId val="151209787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2096431"/>
        <c:crosses val="autoZero"/>
        <c:auto val="1"/>
        <c:lblAlgn val="ctr"/>
        <c:lblOffset val="100"/>
        <c:noMultiLvlLbl val="0"/>
      </c:catAx>
      <c:valAx>
        <c:axId val="1512096431"/>
        <c:scaling>
          <c:orientation val="minMax"/>
        </c:scaling>
        <c:delete val="0"/>
        <c:axPos val="l"/>
        <c:numFmt formatCode="0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512097871"/>
        <c:crosses val="autoZero"/>
        <c:crossBetween val="between"/>
      </c:valAx>
      <c:valAx>
        <c:axId val="1643598159"/>
        <c:scaling>
          <c:orientation val="minMax"/>
        </c:scaling>
        <c:delete val="0"/>
        <c:axPos val="r"/>
        <c:numFmt formatCode="0.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643598639"/>
        <c:crosses val="max"/>
        <c:crossBetween val="between"/>
      </c:valAx>
      <c:catAx>
        <c:axId val="164359863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3598159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12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EUA (N=1333)</a:t>
            </a:r>
          </a:p>
        </c:rich>
      </c:tx>
      <c:layout>
        <c:manualLayout>
          <c:xMode val="edge"/>
          <c:yMode val="edge"/>
          <c:x val="0.48279337941909806"/>
          <c:y val="8.589161584049859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685183820621979"/>
          <c:y val="0.17558529825157451"/>
          <c:w val="0.77224322181954186"/>
          <c:h val="0.557915574787568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PopByAgeGroup(1000)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4"/>
                <c:pt idx="0">
                  <c:v>&lt;5a</c:v>
                </c:pt>
                <c:pt idx="1">
                  <c:v>5a-19a</c:v>
                </c:pt>
                <c:pt idx="2">
                  <c:v>&gt;20a</c:v>
                </c:pt>
                <c:pt idx="3">
                  <c:v>Desconocidos</c:v>
                </c:pt>
              </c:strCache>
            </c:strRef>
          </c:cat>
          <c:val>
            <c:numRef>
              <c:f>Sheet1!$B$2:$B$9</c:f>
            </c:numRef>
          </c:val>
          <c:extLst>
            <c:ext xmlns:c16="http://schemas.microsoft.com/office/drawing/2014/chart" uri="{C3380CC4-5D6E-409C-BE32-E72D297353CC}">
              <c16:uniqueId val="{00000000-9D37-4A7E-8EE4-8E6293F0FB1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Casos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Sheet1!$A$2:$A$9</c:f>
              <c:strCache>
                <c:ptCount val="4"/>
                <c:pt idx="0">
                  <c:v>&lt;5a</c:v>
                </c:pt>
                <c:pt idx="1">
                  <c:v>5a-19a</c:v>
                </c:pt>
                <c:pt idx="2">
                  <c:v>&gt;20a</c:v>
                </c:pt>
                <c:pt idx="3">
                  <c:v>Desconocidos</c:v>
                </c:pt>
              </c:strCache>
            </c:strRef>
          </c:cat>
          <c:val>
            <c:numRef>
              <c:f>Sheet1!$C$2:$C$9</c:f>
              <c:numCache>
                <c:formatCode>0</c:formatCode>
                <c:ptCount val="4"/>
                <c:pt idx="0">
                  <c:v>382</c:v>
                </c:pt>
                <c:pt idx="1">
                  <c:v>491</c:v>
                </c:pt>
                <c:pt idx="2">
                  <c:v>453</c:v>
                </c:pt>
                <c:pt idx="3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D37-4A7E-8EE4-8E6293F0FB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5"/>
        <c:overlap val="-27"/>
        <c:axId val="1512097871"/>
        <c:axId val="1512096431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Tasa</c:v>
                </c:pt>
              </c:strCache>
            </c:strRef>
          </c:tx>
          <c:spPr>
            <a:ln w="34925" cap="rnd">
              <a:solidFill>
                <a:schemeClr val="tx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Sheet1!$A$2:$A$9</c:f>
              <c:strCache>
                <c:ptCount val="4"/>
                <c:pt idx="0">
                  <c:v>&lt;5a</c:v>
                </c:pt>
                <c:pt idx="1">
                  <c:v>5a-19a</c:v>
                </c:pt>
                <c:pt idx="2">
                  <c:v>&gt;20a</c:v>
                </c:pt>
                <c:pt idx="3">
                  <c:v>Desconocidos</c:v>
                </c:pt>
              </c:strCache>
            </c:strRef>
          </c:cat>
          <c:val>
            <c:numRef>
              <c:f>Sheet1!$D$2:$D$9</c:f>
              <c:numCache>
                <c:formatCode>0.00</c:formatCode>
                <c:ptCount val="4"/>
                <c:pt idx="0">
                  <c:v>2.56</c:v>
                </c:pt>
                <c:pt idx="1">
                  <c:v>1.1200000000000001</c:v>
                </c:pt>
                <c:pt idx="2">
                  <c:v>0.99</c:v>
                </c:pt>
                <c:pt idx="3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D37-4A7E-8EE4-8E6293F0FB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43598639"/>
        <c:axId val="1643598159"/>
      </c:lineChart>
      <c:catAx>
        <c:axId val="1512097871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12096431"/>
        <c:crosses val="autoZero"/>
        <c:auto val="1"/>
        <c:lblAlgn val="ctr"/>
        <c:lblOffset val="100"/>
        <c:noMultiLvlLbl val="0"/>
      </c:catAx>
      <c:valAx>
        <c:axId val="1512096431"/>
        <c:scaling>
          <c:orientation val="minMax"/>
        </c:scaling>
        <c:delete val="0"/>
        <c:axPos val="l"/>
        <c:numFmt formatCode="0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512097871"/>
        <c:crosses val="autoZero"/>
        <c:crossBetween val="between"/>
      </c:valAx>
      <c:valAx>
        <c:axId val="1643598159"/>
        <c:scaling>
          <c:orientation val="minMax"/>
        </c:scaling>
        <c:delete val="0"/>
        <c:axPos val="r"/>
        <c:numFmt formatCode="0.0" sourceLinked="0"/>
        <c:majorTickMark val="out"/>
        <c:minorTickMark val="none"/>
        <c:tickLblPos val="nextTo"/>
        <c:spPr>
          <a:noFill/>
          <a:ln>
            <a:solidFill>
              <a:schemeClr val="bg1">
                <a:lumMod val="7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  <c:crossAx val="1643598639"/>
        <c:crosses val="max"/>
        <c:crossBetween val="between"/>
      </c:valAx>
      <c:catAx>
        <c:axId val="1643598639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643598159"/>
        <c:crosses val="autoZero"/>
        <c:auto val="1"/>
        <c:lblAlgn val="ctr"/>
        <c:lblOffset val="100"/>
        <c:noMultiLvlLbl val="0"/>
      </c:cat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000" b="0" i="0" u="none" strike="noStrike" kern="1200" baseline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95F22-B5E5-1490-1F83-A4764E7734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56A732-890B-9E31-4667-39608628F7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5D6443-33B4-B120-5A94-4F5FDAD36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1BEFB-8FF9-3AC3-DE02-46CF64F9D3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E6326F-CC3B-B4E1-42AC-0570AD903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538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9F0E4-59C2-5BAD-950E-D02CF8BC1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D9D79F-26AB-50B7-C0EB-F35A03367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F4A14-CB60-E2F2-B9DF-2F8494DE51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EC236-90F0-7C37-3229-F05D7ADE3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CEBE8-CA5A-2689-B6CD-E0E30BB59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197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07C93A-92BF-3FD3-9B3A-8CC3427FA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CA3D02-3C91-CD18-A4C3-377B66DCE7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466BA-6CC2-B4A7-5C31-21A41B841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B51E1-FB35-FA4E-9391-AB6A68ECBA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C168F-8AF0-AAE9-00D5-E17212D90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312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1679F-96E7-9802-8736-9CA0040E9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F5E43-73FA-AB0B-642C-FE24595DAC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F0D11-5487-FDDE-5DEB-7D50C9CA3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B5185C-BE1B-4361-93D2-6EF7B5B96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2FB10D-5CC5-852C-4F5D-4276FD984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879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A076E6-7DDA-FA59-655D-E1299F119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8AEA5D3-A11A-450E-CBCF-E4327EE43D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BC34A-DF53-B8B1-783D-C7DB42B1E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167C17-4DBB-B066-3435-C0E2F66D9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A1B964-7452-86AA-DA8E-18416F66C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387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1B47D8-B2E5-DDAC-F306-4ECF221EA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0A28F1-E91F-FD4B-74E7-2194D8B4AF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71664D-9F69-0FD3-07E2-05946A3784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F17383-DA75-ADF5-6987-1FC2E0608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EDB61A-3D15-616D-4CF1-227E27E4D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EA1119-D9C2-2822-D191-32D087DA1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205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1B4D61-D941-3778-42A2-DCBE221EDA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26097F-30D4-E150-0B63-B3839BD1BE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320861-F30F-D4EF-723A-156B1AAD6D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376766-3955-51A9-FA82-5EF289B156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B483D3-6189-E8BC-E279-C0D98D7A69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F9EF95-BEA9-C4B1-1386-D05F76D4F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20882B-5E0A-5B3E-CC3C-4101E0C6C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650455-28BC-BAD2-2CBC-0B707FE31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684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89106-B813-0E96-FDB1-7FDC7A5A1C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50DCAF-2A4E-2293-CC9F-24631B65E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A087F6-7786-568A-468A-BC58F827B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B044E5-0576-406C-B6A4-5181760B3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293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A78164-0410-83A7-07D4-C0C31DE6D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1E2A6E-C94F-76AE-7275-7F91033E2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979CD2-7E24-3491-A56B-E90090BDE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019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4E7A5-497E-756C-E4FE-CA1A6B5FD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62615-39EC-008D-23A2-A620D7AE58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6D2C8A-10A3-BE65-EF68-F579CEC520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811E2A-6720-80E5-15E8-F6BC06C4B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AE0FF4-3F64-F94B-81A8-6AAC17E91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35AE48-77BF-170F-DADE-D4F113C51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425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02455-D316-25B5-C3D1-ED0CC8E8A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6F7F41-8D53-C593-2377-F1671CBFBD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244130-56BC-14F3-7EB9-BF681D57A3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76D8CD-128C-4136-95BB-3D4A85BC4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3555CE-28F9-66B3-D8A0-0F11EFE0C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FFC226-A974-C7E6-CE7C-D8A060ACE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95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6CAE56-9FC3-4DFE-4097-D6335FBF5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7786EE-09E0-E022-4A2E-58E4C3D0D6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1BE34-422F-94CE-3504-7729FE0D1F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0A4D072-2C68-47C8-B240-17386A5E5F26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FB57D-A181-4249-E8C9-38E8549D30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C74EE2-8D1B-29E7-93BB-46AA08A0C2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202847A-DABB-4F85-B3D7-C72C998D70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757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1448C6-51AE-F248-0BB0-00E6161C02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B5C4CEF7-1E9E-7E61-5100-76A2A9BEB99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38733"/>
              </p:ext>
            </p:extLst>
          </p:nvPr>
        </p:nvGraphicFramePr>
        <p:xfrm>
          <a:off x="60937" y="876510"/>
          <a:ext cx="5429796" cy="2592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B4670CF2-4DFF-612E-47B7-DE6DED5B55B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1937618"/>
              </p:ext>
            </p:extLst>
          </p:nvPr>
        </p:nvGraphicFramePr>
        <p:xfrm>
          <a:off x="5477663" y="842677"/>
          <a:ext cx="6340675" cy="2773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99852A7-66D2-2031-905E-E5A4DD2E26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4024791"/>
              </p:ext>
            </p:extLst>
          </p:nvPr>
        </p:nvGraphicFramePr>
        <p:xfrm>
          <a:off x="130609" y="3536978"/>
          <a:ext cx="5429796" cy="2592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89E8E19-784D-91E9-73F5-A9DDE4755C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8131060"/>
              </p:ext>
            </p:extLst>
          </p:nvPr>
        </p:nvGraphicFramePr>
        <p:xfrm>
          <a:off x="5765058" y="3616148"/>
          <a:ext cx="5930537" cy="2513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D7CCB46A-539F-6530-CAD6-2FDEB8C34C4B}"/>
              </a:ext>
            </a:extLst>
          </p:cNvPr>
          <p:cNvSpPr txBox="1"/>
          <p:nvPr/>
        </p:nvSpPr>
        <p:spPr>
          <a:xfrm rot="16200000">
            <a:off x="-3218" y="1842369"/>
            <a:ext cx="113364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Número</a:t>
            </a:r>
            <a:r>
              <a:rPr lang="en-US" sz="1000" dirty="0"/>
              <a:t> </a:t>
            </a:r>
            <a:r>
              <a:rPr lang="en-US" sz="1000" dirty="0" err="1"/>
              <a:t>decasos</a:t>
            </a:r>
            <a:endParaRPr lang="en-US" sz="10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A1068CD-29A3-D481-07B0-B27D29E3C8CA}"/>
              </a:ext>
            </a:extLst>
          </p:cNvPr>
          <p:cNvSpPr txBox="1"/>
          <p:nvPr/>
        </p:nvSpPr>
        <p:spPr>
          <a:xfrm rot="16200000">
            <a:off x="-14" y="4642176"/>
            <a:ext cx="11272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Número</a:t>
            </a:r>
            <a:r>
              <a:rPr lang="en-US" sz="1000" dirty="0"/>
              <a:t> </a:t>
            </a:r>
            <a:r>
              <a:rPr lang="en-US" sz="1000" dirty="0" err="1"/>
              <a:t>decasos</a:t>
            </a:r>
            <a:endParaRPr lang="en-US" sz="10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FCEB9D1-3A69-E57F-C5CA-98A47886D11F}"/>
              </a:ext>
            </a:extLst>
          </p:cNvPr>
          <p:cNvSpPr txBox="1"/>
          <p:nvPr/>
        </p:nvSpPr>
        <p:spPr>
          <a:xfrm rot="16200000">
            <a:off x="5628519" y="1855375"/>
            <a:ext cx="11272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Número</a:t>
            </a:r>
            <a:r>
              <a:rPr lang="en-US" sz="1000" dirty="0"/>
              <a:t> </a:t>
            </a:r>
            <a:r>
              <a:rPr lang="en-US" sz="1000" dirty="0" err="1"/>
              <a:t>decasos</a:t>
            </a:r>
            <a:endParaRPr lang="en-US" sz="10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CA7F30B-21F4-CC60-3E7B-A9DADB832E2B}"/>
              </a:ext>
            </a:extLst>
          </p:cNvPr>
          <p:cNvSpPr txBox="1"/>
          <p:nvPr/>
        </p:nvSpPr>
        <p:spPr>
          <a:xfrm rot="16200000">
            <a:off x="5628519" y="4642176"/>
            <a:ext cx="11272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err="1"/>
              <a:t>Número</a:t>
            </a:r>
            <a:r>
              <a:rPr lang="en-US" sz="1000" dirty="0"/>
              <a:t> </a:t>
            </a:r>
            <a:r>
              <a:rPr lang="en-US" sz="1000" dirty="0" err="1"/>
              <a:t>decasos</a:t>
            </a:r>
            <a:endParaRPr lang="en-US" sz="1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9F4A3E0-7994-7FAA-A5D8-D7C071325512}"/>
              </a:ext>
            </a:extLst>
          </p:cNvPr>
          <p:cNvSpPr txBox="1"/>
          <p:nvPr/>
        </p:nvSpPr>
        <p:spPr>
          <a:xfrm rot="5400000">
            <a:off x="4639618" y="2007994"/>
            <a:ext cx="1955985" cy="3298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900"/>
              </a:lnSpc>
            </a:pPr>
            <a:r>
              <a:rPr lang="en-US" sz="1000" dirty="0"/>
              <a:t>Tasa de </a:t>
            </a:r>
            <a:r>
              <a:rPr lang="en-US" sz="1000" dirty="0" err="1"/>
              <a:t>incidencia</a:t>
            </a:r>
            <a:r>
              <a:rPr lang="en-US" sz="1000" dirty="0"/>
              <a:t> </a:t>
            </a:r>
            <a:r>
              <a:rPr lang="en-US" sz="1000" dirty="0" err="1"/>
              <a:t>por</a:t>
            </a:r>
            <a:r>
              <a:rPr lang="en-US" sz="1000" dirty="0"/>
              <a:t> 100.000</a:t>
            </a:r>
          </a:p>
          <a:p>
            <a:pPr algn="ctr">
              <a:lnSpc>
                <a:spcPts val="900"/>
              </a:lnSpc>
            </a:pPr>
            <a:r>
              <a:rPr lang="en-US" sz="1000" dirty="0" err="1"/>
              <a:t>habitantes</a:t>
            </a:r>
            <a:endParaRPr lang="en-US" sz="1000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54DE285-2FF3-02BE-19D6-00EA75308306}"/>
              </a:ext>
            </a:extLst>
          </p:cNvPr>
          <p:cNvSpPr txBox="1"/>
          <p:nvPr/>
        </p:nvSpPr>
        <p:spPr>
          <a:xfrm rot="5400000">
            <a:off x="4702506" y="4600369"/>
            <a:ext cx="1899879" cy="3298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900"/>
              </a:lnSpc>
            </a:pPr>
            <a:r>
              <a:rPr lang="en-US" sz="1000" dirty="0"/>
              <a:t>Tasa de </a:t>
            </a:r>
            <a:r>
              <a:rPr lang="en-US" sz="1000" dirty="0" err="1"/>
              <a:t>incidencia</a:t>
            </a:r>
            <a:r>
              <a:rPr lang="en-US" sz="1000" dirty="0"/>
              <a:t> </a:t>
            </a:r>
            <a:r>
              <a:rPr lang="en-US" sz="1000" dirty="0" err="1"/>
              <a:t>por</a:t>
            </a:r>
            <a:r>
              <a:rPr lang="en-US" sz="1000" dirty="0"/>
              <a:t> 100.000</a:t>
            </a:r>
          </a:p>
          <a:p>
            <a:pPr algn="ctr">
              <a:lnSpc>
                <a:spcPts val="900"/>
              </a:lnSpc>
            </a:pPr>
            <a:r>
              <a:rPr lang="en-US" sz="1000" dirty="0" err="1"/>
              <a:t>habitantes</a:t>
            </a:r>
            <a:endParaRPr lang="en-US" sz="10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DD2382F-427B-A91F-3E9A-89D6061D6553}"/>
              </a:ext>
            </a:extLst>
          </p:cNvPr>
          <p:cNvSpPr txBox="1"/>
          <p:nvPr/>
        </p:nvSpPr>
        <p:spPr>
          <a:xfrm rot="5400000">
            <a:off x="10963399" y="2062653"/>
            <a:ext cx="1899879" cy="3298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900"/>
              </a:lnSpc>
            </a:pPr>
            <a:r>
              <a:rPr lang="en-US" sz="1000" dirty="0"/>
              <a:t>Tasa de </a:t>
            </a:r>
            <a:r>
              <a:rPr lang="en-US" sz="1000" dirty="0" err="1"/>
              <a:t>incidencia</a:t>
            </a:r>
            <a:r>
              <a:rPr lang="en-US" sz="1000" dirty="0"/>
              <a:t> </a:t>
            </a:r>
            <a:r>
              <a:rPr lang="en-US" sz="1000" dirty="0" err="1"/>
              <a:t>por</a:t>
            </a:r>
            <a:r>
              <a:rPr lang="en-US" sz="1000" dirty="0"/>
              <a:t> 100.000</a:t>
            </a:r>
          </a:p>
          <a:p>
            <a:pPr algn="ctr">
              <a:lnSpc>
                <a:spcPts val="900"/>
              </a:lnSpc>
            </a:pPr>
            <a:r>
              <a:rPr lang="en-US" sz="1000" dirty="0" err="1"/>
              <a:t>habitantes</a:t>
            </a:r>
            <a:endParaRPr lang="en-US" sz="1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48102A9-1299-C8A5-DDDF-3AEC4035A7BC}"/>
              </a:ext>
            </a:extLst>
          </p:cNvPr>
          <p:cNvSpPr txBox="1"/>
          <p:nvPr/>
        </p:nvSpPr>
        <p:spPr>
          <a:xfrm rot="5400000">
            <a:off x="10919834" y="4668462"/>
            <a:ext cx="1899879" cy="32983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900"/>
              </a:lnSpc>
            </a:pPr>
            <a:r>
              <a:rPr lang="en-US" sz="1000" dirty="0"/>
              <a:t>Tasa de </a:t>
            </a:r>
            <a:r>
              <a:rPr lang="en-US" sz="1000" dirty="0" err="1"/>
              <a:t>incidencia</a:t>
            </a:r>
            <a:r>
              <a:rPr lang="en-US" sz="1000" dirty="0"/>
              <a:t> </a:t>
            </a:r>
            <a:r>
              <a:rPr lang="en-US" sz="1000" dirty="0" err="1"/>
              <a:t>por</a:t>
            </a:r>
            <a:r>
              <a:rPr lang="en-US" sz="1000" dirty="0"/>
              <a:t> 100.000</a:t>
            </a:r>
          </a:p>
          <a:p>
            <a:pPr algn="ctr">
              <a:lnSpc>
                <a:spcPts val="900"/>
              </a:lnSpc>
            </a:pPr>
            <a:r>
              <a:rPr lang="en-US" sz="1000" dirty="0" err="1"/>
              <a:t>habitantes</a:t>
            </a:r>
            <a:endParaRPr lang="en-US" sz="1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2D5D1D5-C800-B656-7FD7-22A34BA36BDA}"/>
              </a:ext>
            </a:extLst>
          </p:cNvPr>
          <p:cNvSpPr txBox="1"/>
          <p:nvPr/>
        </p:nvSpPr>
        <p:spPr>
          <a:xfrm>
            <a:off x="259182" y="6304052"/>
            <a:ext cx="90349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Calibri" panose="020F0502020204030204" pitchFamily="34" charset="0"/>
                <a:cs typeface="Calibri" panose="020F0502020204030204" pitchFamily="34" charset="0"/>
              </a:rPr>
              <a:t>Fuente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s-ES" sz="1200" dirty="0">
                <a:latin typeface="Calibri" panose="020F0502020204030204" pitchFamily="34" charset="0"/>
                <a:cs typeface="Calibri" panose="020F0502020204030204" pitchFamily="34" charset="0"/>
              </a:rPr>
              <a:t>Sistema de Información de Vigilancia Integrada (ISIS por sus siglas en ingles) e informe de los países a CIM/OPS.</a:t>
            </a:r>
          </a:p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* Datos hast la 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semana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200" dirty="0" err="1">
                <a:latin typeface="Calibri" panose="020F0502020204030204" pitchFamily="34" charset="0"/>
                <a:cs typeface="Calibri" panose="020F0502020204030204" pitchFamily="34" charset="0"/>
              </a:rPr>
              <a:t>epidemiológica</a:t>
            </a:r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 2025-30.</a:t>
            </a:r>
            <a:endParaRPr lang="en-US" sz="12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B1CDD52-C9E1-DFAB-2C94-917776FC95B0}"/>
              </a:ext>
            </a:extLst>
          </p:cNvPr>
          <p:cNvSpPr txBox="1"/>
          <p:nvPr/>
        </p:nvSpPr>
        <p:spPr>
          <a:xfrm>
            <a:off x="312692" y="69272"/>
            <a:ext cx="115570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Casos </a:t>
            </a:r>
            <a:r>
              <a:rPr lang="en-US" sz="2800" b="1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confirmados</a:t>
            </a:r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2800" b="1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sarampión</a:t>
            </a:r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 </a:t>
            </a:r>
            <a:r>
              <a:rPr lang="en-US" sz="2800" b="1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tasa</a:t>
            </a:r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2800" b="1" dirty="0" err="1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incidencia</a:t>
            </a:r>
            <a:r>
              <a:rPr lang="en-US" sz="2800" b="1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</a:t>
            </a: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100.000 </a:t>
            </a:r>
            <a:r>
              <a:rPr lang="en-US" sz="28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habitantes</a:t>
            </a: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</a:t>
            </a: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grupo</a:t>
            </a: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28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edad</a:t>
            </a: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países</a:t>
            </a: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seleccionados</a:t>
            </a: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Las </a:t>
            </a:r>
            <a:r>
              <a:rPr lang="en-US" sz="2800" b="1" dirty="0" err="1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Américas</a:t>
            </a:r>
            <a:r>
              <a:rPr lang="en-US" sz="2800" b="1" dirty="0">
                <a:solidFill>
                  <a:prstClr val="black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2025*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7568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282</TotalTime>
  <Words>114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Pacis, Carmelita Lucia (WDC)</dc:creator>
  <cp:lastModifiedBy>Pacis, Carmelita Lucia (WDC)</cp:lastModifiedBy>
  <cp:revision>14</cp:revision>
  <dcterms:created xsi:type="dcterms:W3CDTF">2025-08-04T16:19:24Z</dcterms:created>
  <dcterms:modified xsi:type="dcterms:W3CDTF">2025-08-05T15:31:40Z</dcterms:modified>
</cp:coreProperties>
</file>