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[Confirmed measles cases by EPI WEEK 2022-2025.xlsx]Data!PivotTable10</c:name>
    <c:fmtId val="11"/>
  </c:pivotSource>
  <c:chart>
    <c:autoTitleDeleted val="1"/>
    <c:pivotFmts>
      <c:pivotFmt>
        <c:idx val="0"/>
        <c:spPr>
          <a:solidFill>
            <a:srgbClr val="FF0066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rgbClr val="FF0066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rgbClr val="FF0066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8.1596549930925077E-2"/>
          <c:y val="2.20125786163522E-2"/>
          <c:w val="0.89776197254862822"/>
          <c:h val="0.694895260733917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Data!$C$1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FF0066"/>
            </a:solidFill>
            <a:ln>
              <a:noFill/>
            </a:ln>
            <a:effectLst/>
          </c:spPr>
          <c:invertIfNegative val="0"/>
          <c:cat>
            <c:multiLvlStrRef>
              <c:f>Data!$A$2:$B$194</c:f>
              <c:multiLvlStrCache>
                <c:ptCount val="188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</c:lvl>
                <c:lvl>
                  <c:pt idx="0">
                    <c:v>2022</c:v>
                  </c:pt>
                  <c:pt idx="52">
                    <c:v>2023</c:v>
                  </c:pt>
                  <c:pt idx="104">
                    <c:v>2024</c:v>
                  </c:pt>
                  <c:pt idx="156">
                    <c:v>2025</c:v>
                  </c:pt>
                </c:lvl>
              </c:multiLvlStrCache>
            </c:multiLvlStrRef>
          </c:cat>
          <c:val>
            <c:numRef>
              <c:f>Data!$C$2:$C$194</c:f>
              <c:numCache>
                <c:formatCode>General</c:formatCode>
                <c:ptCount val="188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4</c:v>
                </c:pt>
                <c:pt idx="4">
                  <c:v>4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3</c:v>
                </c:pt>
                <c:pt idx="9">
                  <c:v>1</c:v>
                </c:pt>
                <c:pt idx="10">
                  <c:v>3</c:v>
                </c:pt>
                <c:pt idx="11">
                  <c:v>0</c:v>
                </c:pt>
                <c:pt idx="12">
                  <c:v>5</c:v>
                </c:pt>
                <c:pt idx="13">
                  <c:v>3</c:v>
                </c:pt>
                <c:pt idx="14">
                  <c:v>1</c:v>
                </c:pt>
                <c:pt idx="15">
                  <c:v>3</c:v>
                </c:pt>
                <c:pt idx="16">
                  <c:v>6</c:v>
                </c:pt>
                <c:pt idx="17">
                  <c:v>3</c:v>
                </c:pt>
                <c:pt idx="18">
                  <c:v>2</c:v>
                </c:pt>
                <c:pt idx="19">
                  <c:v>3</c:v>
                </c:pt>
                <c:pt idx="20">
                  <c:v>1</c:v>
                </c:pt>
                <c:pt idx="21">
                  <c:v>0</c:v>
                </c:pt>
                <c:pt idx="22">
                  <c:v>1</c:v>
                </c:pt>
                <c:pt idx="23">
                  <c:v>2</c:v>
                </c:pt>
                <c:pt idx="24">
                  <c:v>0</c:v>
                </c:pt>
                <c:pt idx="25">
                  <c:v>1</c:v>
                </c:pt>
                <c:pt idx="26">
                  <c:v>0</c:v>
                </c:pt>
                <c:pt idx="27">
                  <c:v>1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1</c:v>
                </c:pt>
                <c:pt idx="32">
                  <c:v>3</c:v>
                </c:pt>
                <c:pt idx="33">
                  <c:v>2</c:v>
                </c:pt>
                <c:pt idx="34">
                  <c:v>2</c:v>
                </c:pt>
                <c:pt idx="35">
                  <c:v>2</c:v>
                </c:pt>
                <c:pt idx="36">
                  <c:v>2</c:v>
                </c:pt>
                <c:pt idx="37">
                  <c:v>7</c:v>
                </c:pt>
                <c:pt idx="38">
                  <c:v>2</c:v>
                </c:pt>
                <c:pt idx="39">
                  <c:v>1</c:v>
                </c:pt>
                <c:pt idx="40">
                  <c:v>2</c:v>
                </c:pt>
                <c:pt idx="41">
                  <c:v>2</c:v>
                </c:pt>
                <c:pt idx="42">
                  <c:v>4</c:v>
                </c:pt>
                <c:pt idx="43">
                  <c:v>13</c:v>
                </c:pt>
                <c:pt idx="44">
                  <c:v>9</c:v>
                </c:pt>
                <c:pt idx="45">
                  <c:v>8</c:v>
                </c:pt>
                <c:pt idx="46">
                  <c:v>24</c:v>
                </c:pt>
                <c:pt idx="47">
                  <c:v>10</c:v>
                </c:pt>
                <c:pt idx="48">
                  <c:v>13</c:v>
                </c:pt>
                <c:pt idx="49">
                  <c:v>5</c:v>
                </c:pt>
                <c:pt idx="50">
                  <c:v>4</c:v>
                </c:pt>
                <c:pt idx="51">
                  <c:v>0</c:v>
                </c:pt>
                <c:pt idx="52">
                  <c:v>1</c:v>
                </c:pt>
                <c:pt idx="53">
                  <c:v>1</c:v>
                </c:pt>
                <c:pt idx="54">
                  <c:v>1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2</c:v>
                </c:pt>
                <c:pt idx="59">
                  <c:v>1</c:v>
                </c:pt>
                <c:pt idx="60">
                  <c:v>0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1</c:v>
                </c:pt>
                <c:pt idx="65">
                  <c:v>2</c:v>
                </c:pt>
                <c:pt idx="66">
                  <c:v>2</c:v>
                </c:pt>
                <c:pt idx="67">
                  <c:v>1</c:v>
                </c:pt>
                <c:pt idx="68">
                  <c:v>0</c:v>
                </c:pt>
                <c:pt idx="69">
                  <c:v>2</c:v>
                </c:pt>
                <c:pt idx="70">
                  <c:v>0</c:v>
                </c:pt>
                <c:pt idx="71">
                  <c:v>2</c:v>
                </c:pt>
                <c:pt idx="72">
                  <c:v>2</c:v>
                </c:pt>
                <c:pt idx="73">
                  <c:v>2</c:v>
                </c:pt>
                <c:pt idx="74">
                  <c:v>2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2</c:v>
                </c:pt>
                <c:pt idx="82">
                  <c:v>1</c:v>
                </c:pt>
                <c:pt idx="83">
                  <c:v>2</c:v>
                </c:pt>
                <c:pt idx="84">
                  <c:v>0</c:v>
                </c:pt>
                <c:pt idx="85">
                  <c:v>1</c:v>
                </c:pt>
                <c:pt idx="86">
                  <c:v>0</c:v>
                </c:pt>
                <c:pt idx="87">
                  <c:v>0</c:v>
                </c:pt>
                <c:pt idx="88">
                  <c:v>3</c:v>
                </c:pt>
                <c:pt idx="89">
                  <c:v>1</c:v>
                </c:pt>
                <c:pt idx="90">
                  <c:v>6</c:v>
                </c:pt>
                <c:pt idx="91">
                  <c:v>5</c:v>
                </c:pt>
                <c:pt idx="92">
                  <c:v>3</c:v>
                </c:pt>
                <c:pt idx="93">
                  <c:v>1</c:v>
                </c:pt>
                <c:pt idx="94">
                  <c:v>0</c:v>
                </c:pt>
                <c:pt idx="95">
                  <c:v>2</c:v>
                </c:pt>
                <c:pt idx="96">
                  <c:v>1</c:v>
                </c:pt>
                <c:pt idx="97">
                  <c:v>0</c:v>
                </c:pt>
                <c:pt idx="98">
                  <c:v>1</c:v>
                </c:pt>
                <c:pt idx="99">
                  <c:v>0</c:v>
                </c:pt>
                <c:pt idx="100">
                  <c:v>2</c:v>
                </c:pt>
                <c:pt idx="101">
                  <c:v>2</c:v>
                </c:pt>
                <c:pt idx="102">
                  <c:v>4</c:v>
                </c:pt>
                <c:pt idx="103">
                  <c:v>11</c:v>
                </c:pt>
                <c:pt idx="104">
                  <c:v>11</c:v>
                </c:pt>
                <c:pt idx="105">
                  <c:v>6</c:v>
                </c:pt>
                <c:pt idx="106">
                  <c:v>3</c:v>
                </c:pt>
                <c:pt idx="107">
                  <c:v>2</c:v>
                </c:pt>
                <c:pt idx="108">
                  <c:v>7</c:v>
                </c:pt>
                <c:pt idx="109">
                  <c:v>5</c:v>
                </c:pt>
                <c:pt idx="110">
                  <c:v>19</c:v>
                </c:pt>
                <c:pt idx="111">
                  <c:v>12</c:v>
                </c:pt>
                <c:pt idx="112">
                  <c:v>16</c:v>
                </c:pt>
                <c:pt idx="113">
                  <c:v>8</c:v>
                </c:pt>
                <c:pt idx="114">
                  <c:v>21</c:v>
                </c:pt>
                <c:pt idx="115">
                  <c:v>44</c:v>
                </c:pt>
                <c:pt idx="116">
                  <c:v>20</c:v>
                </c:pt>
                <c:pt idx="117">
                  <c:v>17</c:v>
                </c:pt>
                <c:pt idx="118">
                  <c:v>9</c:v>
                </c:pt>
                <c:pt idx="119">
                  <c:v>10</c:v>
                </c:pt>
                <c:pt idx="120">
                  <c:v>10</c:v>
                </c:pt>
                <c:pt idx="121">
                  <c:v>5</c:v>
                </c:pt>
                <c:pt idx="122">
                  <c:v>5</c:v>
                </c:pt>
                <c:pt idx="123">
                  <c:v>6</c:v>
                </c:pt>
                <c:pt idx="124">
                  <c:v>6</c:v>
                </c:pt>
                <c:pt idx="125">
                  <c:v>6</c:v>
                </c:pt>
                <c:pt idx="126">
                  <c:v>0</c:v>
                </c:pt>
                <c:pt idx="127">
                  <c:v>4</c:v>
                </c:pt>
                <c:pt idx="128">
                  <c:v>6</c:v>
                </c:pt>
                <c:pt idx="129">
                  <c:v>3</c:v>
                </c:pt>
                <c:pt idx="130">
                  <c:v>7</c:v>
                </c:pt>
                <c:pt idx="131">
                  <c:v>15</c:v>
                </c:pt>
                <c:pt idx="132">
                  <c:v>11</c:v>
                </c:pt>
                <c:pt idx="133">
                  <c:v>8</c:v>
                </c:pt>
                <c:pt idx="134">
                  <c:v>13</c:v>
                </c:pt>
                <c:pt idx="135">
                  <c:v>7</c:v>
                </c:pt>
                <c:pt idx="136">
                  <c:v>9</c:v>
                </c:pt>
                <c:pt idx="137">
                  <c:v>9</c:v>
                </c:pt>
                <c:pt idx="138">
                  <c:v>11</c:v>
                </c:pt>
                <c:pt idx="139">
                  <c:v>10</c:v>
                </c:pt>
                <c:pt idx="140">
                  <c:v>4</c:v>
                </c:pt>
                <c:pt idx="141">
                  <c:v>5</c:v>
                </c:pt>
                <c:pt idx="142">
                  <c:v>4</c:v>
                </c:pt>
                <c:pt idx="143">
                  <c:v>7</c:v>
                </c:pt>
                <c:pt idx="144">
                  <c:v>1</c:v>
                </c:pt>
                <c:pt idx="145">
                  <c:v>6</c:v>
                </c:pt>
                <c:pt idx="146">
                  <c:v>1</c:v>
                </c:pt>
                <c:pt idx="147">
                  <c:v>30</c:v>
                </c:pt>
                <c:pt idx="148">
                  <c:v>22</c:v>
                </c:pt>
                <c:pt idx="149">
                  <c:v>7</c:v>
                </c:pt>
                <c:pt idx="150">
                  <c:v>5</c:v>
                </c:pt>
                <c:pt idx="151">
                  <c:v>2</c:v>
                </c:pt>
                <c:pt idx="152">
                  <c:v>1</c:v>
                </c:pt>
                <c:pt idx="153">
                  <c:v>2</c:v>
                </c:pt>
                <c:pt idx="154">
                  <c:v>2</c:v>
                </c:pt>
                <c:pt idx="155">
                  <c:v>4</c:v>
                </c:pt>
                <c:pt idx="156">
                  <c:v>7</c:v>
                </c:pt>
                <c:pt idx="157">
                  <c:v>4</c:v>
                </c:pt>
                <c:pt idx="158">
                  <c:v>11</c:v>
                </c:pt>
                <c:pt idx="159">
                  <c:v>26</c:v>
                </c:pt>
                <c:pt idx="160">
                  <c:v>51</c:v>
                </c:pt>
                <c:pt idx="161">
                  <c:v>63</c:v>
                </c:pt>
                <c:pt idx="162">
                  <c:v>99</c:v>
                </c:pt>
                <c:pt idx="163">
                  <c:v>151</c:v>
                </c:pt>
                <c:pt idx="164">
                  <c:v>190</c:v>
                </c:pt>
                <c:pt idx="165">
                  <c:v>207</c:v>
                </c:pt>
                <c:pt idx="166">
                  <c:v>241</c:v>
                </c:pt>
                <c:pt idx="167">
                  <c:v>280</c:v>
                </c:pt>
                <c:pt idx="168">
                  <c:v>306</c:v>
                </c:pt>
                <c:pt idx="169">
                  <c:v>531</c:v>
                </c:pt>
                <c:pt idx="170">
                  <c:v>492</c:v>
                </c:pt>
                <c:pt idx="171">
                  <c:v>570</c:v>
                </c:pt>
                <c:pt idx="172">
                  <c:v>622</c:v>
                </c:pt>
                <c:pt idx="173">
                  <c:v>655</c:v>
                </c:pt>
                <c:pt idx="174">
                  <c:v>603</c:v>
                </c:pt>
                <c:pt idx="175">
                  <c:v>544</c:v>
                </c:pt>
                <c:pt idx="176">
                  <c:v>442</c:v>
                </c:pt>
                <c:pt idx="177">
                  <c:v>341</c:v>
                </c:pt>
                <c:pt idx="178">
                  <c:v>457</c:v>
                </c:pt>
                <c:pt idx="179">
                  <c:v>377</c:v>
                </c:pt>
                <c:pt idx="180">
                  <c:v>480</c:v>
                </c:pt>
                <c:pt idx="181">
                  <c:v>378</c:v>
                </c:pt>
                <c:pt idx="182">
                  <c:v>429</c:v>
                </c:pt>
                <c:pt idx="183">
                  <c:v>389</c:v>
                </c:pt>
                <c:pt idx="184">
                  <c:v>379</c:v>
                </c:pt>
                <c:pt idx="185">
                  <c:v>292</c:v>
                </c:pt>
                <c:pt idx="186">
                  <c:v>200</c:v>
                </c:pt>
                <c:pt idx="187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9-4134-8D6F-C99E7A2461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901215679"/>
        <c:axId val="901217119"/>
      </c:barChart>
      <c:catAx>
        <c:axId val="9012156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2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Epidemiological weeks</a:t>
                </a:r>
              </a:p>
            </c:rich>
          </c:tx>
          <c:layout>
            <c:manualLayout>
              <c:xMode val="edge"/>
              <c:yMode val="edge"/>
              <c:x val="0.40492177539228169"/>
              <c:y val="0.870912102484408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901217119"/>
        <c:crosses val="autoZero"/>
        <c:auto val="1"/>
        <c:lblAlgn val="ctr"/>
        <c:lblOffset val="100"/>
        <c:noMultiLvlLbl val="0"/>
      </c:catAx>
      <c:valAx>
        <c:axId val="901217119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2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Number of cases</a:t>
                </a:r>
              </a:p>
            </c:rich>
          </c:tx>
          <c:layout>
            <c:manualLayout>
              <c:xMode val="edge"/>
              <c:yMode val="edge"/>
              <c:x val="1.1762364067700051E-2"/>
              <c:y val="0.2445776406764637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12156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95D7F-CA92-B1E4-D045-53BDD52F24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657AE6-5C81-6271-EB80-472D534EC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694CB-7473-73B8-4077-1C97434D5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DFB84-B9CF-C5AF-7A39-E7BE733C8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B2872-5031-6E45-8C1E-3AC35C156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303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E8A27-E633-7C81-4F3C-C1E0982E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9BA6E7-64AF-1137-EBFB-C2B5BCF158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55A9E-3703-86FE-D819-CD4C2812C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9AC84-277A-6964-E10C-F74D51108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2150DB-6D2E-6CF0-D49A-D48F67FDD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80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258786-DA9C-2E8A-B3D4-5BEC8DCFA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EC6F52-6F5D-DFEC-EB37-63AE8D4DE0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ACDFCE-D13F-94D4-BBB3-C9842748F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53FA64-053E-AB55-A337-DBC1FA73A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C2BE4-3854-301A-3B8A-6BC756059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82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FE3DE-A43B-9362-D7AD-4E1220E53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AAB52-61A3-0B6A-A75E-BBBB72FFA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8A2C3-E511-ED38-6FAA-D61629C2F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7F6A5-3AA7-BA19-A9A5-EF725A373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D53A0-C3F8-F48E-10CA-C2DE343FD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056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A3541-C1B9-DDF7-66D3-D18286059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992839-F4BD-BDFC-51AE-CBEA20A7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C23DB-0DFC-72D3-5205-C3BD22BE4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341EA-202D-3B45-2511-795CFCE58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DCE6F-C45C-4487-BF22-ABDE20738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443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4CF7F-4BE7-2DBE-E90E-05DEADEAB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47F1D-B622-150E-2091-FF040B1665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C02EBF-527F-DC61-B04E-F19CA4B725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3DEC4A-4FFE-3330-B2AA-1782B0435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B72DAE-6F90-C20B-DAD0-F4AA70BFA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E91608-C77F-A93F-F3FE-7100BA2BA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11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4830B-8F5A-D51D-4849-0EA720455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2E6ED4-1AC3-40C6-D790-198CB0D35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97653D-5B81-F85A-FA0C-CCBB8AE20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B4BEF2-26EB-7689-6D1D-15691D0A6A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B93377-A335-C3CB-E0F6-DD73F298DA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9AE2B8-8314-9DE6-FDFF-AA756CCF9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820129-920A-E0C3-2F90-F5101527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5B98FF-1E30-27EB-1DE9-A835D0A17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640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8D083-8B90-2B68-D196-D4EB4A673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8894F4-C2AD-6A9C-1933-6E35875B6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66C63B-B3ED-6758-4245-FD2940409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955317-5903-ECD5-295F-CFD980F53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1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731934-61AF-A8E0-6C08-6262BAD1F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CD40C0-4B6B-B327-759E-8DD5A824D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CE1703-B9B0-2128-2359-54F3ED23E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25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7AFF-EFEA-CD0D-10A5-0CF1A8775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C19D4-6E16-1F26-17EF-CD41F541D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042877-2F9C-F61F-7096-9DB02B038E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5E1206-BF5D-CC18-8049-990099385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567AC0-CBFD-2DCE-65E5-294985AE1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4C83F3-FCB5-7683-655A-E62AA3482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457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F2B13-EA04-2515-ABD0-DA42E58EA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011CC4-D12D-EDCC-E094-BE30D8D87D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35D635-FC0B-F71B-52B6-E9EB2AE8A3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BFF3C-AAE4-9A00-DD14-1A809F724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A5616F-7C8F-58DF-B676-072A14D03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D95AEE-DEFE-6B9A-5AA7-254FE7ADA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404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741494-F882-A3D1-D9DC-819BE6D61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CDFD71-66C1-DF81-9DCD-0C22D2A08F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C9A1F-9DE7-F0F7-3C02-5A98FFDE2F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3A9A3F-78C9-93B8-5B93-04E1BD38BC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BFCF1-4705-FB0D-5CC2-BC1ED3606F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01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measles/cases-outbreaks.html%20(5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C0985D9-066A-6693-6239-38DABFE424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8963776"/>
              </p:ext>
            </p:extLst>
          </p:nvPr>
        </p:nvGraphicFramePr>
        <p:xfrm>
          <a:off x="550541" y="1484019"/>
          <a:ext cx="10735767" cy="4250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itle 1">
            <a:extLst>
              <a:ext uri="{FF2B5EF4-FFF2-40B4-BE49-F238E27FC236}">
                <a16:creationId xmlns:a16="http://schemas.microsoft.com/office/drawing/2014/main" id="{EF59CC11-6BF7-8C32-B05B-15D1CB13D8D2}"/>
              </a:ext>
            </a:extLst>
          </p:cNvPr>
          <p:cNvSpPr txBox="1">
            <a:spLocks/>
          </p:cNvSpPr>
          <p:nvPr/>
        </p:nvSpPr>
        <p:spPr>
          <a:xfrm>
            <a:off x="661987" y="176994"/>
            <a:ext cx="10868026" cy="9790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419" sz="2800" b="1" dirty="0" err="1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Number</a:t>
            </a:r>
            <a:r>
              <a:rPr lang="es-419" sz="2800" b="1" dirty="0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s-419" sz="2800" b="1" dirty="0" err="1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of</a:t>
            </a:r>
            <a:r>
              <a:rPr lang="es-419" sz="2800" b="1" dirty="0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s-419" sz="2800" b="1" dirty="0" err="1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confirmed</a:t>
            </a:r>
            <a:r>
              <a:rPr lang="es-419" sz="2800" b="1" dirty="0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s-419" sz="2800" b="1" dirty="0" err="1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measles</a:t>
            </a:r>
            <a:r>
              <a:rPr lang="es-419" sz="2800" b="1" dirty="0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 cases </a:t>
            </a:r>
            <a:r>
              <a:rPr lang="es-419" sz="2800" b="1" dirty="0" err="1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by</a:t>
            </a:r>
            <a:r>
              <a:rPr lang="es-419" sz="2800" b="1" dirty="0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s-419" sz="2800" b="1" dirty="0" err="1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epidemiological</a:t>
            </a:r>
            <a:r>
              <a:rPr lang="es-419" sz="2800" b="1" dirty="0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s-419" sz="2800" b="1" dirty="0" err="1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week</a:t>
            </a:r>
            <a:r>
              <a:rPr lang="es-419" sz="2800" b="1" dirty="0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s-419" sz="2800" b="1" dirty="0" err="1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Region</a:t>
            </a:r>
            <a:r>
              <a:rPr lang="es-419" sz="2800" b="1" dirty="0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s-419" sz="2800" b="1" dirty="0" err="1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of</a:t>
            </a:r>
            <a:r>
              <a:rPr lang="es-419" sz="2800" b="1" dirty="0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s-419" sz="2800" b="1" dirty="0" err="1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the</a:t>
            </a:r>
            <a:r>
              <a:rPr lang="es-419" sz="2800" b="1" dirty="0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s-419" sz="2800" b="1" dirty="0" err="1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Americas</a:t>
            </a:r>
            <a:r>
              <a:rPr lang="es-419" sz="2800" b="1" dirty="0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, 2022-2025*</a:t>
            </a:r>
            <a:endParaRPr lang="es-419" sz="2800" dirty="0">
              <a:latin typeface="Aptos" panose="020B00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F9C994-1C4E-C0A0-9CA4-5C8363B50DA6}"/>
              </a:ext>
            </a:extLst>
          </p:cNvPr>
          <p:cNvSpPr txBox="1"/>
          <p:nvPr/>
        </p:nvSpPr>
        <p:spPr>
          <a:xfrm>
            <a:off x="550541" y="5734890"/>
            <a:ext cx="10146444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Source</a:t>
            </a:r>
            <a:r>
              <a:rPr kumimoji="0" lang="es-419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 </a:t>
            </a:r>
            <a:r>
              <a:rPr kumimoji="0" lang="es-419" sz="1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Immunization</a:t>
            </a:r>
            <a:r>
              <a:rPr kumimoji="0" lang="es-419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data </a:t>
            </a:r>
            <a:r>
              <a:rPr kumimoji="0" lang="es-419" sz="1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warehouse</a:t>
            </a:r>
            <a:r>
              <a:rPr kumimoji="0" lang="es-419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and country </a:t>
            </a:r>
            <a:r>
              <a:rPr kumimoji="0" lang="es-419" sz="1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reports</a:t>
            </a:r>
            <a:r>
              <a:rPr kumimoji="0" lang="es-419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s-419" sz="1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to</a:t>
            </a:r>
            <a:r>
              <a:rPr kumimoji="0" lang="es-419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CIM/PAHO. </a:t>
            </a:r>
            <a:r>
              <a:rPr kumimoji="0" lang="es-419" sz="1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For</a:t>
            </a:r>
            <a:r>
              <a:rPr kumimoji="0" lang="es-419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USA data: </a:t>
            </a:r>
            <a:r>
              <a:rPr kumimoji="0" lang="es-419" sz="1200" b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Measles</a:t>
            </a:r>
            <a:r>
              <a:rPr kumimoji="0" lang="es-419" sz="12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 Cases and </a:t>
            </a:r>
            <a:r>
              <a:rPr kumimoji="0" lang="es-419" sz="1200" b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Outbreaks</a:t>
            </a:r>
            <a:r>
              <a:rPr kumimoji="0" lang="es-419" sz="12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, CDC </a:t>
            </a:r>
            <a:r>
              <a:rPr kumimoji="0" lang="es-419" sz="1200" b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website</a:t>
            </a:r>
            <a:r>
              <a:rPr kumimoji="0" lang="es-419" sz="12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: </a:t>
            </a:r>
            <a:r>
              <a:rPr kumimoji="0" lang="es-419" sz="1200" b="0" u="none" strike="noStrike" kern="12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Calibri"/>
                <a:ea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https://www.cdc.gov/measles/cases-outbreaks.html (</a:t>
            </a:r>
            <a:r>
              <a:rPr kumimoji="0" lang="es-419" sz="12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</a:t>
            </a:r>
            <a:r>
              <a:rPr kumimoji="0" lang="es-419" sz="12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 August 2025).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*Data as </a:t>
            </a:r>
            <a:r>
              <a:rPr kumimoji="0" lang="es-419" sz="1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of</a:t>
            </a:r>
            <a:r>
              <a:rPr kumimoji="0" lang="es-419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 </a:t>
            </a:r>
            <a:r>
              <a:rPr kumimoji="0" lang="es-419" sz="1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epidemiological</a:t>
            </a:r>
            <a:r>
              <a:rPr kumimoji="0" lang="es-419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 </a:t>
            </a:r>
            <a:r>
              <a:rPr kumimoji="0" lang="es-419" sz="1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week</a:t>
            </a:r>
            <a:r>
              <a:rPr kumimoji="0" lang="es-419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 2025-32.  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40A2F40-3C29-92B6-0880-87989E41F5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38430"/>
              </p:ext>
            </p:extLst>
          </p:nvPr>
        </p:nvGraphicFramePr>
        <p:xfrm>
          <a:off x="2915759" y="1916998"/>
          <a:ext cx="2056836" cy="141610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28418">
                  <a:extLst>
                    <a:ext uri="{9D8B030D-6E8A-4147-A177-3AD203B41FA5}">
                      <a16:colId xmlns:a16="http://schemas.microsoft.com/office/drawing/2014/main" val="510862001"/>
                    </a:ext>
                  </a:extLst>
                </a:gridCol>
                <a:gridCol w="1028418">
                  <a:extLst>
                    <a:ext uri="{9D8B030D-6E8A-4147-A177-3AD203B41FA5}">
                      <a16:colId xmlns:a16="http://schemas.microsoft.com/office/drawing/2014/main" val="1763120596"/>
                    </a:ext>
                  </a:extLst>
                </a:gridCol>
              </a:tblGrid>
              <a:tr h="28322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Cases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733582"/>
                  </a:ext>
                </a:extLst>
              </a:tr>
              <a:tr h="28322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168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65359"/>
                  </a:ext>
                </a:extLst>
              </a:tr>
              <a:tr h="28322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633190"/>
                  </a:ext>
                </a:extLst>
              </a:tr>
              <a:tr h="28322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467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271637"/>
                  </a:ext>
                </a:extLst>
              </a:tr>
              <a:tr h="28322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10 347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824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5827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Metadata/LabelInfo.xml><?xml version="1.0" encoding="utf-8"?>
<clbl:labelList xmlns:clbl="http://schemas.microsoft.com/office/2020/mipLabelMetadata">
  <clbl:label id="{e610e79c-2ec0-4e0f-8a14-1e4b101519f7}" enabled="0" method="" siteId="{e610e79c-2ec0-4e0f-8a14-1e4b101519f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82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Pacis, Carmelita Lucia (WDC)</dc:creator>
  <cp:lastModifiedBy>Pacis, Carmelita Lucia (WDC)</cp:lastModifiedBy>
  <cp:revision>7</cp:revision>
  <dcterms:created xsi:type="dcterms:W3CDTF">2025-03-28T21:45:15Z</dcterms:created>
  <dcterms:modified xsi:type="dcterms:W3CDTF">2025-08-19T21:48:55Z</dcterms:modified>
</cp:coreProperties>
</file>