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48142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693AA-E374-4F27-A736-E7C528329746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94E54-942A-44DF-BBF0-C1E4D1CDD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AA2FF6-4D49-4BF7-9AD7-FA7F730837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4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6CBB5-F137-9775-577E-65A1316FF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196C3-1EE5-5FF5-FC09-55C291889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68EE4-00B2-8415-7FC3-A1FBA288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BB895-0D55-BA5F-79ED-8C89D6E80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9BFD0-8133-FA27-2314-D9981742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9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E9471-B1D4-81BB-F9A0-67D8BF70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F5630-E4BD-EEDC-4CAE-F61E3DA12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178CB-91AA-2112-A4EF-D9369F00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7D0B6-1A0E-1989-5AD4-248CD7BA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2E9C0-02A3-AADD-F294-60931394D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8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43B7EB-5A4A-DF47-D609-F78E17954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644628-A621-E4FD-8DB7-3F424317B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396FD-0688-D12A-61BD-86C6911DA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88D09-ADC0-5C31-2B70-BA4FC5C6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9BD43-8ED2-5B97-6FED-B974D6DE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96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4F929E-2F1D-4406-9057-6C825193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Immunization, Vaccines and Biologicals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806-229B-4A8D-AFA7-03EDD985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31AFC-DF42-41A5-B57C-06A83BBA661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26A3070-CE06-4CEE-A226-D97212C3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537198"/>
            <a:ext cx="11282640" cy="403133"/>
          </a:xfrm>
        </p:spPr>
        <p:txBody>
          <a:bodyPr lIns="0" tIns="0" rIns="0" bIns="0" anchor="t" anchorCtr="0"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63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80CAF-7EA2-A25B-4826-F9F39A0EB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4F244-C52D-33C6-C63B-C32F9A653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70E66-D15D-6E2F-7CF6-9313CE7F8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313F-F231-0CC2-105E-779EF19D4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54AB8-90C8-4F18-1F36-871832528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7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A2B1C-12A2-E2AE-74A7-107379194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D8D67-BDA8-EE10-7E90-3539574F8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1AD77-E9BA-DABD-DB1A-902D2B3C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C74CE-3D14-9796-364D-CD30EFFF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CB71A-50F7-288D-1DA3-92C5FD57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A0F7A-A4F1-9F7D-F5CA-53DB81A3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01340-A29A-2DBD-012A-1E9814A00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E8E22-EC5D-46EB-B4B6-76C8DD19B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3B5A1-9883-91B3-D7DB-A2B23E55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8F570-4B0A-6640-EC2D-866D165C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1BC1E-62D7-783F-8727-BF01B30D4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3AF0-2E8C-0DA4-D6EF-9AB4B10C3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FF36B-6670-B64C-A8DD-9B709A5EA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91479-B5D9-A519-2960-3BEB14C32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2E32D2-852C-9A6E-22B1-5D79E23F71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7329DA-5F57-AC1F-055D-2EB3294E5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8C1BFE-1667-7121-2028-450D76B0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2992ED-67E3-8FEF-DA32-705B8323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C9638B-14D8-43A8-42A6-19FC932D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2AC21-2CB1-3674-25A9-F14A51C8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DC88D9-4DF2-3BAF-C15F-BE41F8D1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9FE25-9D4D-2506-079F-6CB0FBA5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C81DE-6B31-2A13-0212-BBF62EAE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4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74523-5262-D474-A844-66225E82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A0EDAE-6CDE-D428-4FBB-FD80576E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E173F-3DC8-176D-4A04-8A79F25A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1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D9DEB-B8D9-790B-C7C5-46A5151E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6E6AF-80F4-B85E-F4A3-6FA01C48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4D80E-1E28-38CF-2EA9-AF60EB60E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2E0BA-B851-F96C-6703-EED6F044F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F9412-2994-4AF0-8D23-37BDAF09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D3358-FEF2-9848-F774-09FC33168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30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0DDE4-012C-F4D5-292C-D5BCDF14A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EA56B8-61F2-E890-0154-F54C40AEEE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20B46-9BE6-7F72-9827-67B6819F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7E811-C19F-6143-67BD-EE360DC4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B3DFC-8B09-33F6-54F8-C38585CD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DAD9E-C647-0637-BA22-42BC5359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9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1708E6-3426-AFA1-60B5-05FFFE6F6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213B2-33D9-6BC7-D40E-DC1A02516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24E7-6F4D-43E3-123F-2A30CC56A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9AC9D-C70B-47FE-948C-2923BDFBEC7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B73C4-E002-22E4-393D-80C5B911B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86572-DB2E-DF81-31E9-72BE64E42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1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cdc.gov/measles/data-research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map of the world with red dots&#10;&#10;AI-generated content may be incorrect.">
            <a:extLst>
              <a:ext uri="{FF2B5EF4-FFF2-40B4-BE49-F238E27FC236}">
                <a16:creationId xmlns:a16="http://schemas.microsoft.com/office/drawing/2014/main" id="{488FC820-B013-8B92-07A3-DC3A7D78E1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9" t="6328" r="10089" b="5893"/>
          <a:stretch>
            <a:fillRect/>
          </a:stretch>
        </p:blipFill>
        <p:spPr>
          <a:xfrm>
            <a:off x="7419003" y="162072"/>
            <a:ext cx="4036629" cy="62306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51BAD2-7747-99CD-A3C6-7347247C4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301672"/>
            <a:ext cx="8992149" cy="1125346"/>
          </a:xfrm>
        </p:spPr>
        <p:txBody>
          <a:bodyPr>
            <a:normAutofit fontScale="90000"/>
          </a:bodyPr>
          <a:lstStyle/>
          <a:p>
            <a:r>
              <a:rPr lang="es-ES" sz="3900" b="1" dirty="0">
                <a:latin typeface="Aptos" panose="020B0004020202020204" pitchFamily="34" charset="0"/>
              </a:rPr>
              <a:t>Distribución espacial de casos confirmados de sarampión por país</a:t>
            </a:r>
            <a:r>
              <a:rPr lang="en-US" sz="3900" b="1" dirty="0">
                <a:latin typeface="Aptos" panose="020B0004020202020204" pitchFamily="34" charset="0"/>
              </a:rPr>
              <a:t>, 2025*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FD0A610-78D6-856E-6E65-ACD638BAB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38940"/>
              </p:ext>
            </p:extLst>
          </p:nvPr>
        </p:nvGraphicFramePr>
        <p:xfrm>
          <a:off x="1202695" y="1329298"/>
          <a:ext cx="4880419" cy="406076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467375">
                  <a:extLst>
                    <a:ext uri="{9D8B030D-6E8A-4147-A177-3AD203B41FA5}">
                      <a16:colId xmlns:a16="http://schemas.microsoft.com/office/drawing/2014/main" val="275585143"/>
                    </a:ext>
                  </a:extLst>
                </a:gridCol>
                <a:gridCol w="1458063">
                  <a:extLst>
                    <a:ext uri="{9D8B030D-6E8A-4147-A177-3AD203B41FA5}">
                      <a16:colId xmlns:a16="http://schemas.microsoft.com/office/drawing/2014/main" val="1465809529"/>
                    </a:ext>
                  </a:extLst>
                </a:gridCol>
                <a:gridCol w="1954981">
                  <a:extLst>
                    <a:ext uri="{9D8B030D-6E8A-4147-A177-3AD203B41FA5}">
                      <a16:colId xmlns:a16="http://schemas.microsoft.com/office/drawing/2014/main" val="3600012906"/>
                    </a:ext>
                  </a:extLst>
                </a:gridCol>
              </a:tblGrid>
              <a:tr h="324144">
                <a:tc>
                  <a:txBody>
                    <a:bodyPr/>
                    <a:lstStyle/>
                    <a:p>
                      <a:r>
                        <a:rPr lang="en-US" sz="1500" dirty="0"/>
                        <a:t>País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Nr. de </a:t>
                      </a:r>
                      <a:r>
                        <a:rPr lang="en-US" sz="1400" dirty="0" err="1"/>
                        <a:t>casos</a:t>
                      </a:r>
                      <a:endParaRPr lang="en-US" sz="1400" dirty="0"/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Última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fecha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inicio</a:t>
                      </a:r>
                      <a:r>
                        <a:rPr lang="en-US" sz="1400" dirty="0"/>
                        <a:t>**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399896572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/>
                        <a:t>Argentina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35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24 Jun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3942165728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/>
                        <a:t>Belice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34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28 Jun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2623958520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/>
                        <a:t>Bolivia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306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6 Sep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2125913940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 err="1"/>
                        <a:t>Brasil</a:t>
                      </a:r>
                      <a:endParaRPr lang="en-US" sz="1500" dirty="0"/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28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18 Jul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1437275684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 err="1"/>
                        <a:t>Canadá</a:t>
                      </a:r>
                      <a:endParaRPr lang="en-US" sz="1500" dirty="0"/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4.902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5 Sep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1170385652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/>
                        <a:t>Costa Rica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13 May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3330184333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 err="1"/>
                        <a:t>Estados</a:t>
                      </a:r>
                      <a:r>
                        <a:rPr lang="en-US" sz="1500" dirty="0"/>
                        <a:t> Unidos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1.451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2 Sep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1303681970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/>
                        <a:t>México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4.452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2 Sep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2725421596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/>
                        <a:t>Paraguay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35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4 Sep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2528973950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dirty="0"/>
                        <a:t>Perú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4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17 May 2025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2452373317"/>
                  </a:ext>
                </a:extLst>
              </a:tr>
              <a:tr h="322375">
                <a:tc>
                  <a:txBody>
                    <a:bodyPr/>
                    <a:lstStyle/>
                    <a:p>
                      <a:r>
                        <a:rPr lang="en-US" sz="1500" b="1" dirty="0"/>
                        <a:t>TOTAL</a:t>
                      </a:r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/>
                        <a:t>11.248</a:t>
                      </a:r>
                      <a:endParaRPr lang="en-US" sz="1500" b="1" dirty="0"/>
                    </a:p>
                  </a:txBody>
                  <a:tcPr marL="87920" marR="87920" marT="43960" marB="43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/>
                        <a:t>--</a:t>
                      </a:r>
                    </a:p>
                  </a:txBody>
                  <a:tcPr marL="87920" marR="87920" marT="43960" marB="43960"/>
                </a:tc>
                <a:extLst>
                  <a:ext uri="{0D108BD9-81ED-4DB2-BD59-A6C34878D82A}">
                    <a16:rowId xmlns:a16="http://schemas.microsoft.com/office/drawing/2014/main" val="110681094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13BB8E4-38E2-4B59-487A-4DFC30CB8650}"/>
              </a:ext>
            </a:extLst>
          </p:cNvPr>
          <p:cNvSpPr txBox="1"/>
          <p:nvPr/>
        </p:nvSpPr>
        <p:spPr>
          <a:xfrm>
            <a:off x="417463" y="5526377"/>
            <a:ext cx="578747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/>
              <a:t>Se reportan 23 muertes entre niños no vacunados en </a:t>
            </a:r>
            <a:r>
              <a:rPr lang="en-US" sz="1400" dirty="0"/>
              <a:t>México (19),  </a:t>
            </a:r>
            <a:r>
              <a:rPr lang="en-US" sz="1400" dirty="0" err="1"/>
              <a:t>Estados</a:t>
            </a:r>
            <a:r>
              <a:rPr lang="en-US" sz="1400" dirty="0"/>
              <a:t> Unidos (3) y </a:t>
            </a:r>
            <a:r>
              <a:rPr lang="en-US" sz="1400" dirty="0" err="1"/>
              <a:t>Canadá</a:t>
            </a:r>
            <a:r>
              <a:rPr lang="en-US" sz="1400" dirty="0"/>
              <a:t> (1).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D033D3-304F-F5A3-1B9C-F6B36C3BEF56}"/>
              </a:ext>
            </a:extLst>
          </p:cNvPr>
          <p:cNvSpPr txBox="1"/>
          <p:nvPr/>
        </p:nvSpPr>
        <p:spPr>
          <a:xfrm>
            <a:off x="387434" y="6119397"/>
            <a:ext cx="7914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Fuente: </a:t>
            </a:r>
            <a:r>
              <a:rPr lang="en-US" sz="1200" dirty="0" err="1"/>
              <a:t>Informes</a:t>
            </a:r>
            <a:r>
              <a:rPr lang="en-US" sz="1200" dirty="0"/>
              <a:t> de </a:t>
            </a:r>
            <a:r>
              <a:rPr lang="en-US" sz="1200" dirty="0" err="1"/>
              <a:t>vigilancia</a:t>
            </a:r>
            <a:r>
              <a:rPr lang="en-US" sz="1200" dirty="0"/>
              <a:t> de </a:t>
            </a:r>
            <a:r>
              <a:rPr lang="en-US" sz="1200" dirty="0" err="1"/>
              <a:t>los</a:t>
            </a:r>
            <a:r>
              <a:rPr lang="en-US" sz="1200" dirty="0"/>
              <a:t> </a:t>
            </a:r>
            <a:r>
              <a:rPr lang="en-US" sz="1200" dirty="0" err="1"/>
              <a:t>países</a:t>
            </a:r>
            <a:r>
              <a:rPr lang="en-US" sz="1200" dirty="0"/>
              <a:t> </a:t>
            </a:r>
            <a:r>
              <a:rPr lang="en-US" sz="1200" dirty="0" err="1"/>
              <a:t>enviados</a:t>
            </a:r>
            <a:r>
              <a:rPr lang="en-US" sz="1200" dirty="0"/>
              <a:t> a CIM/OPS y </a:t>
            </a:r>
            <a:r>
              <a:rPr lang="en-US" sz="1200" dirty="0" err="1">
                <a:hlinkClick r:id="rId4"/>
              </a:rPr>
              <a:t>página</a:t>
            </a:r>
            <a:r>
              <a:rPr lang="en-US" sz="1200" dirty="0">
                <a:hlinkClick r:id="rId4"/>
              </a:rPr>
              <a:t> web de CDC</a:t>
            </a:r>
            <a:r>
              <a:rPr lang="en-US" sz="1200" dirty="0"/>
              <a:t>.</a:t>
            </a:r>
          </a:p>
          <a:p>
            <a:r>
              <a:rPr lang="en-US" sz="1200" dirty="0"/>
              <a:t>* Datos hasta </a:t>
            </a:r>
            <a:r>
              <a:rPr lang="en-US" sz="1200" dirty="0" err="1"/>
              <a:t>semana</a:t>
            </a:r>
            <a:r>
              <a:rPr lang="en-US" sz="1200" dirty="0"/>
              <a:t> </a:t>
            </a:r>
            <a:r>
              <a:rPr lang="en-US" sz="1200" dirty="0" err="1"/>
              <a:t>epidemiologica</a:t>
            </a:r>
            <a:r>
              <a:rPr lang="en-US" sz="1200" dirty="0"/>
              <a:t> 36-2025.</a:t>
            </a:r>
          </a:p>
          <a:p>
            <a:r>
              <a:rPr lang="en-US" sz="1200" dirty="0"/>
              <a:t>** </a:t>
            </a:r>
            <a:r>
              <a:rPr lang="es-ES" sz="1200" dirty="0"/>
              <a:t>Fecha de la última información disponible.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9208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0a074256d695c9370ae4726a91caae57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0bec1c15e775c7db74e9e814dddf3d6d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3E68B87D-EA66-4ADD-8A67-609DCA52D5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FF21FF-6AB5-4E84-964C-AA31BAF271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FA4C9F-D431-44C7-9BF0-E93FA512AB7A}">
  <ds:schemaRefs>
    <ds:schemaRef ds:uri="http://schemas.microsoft.com/office/2006/metadata/properties"/>
    <ds:schemaRef ds:uri="http://schemas.microsoft.com/office/infopath/2007/PartnerControls"/>
    <ds:schemaRef ds:uri="4989f34c-53b6-4c13-92d3-20e963bdea15"/>
    <ds:schemaRef ds:uri="63f513c6-35fa-4931-8c50-b609e71893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135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Distribución espacial de casos confirmados de sarampión por país, 2025*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18</cp:revision>
  <dcterms:created xsi:type="dcterms:W3CDTF">2025-04-07T23:45:30Z</dcterms:created>
  <dcterms:modified xsi:type="dcterms:W3CDTF">2025-09-15T22:05:32Z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</Properties>
</file>