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8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Sheet1!$A$2:$A$20</c:f>
              <c:strCache>
                <c:ptCount val="19"/>
                <c:pt idx="0">
                  <c:v>PER</c:v>
                </c:pt>
                <c:pt idx="1">
                  <c:v>ARG</c:v>
                </c:pt>
                <c:pt idx="2">
                  <c:v>CHL</c:v>
                </c:pt>
                <c:pt idx="3">
                  <c:v>COL</c:v>
                </c:pt>
                <c:pt idx="4">
                  <c:v>PAN</c:v>
                </c:pt>
                <c:pt idx="5">
                  <c:v>CRI</c:v>
                </c:pt>
                <c:pt idx="6">
                  <c:v>DOM</c:v>
                </c:pt>
                <c:pt idx="7">
                  <c:v>GTM</c:v>
                </c:pt>
                <c:pt idx="8">
                  <c:v>NIC</c:v>
                </c:pt>
                <c:pt idx="9">
                  <c:v>MEX</c:v>
                </c:pt>
                <c:pt idx="10">
                  <c:v>BOL</c:v>
                </c:pt>
                <c:pt idx="11">
                  <c:v>GUY</c:v>
                </c:pt>
                <c:pt idx="12">
                  <c:v>HTI</c:v>
                </c:pt>
                <c:pt idx="13">
                  <c:v>ECU</c:v>
                </c:pt>
                <c:pt idx="14">
                  <c:v>HND</c:v>
                </c:pt>
                <c:pt idx="15">
                  <c:v>VEN</c:v>
                </c:pt>
                <c:pt idx="16">
                  <c:v>PRY</c:v>
                </c:pt>
                <c:pt idx="17">
                  <c:v>SLV</c:v>
                </c:pt>
                <c:pt idx="18">
                  <c:v>BLZ</c:v>
                </c:pt>
              </c:strCache>
            </c:strRef>
          </c:cat>
          <c:val>
            <c:numRef>
              <c:f>Sheet1!$B$2:$B$20</c:f>
            </c:numRef>
          </c:val>
          <c:extLst>
            <c:ext xmlns:c16="http://schemas.microsoft.com/office/drawing/2014/chart" uri="{C3380CC4-5D6E-409C-BE32-E72D297353CC}">
              <c16:uniqueId val="{00000000-4244-4F11-9B91-B0D67749F7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Municipios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Sheet1!$A$2:$A$20</c:f>
              <c:strCache>
                <c:ptCount val="19"/>
                <c:pt idx="0">
                  <c:v>PER</c:v>
                </c:pt>
                <c:pt idx="1">
                  <c:v>ARG</c:v>
                </c:pt>
                <c:pt idx="2">
                  <c:v>CHL</c:v>
                </c:pt>
                <c:pt idx="3">
                  <c:v>COL</c:v>
                </c:pt>
                <c:pt idx="4">
                  <c:v>PAN</c:v>
                </c:pt>
                <c:pt idx="5">
                  <c:v>CRI</c:v>
                </c:pt>
                <c:pt idx="6">
                  <c:v>DOM</c:v>
                </c:pt>
                <c:pt idx="7">
                  <c:v>GTM</c:v>
                </c:pt>
                <c:pt idx="8">
                  <c:v>NIC</c:v>
                </c:pt>
                <c:pt idx="9">
                  <c:v>MEX</c:v>
                </c:pt>
                <c:pt idx="10">
                  <c:v>BOL</c:v>
                </c:pt>
                <c:pt idx="11">
                  <c:v>GUY</c:v>
                </c:pt>
                <c:pt idx="12">
                  <c:v>HTI</c:v>
                </c:pt>
                <c:pt idx="13">
                  <c:v>ECU</c:v>
                </c:pt>
                <c:pt idx="14">
                  <c:v>HND</c:v>
                </c:pt>
                <c:pt idx="15">
                  <c:v>VEN</c:v>
                </c:pt>
                <c:pt idx="16">
                  <c:v>PRY</c:v>
                </c:pt>
                <c:pt idx="17">
                  <c:v>SLV</c:v>
                </c:pt>
                <c:pt idx="18">
                  <c:v>BLZ</c:v>
                </c:pt>
              </c:strCache>
            </c:strRef>
          </c:cat>
          <c:val>
            <c:numRef>
              <c:f>Sheet1!$C$2:$C$20</c:f>
            </c:numRef>
          </c:val>
          <c:extLst>
            <c:ext xmlns:c16="http://schemas.microsoft.com/office/drawing/2014/chart" uri="{C3380CC4-5D6E-409C-BE32-E72D297353CC}">
              <c16:uniqueId val="{00000001-4244-4F11-9B91-B0D67749F7F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% de municipios que reportan casos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Sheet1!$A$2:$A$20</c:f>
              <c:strCache>
                <c:ptCount val="19"/>
                <c:pt idx="0">
                  <c:v>PER</c:v>
                </c:pt>
                <c:pt idx="1">
                  <c:v>ARG</c:v>
                </c:pt>
                <c:pt idx="2">
                  <c:v>CHL</c:v>
                </c:pt>
                <c:pt idx="3">
                  <c:v>COL</c:v>
                </c:pt>
                <c:pt idx="4">
                  <c:v>PAN</c:v>
                </c:pt>
                <c:pt idx="5">
                  <c:v>CRI</c:v>
                </c:pt>
                <c:pt idx="6">
                  <c:v>DOM</c:v>
                </c:pt>
                <c:pt idx="7">
                  <c:v>GTM</c:v>
                </c:pt>
                <c:pt idx="8">
                  <c:v>NIC</c:v>
                </c:pt>
                <c:pt idx="9">
                  <c:v>MEX</c:v>
                </c:pt>
                <c:pt idx="10">
                  <c:v>BOL</c:v>
                </c:pt>
                <c:pt idx="11">
                  <c:v>GUY</c:v>
                </c:pt>
                <c:pt idx="12">
                  <c:v>HTI</c:v>
                </c:pt>
                <c:pt idx="13">
                  <c:v>ECU</c:v>
                </c:pt>
                <c:pt idx="14">
                  <c:v>HND</c:v>
                </c:pt>
                <c:pt idx="15">
                  <c:v>VEN</c:v>
                </c:pt>
                <c:pt idx="16">
                  <c:v>PRY</c:v>
                </c:pt>
                <c:pt idx="17">
                  <c:v>SLV</c:v>
                </c:pt>
                <c:pt idx="18">
                  <c:v>BLZ</c:v>
                </c:pt>
              </c:strCache>
            </c:strRef>
          </c:cat>
          <c:val>
            <c:numRef>
              <c:f>Sheet1!$D$2:$D$20</c:f>
              <c:numCache>
                <c:formatCode>0</c:formatCode>
                <c:ptCount val="19"/>
                <c:pt idx="0">
                  <c:v>7.8835978835978846</c:v>
                </c:pt>
                <c:pt idx="1">
                  <c:v>9.9609375</c:v>
                </c:pt>
                <c:pt idx="2">
                  <c:v>16.473988439306357</c:v>
                </c:pt>
                <c:pt idx="3">
                  <c:v>17.484388938447815</c:v>
                </c:pt>
                <c:pt idx="4">
                  <c:v>24.390243902439025</c:v>
                </c:pt>
                <c:pt idx="5">
                  <c:v>25</c:v>
                </c:pt>
                <c:pt idx="6">
                  <c:v>26.114649681528661</c:v>
                </c:pt>
                <c:pt idx="7">
                  <c:v>27.352941176470591</c:v>
                </c:pt>
                <c:pt idx="8">
                  <c:v>27.450980392156865</c:v>
                </c:pt>
                <c:pt idx="9">
                  <c:v>31.713244228432565</c:v>
                </c:pt>
                <c:pt idx="10">
                  <c:v>35.398230088495573</c:v>
                </c:pt>
                <c:pt idx="11">
                  <c:v>38.461538461538467</c:v>
                </c:pt>
                <c:pt idx="12">
                  <c:v>41.134751773049643</c:v>
                </c:pt>
                <c:pt idx="13">
                  <c:v>42.986425339366519</c:v>
                </c:pt>
                <c:pt idx="14">
                  <c:v>47.986577181208048</c:v>
                </c:pt>
                <c:pt idx="15">
                  <c:v>75.223880597014926</c:v>
                </c:pt>
                <c:pt idx="16">
                  <c:v>80.228136882129277</c:v>
                </c:pt>
                <c:pt idx="17">
                  <c:v>85.877862595419856</c:v>
                </c:pt>
                <c:pt idx="18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44-4F11-9B91-B0D67749F7F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% de municipios que no reportan casos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Sheet1!$A$2:$A$20</c:f>
              <c:strCache>
                <c:ptCount val="19"/>
                <c:pt idx="0">
                  <c:v>PER</c:v>
                </c:pt>
                <c:pt idx="1">
                  <c:v>ARG</c:v>
                </c:pt>
                <c:pt idx="2">
                  <c:v>CHL</c:v>
                </c:pt>
                <c:pt idx="3">
                  <c:v>COL</c:v>
                </c:pt>
                <c:pt idx="4">
                  <c:v>PAN</c:v>
                </c:pt>
                <c:pt idx="5">
                  <c:v>CRI</c:v>
                </c:pt>
                <c:pt idx="6">
                  <c:v>DOM</c:v>
                </c:pt>
                <c:pt idx="7">
                  <c:v>GTM</c:v>
                </c:pt>
                <c:pt idx="8">
                  <c:v>NIC</c:v>
                </c:pt>
                <c:pt idx="9">
                  <c:v>MEX</c:v>
                </c:pt>
                <c:pt idx="10">
                  <c:v>BOL</c:v>
                </c:pt>
                <c:pt idx="11">
                  <c:v>GUY</c:v>
                </c:pt>
                <c:pt idx="12">
                  <c:v>HTI</c:v>
                </c:pt>
                <c:pt idx="13">
                  <c:v>ECU</c:v>
                </c:pt>
                <c:pt idx="14">
                  <c:v>HND</c:v>
                </c:pt>
                <c:pt idx="15">
                  <c:v>VEN</c:v>
                </c:pt>
                <c:pt idx="16">
                  <c:v>PRY</c:v>
                </c:pt>
                <c:pt idx="17">
                  <c:v>SLV</c:v>
                </c:pt>
                <c:pt idx="18">
                  <c:v>BLZ</c:v>
                </c:pt>
              </c:strCache>
            </c:strRef>
          </c:cat>
          <c:val>
            <c:numRef>
              <c:f>Sheet1!$E$2:$E$20</c:f>
              <c:numCache>
                <c:formatCode>0</c:formatCode>
                <c:ptCount val="19"/>
                <c:pt idx="0">
                  <c:v>92.116402116402114</c:v>
                </c:pt>
                <c:pt idx="1">
                  <c:v>90.0390625</c:v>
                </c:pt>
                <c:pt idx="2">
                  <c:v>83.526011560693647</c:v>
                </c:pt>
                <c:pt idx="3">
                  <c:v>82.515611061552192</c:v>
                </c:pt>
                <c:pt idx="4">
                  <c:v>75.609756097560975</c:v>
                </c:pt>
                <c:pt idx="5">
                  <c:v>75</c:v>
                </c:pt>
                <c:pt idx="6">
                  <c:v>73.885350318471339</c:v>
                </c:pt>
                <c:pt idx="7">
                  <c:v>72.647058823529406</c:v>
                </c:pt>
                <c:pt idx="8">
                  <c:v>72.549019607843135</c:v>
                </c:pt>
                <c:pt idx="9">
                  <c:v>68.286755771567442</c:v>
                </c:pt>
                <c:pt idx="10">
                  <c:v>64.601769911504419</c:v>
                </c:pt>
                <c:pt idx="11">
                  <c:v>61.538461538461533</c:v>
                </c:pt>
                <c:pt idx="12">
                  <c:v>58.865248226950357</c:v>
                </c:pt>
                <c:pt idx="13">
                  <c:v>57.013574660633481</c:v>
                </c:pt>
                <c:pt idx="14">
                  <c:v>52.013422818791952</c:v>
                </c:pt>
                <c:pt idx="15">
                  <c:v>24.776119402985074</c:v>
                </c:pt>
                <c:pt idx="16">
                  <c:v>19.771863117870723</c:v>
                </c:pt>
                <c:pt idx="17">
                  <c:v>14.122137404580144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44-4F11-9B91-B0D67749F7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499746288"/>
        <c:axId val="1499741008"/>
      </c:barChart>
      <c:catAx>
        <c:axId val="149974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9741008"/>
        <c:crosses val="autoZero"/>
        <c:auto val="1"/>
        <c:lblAlgn val="ctr"/>
        <c:lblOffset val="100"/>
        <c:noMultiLvlLbl val="0"/>
      </c:catAx>
      <c:valAx>
        <c:axId val="1499741008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974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C79C9-2760-4936-A930-4ACDF1D963B8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B14F9-954A-4CF2-81C1-0F1039D1F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62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1B14F9-954A-4CF2-81C1-0F1039D1FF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45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9B058-F4F4-0BA5-405C-4B52C0C65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8C8554-E19E-F214-3CD4-754277914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24C89-C3B6-AC99-6C56-9464A8EDB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B8A67-9746-5D14-F715-E68A9475E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BEC1A-B2F0-A833-BF6D-1DF9D985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80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CA2A2-1664-6A28-BC5C-3383D8DB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7C7AA-B26F-B1F9-AF5D-39BA5F521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AFFF0-DB78-D7C0-FDEA-61EF039C8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52785-A60C-E90B-36AB-A1DE8CFBF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B6055-D519-6102-5FFD-49BE2813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5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1F90C7-BF85-686B-78C2-F2C86E7003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637ED-0DD8-B78B-A8C0-19A32B24B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2ADAA-0B93-04A0-D740-D5E66206A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A55EF-506F-6C42-3840-A3DF9916E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059AA-1199-D73E-EE50-A33319032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7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B69EE-7614-BDC1-1A4F-A1FA95001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5E751-891E-10C1-BD32-1FA81F513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D8015-8DF9-35B0-FC3B-381511479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A943C-7C50-5A23-19DB-D3C8A207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4E204-9D83-DCB3-6FEB-D44112AB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7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DD220-C303-6B37-4FDD-9CB2B249E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9042D-C7EA-40B8-60D4-82C4244D2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B9403-54E8-340F-6227-F2FD7A74B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F26D1-5EAB-3FEE-CA6E-0E107D40F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4B14D-0C2C-0689-5F46-0C532771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5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762E5-7C20-7539-378B-59447DFED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D2912-ED76-25E7-284C-1D1828FF9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6C912C-E6C0-287B-E50B-96DC38C62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28D81-C31A-AA1D-5338-158572B3F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0B910E-B166-8688-1B8A-87CF3229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12214-7F9D-5877-1727-3DF66537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2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C4682-2EED-41DD-3262-C5C3E9610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9CEA1-5D0C-720B-F865-F301FB6A6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74B69-43C9-B15D-53A1-50B0EBF1B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70CCFB-EB72-BA74-EE80-CCC0122134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9EE382-7564-6295-7E00-4F87E1E86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B8153A-DE6C-EB73-20CD-B751A2E42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0F990F-7356-8715-DAEA-F4F7D3F87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0BCFC0-1A49-C5B7-E3CF-AC853B91E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7623B-AEAB-BA2C-67ED-6F6932AAC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DA0E7F-3A97-825F-DC06-E95232646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02CC76-5BC1-960C-98B8-52579FEA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2F198C-798D-E8D1-88BC-E14D8DD5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470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395DA3-C99A-4819-ACBE-5CD9A7217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8F02ED-C7B2-D901-E89B-5955852AB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5429F2-F610-F3BD-702C-0FBC8DE0C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0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34B7A-0E1B-24DF-4708-06D8623D3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9F2C1-4A35-F803-2399-3FD9A156E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2F014-5C62-FE0F-E7B0-D74F7FB29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7FDDD-CBC1-B429-1B2D-A94D6B284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CA94B-A898-311B-D78D-53896F948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414EA-378F-7418-92A4-CC3E610A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5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65E6A-581B-BF44-99EF-3E7C1EDEE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F669E0-A186-EB9F-1186-019E2CB68A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0277D-F4CA-7FC6-18B7-CAB9A1A3B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E5B4A-47D8-DDD1-FE40-3DE25EB2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309FE-E320-4F39-02AC-102F8CC81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F7DF3-F81E-E3A9-0241-DC2427C0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43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F8A28D-B0CB-9410-0E5E-DBE75E9B8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7C529-9415-0E23-60DF-93B67C02A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3562A-D93E-C4CA-ACBF-8418A8E58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F36FE9-E247-481A-9D38-C671D7C69F6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66CE9-D3C4-5E0B-A27B-4D66ECE4A9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AFC64-E201-812B-3995-7CB984858C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956D13-DAB6-4E08-AA04-4C6C7D7C0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03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B93AE-04F9-9687-FCDE-0CA8A346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08" y="73432"/>
            <a:ext cx="11815584" cy="918458"/>
          </a:xfrm>
        </p:spPr>
        <p:txBody>
          <a:bodyPr>
            <a:noAutofit/>
          </a:bodyPr>
          <a:lstStyle/>
          <a:p>
            <a:r>
              <a:rPr lang="es-419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incrementa la sensibilidad, pero la homogeneidad sigue siendo un desafío en la notificación de casos sospechosos de sarampión y rubeola en el 2025*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991FF2-BC1F-CB8B-03DD-8A4AA99C8DD7}"/>
              </a:ext>
            </a:extLst>
          </p:cNvPr>
          <p:cNvSpPr txBox="1"/>
          <p:nvPr/>
        </p:nvSpPr>
        <p:spPr>
          <a:xfrm>
            <a:off x="439553" y="6522024"/>
            <a:ext cx="831355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1050" dirty="0"/>
              <a:t>Fuente: Solo países reportando datos caso-a-caso a través de ISIS a CIM/OPS. | *Datos hasta la semana epidemiológico 2025-38.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F0958B-88AD-C388-12A2-1BE22765FD4D}"/>
              </a:ext>
            </a:extLst>
          </p:cNvPr>
          <p:cNvSpPr txBox="1"/>
          <p:nvPr/>
        </p:nvSpPr>
        <p:spPr>
          <a:xfrm>
            <a:off x="407548" y="1069309"/>
            <a:ext cx="5279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500" b="1" dirty="0"/>
              <a:t>Distribución por país de casos sospechosos notificados y esperados a la SE 38 de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D77F37-6256-46B6-FE7A-B55175BA1A95}"/>
              </a:ext>
            </a:extLst>
          </p:cNvPr>
          <p:cNvSpPr txBox="1"/>
          <p:nvPr/>
        </p:nvSpPr>
        <p:spPr>
          <a:xfrm>
            <a:off x="6104709" y="1170627"/>
            <a:ext cx="57563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500" b="1" dirty="0"/>
              <a:t>Distribución por país de municipios que reportan y no reportan casos sospechosos de sarampión/rubeola, a la SE 38 de 2025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EE25FDB-F74F-DCBB-260E-B1063812FC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346219"/>
              </p:ext>
            </p:extLst>
          </p:nvPr>
        </p:nvGraphicFramePr>
        <p:xfrm>
          <a:off x="5758626" y="1792570"/>
          <a:ext cx="6245166" cy="4020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3D8C5678-547C-E48F-7A2A-2143C66B92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417" y="1623307"/>
            <a:ext cx="4806950" cy="467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109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2" ma:contentTypeDescription="Create a new document." ma:contentTypeScope="" ma:versionID="770f7be9dcf05467f53e06544fdbd083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f8341e5d74383a70dfddac44633baf16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EC8F74-9586-47B9-8ED5-1BA1478F4E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9f34c-53b6-4c13-92d3-20e963bdea15"/>
    <ds:schemaRef ds:uri="63f513c6-35fa-4931-8c50-b609e71893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1AEDCA-DDBC-4092-B86A-E09223BAB3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1960</TotalTime>
  <Words>90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Se incrementa la sensibilidad, pero la homogeneidad sigue siendo un desafío en la notificación de casos sospechosos de sarampión y rubeola en el 2025*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Porcentaje de municipios reportando casos sospechosos de sarampión/rubeola y porcentaje de municipios silenciosos America Latina y el Caribe, 2022</dc:title>
  <dc:creator>Pacis, Ms. Carmelita Lucia (WDC)</dc:creator>
  <cp:lastModifiedBy>Pacis, Carmelita Lucia (WDC)</cp:lastModifiedBy>
  <cp:revision>69</cp:revision>
  <dcterms:created xsi:type="dcterms:W3CDTF">2024-04-08T18:34:26Z</dcterms:created>
  <dcterms:modified xsi:type="dcterms:W3CDTF">2025-09-30T21:05:04Z</dcterms:modified>
</cp:coreProperties>
</file>