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harts/colors1.xml" ContentType="application/vnd.ms-office.chartcolorstyle+xml"/>
  <Override PartName="/ppt/charts/style1.xml" ContentType="application/vnd.ms-office.chartstyle+xml"/>
  <Override PartName="/ppt/charts/chart1.xml" ContentType="application/vnd.openxmlformats-officedocument.drawingml.chart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Metadata/LabelInfo.xml" ContentType="application/vnd.ms-office.classificationlabel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openxmlformats.org/officeDocument/2006/relationships/custom-properties" Target="docProps/custom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7922" autoAdjust="0"/>
  </p:normalViewPr>
  <p:slideViewPr>
    <p:cSldViewPr snapToGrid="0">
      <p:cViewPr varScale="1">
        <p:scale>
          <a:sx n="86" d="100"/>
          <a:sy n="86" d="100"/>
        </p:scale>
        <p:origin x="42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hq-dfs-16\AD_FCH_IM\MESS\Reports\For%20Graph-Casos%20esperado_reportado_2024-2025-EW4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652214544128973"/>
          <c:y val="0.10448638323473169"/>
          <c:w val="0.7199410565711406"/>
          <c:h val="0.7815967284885657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Reportado_Esperado_EW40_2025!$F$37</c:f>
              <c:strCache>
                <c:ptCount val="1"/>
                <c:pt idx="0">
                  <c:v>Reported MR rate at EW 40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BAE7-4D26-A337-4713EEE4B888}"/>
              </c:ext>
            </c:extLst>
          </c:dPt>
          <c:dPt>
            <c:idx val="2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BAE7-4D26-A337-4713EEE4B888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BAE7-4D26-A337-4713EEE4B888}"/>
              </c:ext>
            </c:extLst>
          </c:dPt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BAE7-4D26-A337-4713EEE4B888}"/>
              </c:ext>
            </c:extLst>
          </c:dPt>
          <c:dPt>
            <c:idx val="5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BAE7-4D26-A337-4713EEE4B888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BAE7-4D26-A337-4713EEE4B888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BAE7-4D26-A337-4713EEE4B888}"/>
              </c:ext>
            </c:extLst>
          </c:dPt>
          <c:dPt>
            <c:idx val="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BAE7-4D26-A337-4713EEE4B888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Reportado_Esperado_EW40_2025!$E$38:$E$57</c:f>
              <c:strCache>
                <c:ptCount val="20"/>
                <c:pt idx="0">
                  <c:v>Uruguay</c:v>
                </c:pt>
                <c:pt idx="1">
                  <c:v>Argentina</c:v>
                </c:pt>
                <c:pt idx="2">
                  <c:v>Chile</c:v>
                </c:pt>
                <c:pt idx="3">
                  <c:v>Costa Rica</c:v>
                </c:pt>
                <c:pt idx="4">
                  <c:v>Nicaragua</c:v>
                </c:pt>
                <c:pt idx="5">
                  <c:v>Guatemala</c:v>
                </c:pt>
                <c:pt idx="6">
                  <c:v>Panama</c:v>
                </c:pt>
                <c:pt idx="7">
                  <c:v>Dominican Republic</c:v>
                </c:pt>
                <c:pt idx="8">
                  <c:v>Brazil</c:v>
                </c:pt>
                <c:pt idx="9">
                  <c:v>Peru</c:v>
                </c:pt>
                <c:pt idx="10">
                  <c:v>Haiti</c:v>
                </c:pt>
                <c:pt idx="11">
                  <c:v>Ecuador</c:v>
                </c:pt>
                <c:pt idx="12">
                  <c:v>Colombia</c:v>
                </c:pt>
                <c:pt idx="13">
                  <c:v>Honduras</c:v>
                </c:pt>
                <c:pt idx="14">
                  <c:v>Venezuela</c:v>
                </c:pt>
                <c:pt idx="15">
                  <c:v>Mexico</c:v>
                </c:pt>
                <c:pt idx="16">
                  <c:v>Cuba</c:v>
                </c:pt>
                <c:pt idx="17">
                  <c:v>El Salvador</c:v>
                </c:pt>
                <c:pt idx="18">
                  <c:v>Bolivia</c:v>
                </c:pt>
                <c:pt idx="19">
                  <c:v>Paraguay</c:v>
                </c:pt>
              </c:strCache>
            </c:strRef>
          </c:cat>
          <c:val>
            <c:numRef>
              <c:f>Reportado_Esperado_EW40_2025!$F$38:$F$57</c:f>
              <c:numCache>
                <c:formatCode>0.00</c:formatCode>
                <c:ptCount val="20"/>
                <c:pt idx="0">
                  <c:v>0</c:v>
                </c:pt>
                <c:pt idx="1">
                  <c:v>0.31187721677500313</c:v>
                </c:pt>
                <c:pt idx="2">
                  <c:v>0.55387934322598764</c:v>
                </c:pt>
                <c:pt idx="3">
                  <c:v>0.81506709748784656</c:v>
                </c:pt>
                <c:pt idx="4">
                  <c:v>0.91330691022278698</c:v>
                </c:pt>
                <c:pt idx="5">
                  <c:v>1.0969675722740431</c:v>
                </c:pt>
                <c:pt idx="6">
                  <c:v>1.3125687868079838</c:v>
                </c:pt>
                <c:pt idx="7">
                  <c:v>1.4235509314840598</c:v>
                </c:pt>
                <c:pt idx="8">
                  <c:v>1.4510432321837627</c:v>
                </c:pt>
                <c:pt idx="9">
                  <c:v>1.7121373620041149</c:v>
                </c:pt>
                <c:pt idx="10">
                  <c:v>2.2005534895969885</c:v>
                </c:pt>
                <c:pt idx="11">
                  <c:v>2.2471423566323177</c:v>
                </c:pt>
                <c:pt idx="12">
                  <c:v>2.3565466057956383</c:v>
                </c:pt>
                <c:pt idx="13">
                  <c:v>3.0438359165278435</c:v>
                </c:pt>
                <c:pt idx="14">
                  <c:v>5.2495194427892864</c:v>
                </c:pt>
                <c:pt idx="15">
                  <c:v>8.7694367961657278</c:v>
                </c:pt>
                <c:pt idx="16">
                  <c:v>13.193500514093939</c:v>
                </c:pt>
                <c:pt idx="17">
                  <c:v>15.002742124228048</c:v>
                </c:pt>
                <c:pt idx="18">
                  <c:v>15.180606497021401</c:v>
                </c:pt>
                <c:pt idx="19">
                  <c:v>19.820114635835694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AE7-4D26-A337-4713EEE4B88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axId val="1953920608"/>
        <c:axId val="1953921568"/>
      </c:barChart>
      <c:catAx>
        <c:axId val="195392060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100"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Countries</a:t>
                </a:r>
              </a:p>
            </c:rich>
          </c:tx>
          <c:layout>
            <c:manualLayout>
              <c:xMode val="edge"/>
              <c:yMode val="edge"/>
              <c:x val="3.1927308069983291E-2"/>
              <c:y val="0.3722396769321049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953921568"/>
        <c:crosses val="autoZero"/>
        <c:auto val="1"/>
        <c:lblAlgn val="ctr"/>
        <c:lblOffset val="100"/>
        <c:noMultiLvlLbl val="0"/>
      </c:catAx>
      <c:valAx>
        <c:axId val="19539215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r>
                  <a:rPr lang="en-US" sz="1100">
                    <a:solidFill>
                      <a:schemeClr val="tx1"/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rPr>
                  <a:t>MR Rate</a:t>
                </a:r>
              </a:p>
            </c:rich>
          </c:tx>
          <c:layout>
            <c:manualLayout>
              <c:xMode val="edge"/>
              <c:yMode val="edge"/>
              <c:x val="0.54454595131761574"/>
              <c:y val="0.9468377115693655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1" i="0" u="none" strike="noStrike" kern="1200" baseline="0">
                  <a:solidFill>
                    <a:schemeClr val="tx1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9539206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8B37E-24D4-422C-8F29-99C694EF1142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04FAF9-7C66-4241-A5DB-608FB99006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44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As of epidemiological week 40, </a:t>
            </a:r>
            <a:r>
              <a:rPr lang="en-US" b="1" dirty="0"/>
              <a:t>11 countries have reached or are close to reaching the target rate of ≥2 suspected cases per 100,000 population</a:t>
            </a:r>
            <a:r>
              <a:rPr lang="en-US" dirty="0"/>
              <a:t>, </a:t>
            </a:r>
          </a:p>
          <a:p>
            <a:r>
              <a:rPr lang="en-US" dirty="0"/>
              <a:t>However, </a:t>
            </a:r>
            <a:r>
              <a:rPr lang="en-US" b="1" dirty="0"/>
              <a:t>9 countries remain below the expected threshold</a:t>
            </a:r>
            <a:r>
              <a:rPr lang="en-US" dirty="0"/>
              <a:t>, requiring </a:t>
            </a:r>
            <a:r>
              <a:rPr lang="en-US" b="1" dirty="0"/>
              <a:t>urgent action to strengthen case notification and active case detection</a:t>
            </a:r>
            <a:r>
              <a:rPr lang="en-US" dirty="0"/>
              <a:t>, given ongoing measles outbreaks in several countries across the region.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04FAF9-7C66-4241-A5DB-608FB99006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5722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59CF0-FA1B-7C2E-1970-112099FA44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905BE9-7EA3-919D-8AB8-ED1E1C244A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BAD54-13F6-8AC6-33E5-D48068812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3D970D-845D-C38E-0FA4-B44EC4193A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1AD88-DCED-F62E-C021-BCDE4EE1F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01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6A75C6-B78E-50E3-4337-E01E9EFA6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852AFA-9571-18E6-9373-9CF8BE4CE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C10FA-89A9-2D07-4BD8-CAFD81C48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9A9CF-0F4D-F268-47F0-A7216067A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108A6-1CD4-59CD-2286-6A157034A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27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B0D9D38-3F39-1817-8511-213C4AE8F6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B8D359-6B5E-CB20-B304-5B3334BD37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29CA55-F7E2-714B-2493-5973449B42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D010C-F6C8-28FA-9B55-439E0C2F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62F76-4D32-9E3E-A7F0-849BF8D40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929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57D3AC-022D-7C4F-9B34-FB663107C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6FE9BF-AF3B-0216-3EAA-CE0BB3AAF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A455A-B6AC-64AA-182B-588BD1381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A32FF-91C0-2C18-F216-E8A611241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E96685-992B-1E5F-7449-3DC5F88ED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749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3420C-595C-66FD-808F-0215BAD80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9E7FDD-898C-91CD-D61D-C2F8FFDC60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3857EB-CA0C-221C-D535-AFBA164B6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93052-5F1A-A09A-DED7-A76E61817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EA267-86A1-0B5B-E88A-EDFBB53EE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28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ACCFC-BF00-BA6D-28D4-5F196077F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61A73-B105-9937-56BF-07B180B22E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CE4635-15A4-983E-057F-97DC60D4F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013E8C-85B7-0502-A6C6-CAA3F2F78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0F38EF-DC9D-8EEC-1311-E2369EDA6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88D766-A94F-132A-FE4B-9F1779EDA0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2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BB38F-AD2A-00B8-EA39-1BE446B84C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4B2CAB-E360-1017-3F1C-72168683F0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F09305-7EB5-E868-14F6-EE9E69433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9C62A9-8B71-5655-7D36-9A58222238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6C247D-3609-B55A-33C5-99FA81E9DC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F7C0D7-0D29-0F28-048C-A20F87AA3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2C4593-04B0-205B-04D6-5E2D3248E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F4D036-EB66-5B56-C441-57419374F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19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CB9352-BF34-F597-520A-FDE79D66D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250D7E-9BBE-F43F-E967-C5CB54FB0C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F23AB0-001E-00ED-51D9-1C6C4A125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6CED2F-C116-865C-8850-2F1CB7A99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641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868A8D-C481-DF89-63D1-083EBB361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B2AE3A-096E-4494-2086-DE404309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823150-DB7D-7C05-88ED-94C5FC5F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45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601EF-795A-51F3-7400-21E279393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19965-04DA-CDE2-2F6B-F091CDE30F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EE7CC5-CBA1-E2CF-ABF9-47B02DC4EB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1F9039-2A05-4688-9478-AFEB1F2650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75E5F1-BEC5-949C-C10F-C21E1093E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41DC7-8893-7F67-B6F7-83827AC77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173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A5154-A2BB-96E1-D198-638D1B925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A5AEB3-7CF7-EE68-8A36-5F329B4BDA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434EF0-6A2B-83DD-658C-772BE5023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CBA096-119F-C694-6438-452E9E8AE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E3FA07-5E47-430C-B00F-5A7C3C7EBD8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794998-3F53-22D5-4239-BA8A25908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B36A0F-8D0F-8405-9158-07459AFEA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808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9E467-AB95-CD5A-FD10-A9DC1D600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4B793C-40F3-563E-9A2A-B208C2E66E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1F076-98A5-9EDE-C61E-F780E03BE9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E3FA07-5E47-430C-B00F-5A7C3C7EBD86}" type="datetimeFigureOut">
              <a:rPr lang="en-US" smtClean="0"/>
              <a:t>10/23/2025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6E6A9F-1331-D415-1A52-5814D5C806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B885CE-7381-937B-B382-2775C38A31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09029BA-DC7C-40EB-80BA-2F705C764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382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61102355-6209-43B4-B2B6-36EA4AE714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4614830"/>
              </p:ext>
            </p:extLst>
          </p:nvPr>
        </p:nvGraphicFramePr>
        <p:xfrm>
          <a:off x="159391" y="1177499"/>
          <a:ext cx="7078574" cy="4917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74DBF24-322D-6BB6-7756-9F29430F5D70}"/>
              </a:ext>
            </a:extLst>
          </p:cNvPr>
          <p:cNvSpPr txBox="1"/>
          <p:nvPr/>
        </p:nvSpPr>
        <p:spPr>
          <a:xfrm>
            <a:off x="218395" y="141403"/>
            <a:ext cx="1157899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Surveillance in Action: Monitoring the Notification Rate of Suspected Measles and Rubella Cases in Latin American Countries, 2025</a:t>
            </a:r>
            <a:r>
              <a:rPr lang="en-US" sz="2400" dirty="0"/>
              <a:t>*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6484330-3A1B-E177-A41C-218D2ADF3B9A}"/>
              </a:ext>
            </a:extLst>
          </p:cNvPr>
          <p:cNvSpPr txBox="1"/>
          <p:nvPr/>
        </p:nvSpPr>
        <p:spPr>
          <a:xfrm>
            <a:off x="568880" y="6094868"/>
            <a:ext cx="98298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419" sz="1100" noProof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</a:t>
            </a:r>
            <a:r>
              <a:rPr lang="es-419" sz="11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419" sz="1100" noProof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Immunization</a:t>
            </a:r>
            <a:r>
              <a:rPr lang="es-419" sz="11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</a:t>
            </a:r>
            <a:r>
              <a:rPr lang="es-419" sz="1100" noProof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Warehouse</a:t>
            </a:r>
            <a:r>
              <a:rPr lang="es-419" sz="11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*</a:t>
            </a:r>
            <a:r>
              <a:rPr lang="es-419" sz="1100" noProof="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</a:t>
            </a:r>
            <a:r>
              <a:rPr lang="es-419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as </a:t>
            </a:r>
            <a:r>
              <a:rPr lang="es-419" sz="11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lang="es-419" sz="1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EW 40, 2025</a:t>
            </a:r>
            <a:endParaRPr lang="es-419" sz="1100" noProof="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FD42EE3-FE8D-E954-7636-52396E757515}"/>
              </a:ext>
            </a:extLst>
          </p:cNvPr>
          <p:cNvSpPr txBox="1"/>
          <p:nvPr/>
        </p:nvSpPr>
        <p:spPr>
          <a:xfrm>
            <a:off x="5787425" y="3049550"/>
            <a:ext cx="1450540" cy="52322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Expected rate at </a:t>
            </a:r>
            <a:br>
              <a:rPr lang="en-US" sz="14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1400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EW 40: </a:t>
            </a:r>
            <a:r>
              <a:rPr lang="en-US" sz="1400" b="1" noProof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1.54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4F9A681-24F9-3327-ABE6-4574D444359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4277" y="978361"/>
            <a:ext cx="2972506" cy="5122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8ECBC918D5D1D48BC253772FA4A2A2A" ma:contentTypeVersion="23" ma:contentTypeDescription="Create a new document." ma:contentTypeScope="" ma:versionID="0a074256d695c9370ae4726a91caae57">
  <xsd:schema xmlns:xsd="http://www.w3.org/2001/XMLSchema" xmlns:xs="http://www.w3.org/2001/XMLSchema" xmlns:p="http://schemas.microsoft.com/office/2006/metadata/properties" xmlns:ns2="4989f34c-53b6-4c13-92d3-20e963bdea15" xmlns:ns3="63f513c6-35fa-4931-8c50-b609e7189350" targetNamespace="http://schemas.microsoft.com/office/2006/metadata/properties" ma:root="true" ma:fieldsID="0bec1c15e775c7db74e9e814dddf3d6d" ns2:_="" ns3:_="">
    <xsd:import namespace="4989f34c-53b6-4c13-92d3-20e963bdea15"/>
    <xsd:import namespace="63f513c6-35fa-4931-8c50-b609e7189350"/>
    <xsd:element name="properties">
      <xsd:complexType>
        <xsd:sequence>
          <xsd:element name="documentManagement">
            <xsd:complexType>
              <xsd:all>
                <xsd:element ref="ns2:SectionDone" minOccurs="0"/>
                <xsd:element ref="ns2:AssessmentDone" minOccurs="0"/>
                <xsd:element ref="ns3:SharedWithUsers" minOccurs="0"/>
                <xsd:element ref="ns3:SharedWithDetails" minOccurs="0"/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h4d5a6f5320548c887a9ca0b433eca60" minOccurs="0"/>
                <xsd:element ref="ns2:MediaServiceObjectDetectorVersion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89f34c-53b6-4c13-92d3-20e963bdea15" elementFormDefault="qualified">
    <xsd:import namespace="http://schemas.microsoft.com/office/2006/documentManagement/types"/>
    <xsd:import namespace="http://schemas.microsoft.com/office/infopath/2007/PartnerControls"/>
    <xsd:element name="SectionDone" ma:index="2" nillable="true" ma:displayName="Section Done" ma:description="If section is complete select it" ma:internalName="SectionDone" ma:readOnly="fals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Regulatory preparedness"/>
                    <xsd:enumeration value="Planning, coordination and service delivery"/>
                    <xsd:enumeration value="Costing and funding"/>
                    <xsd:enumeration value="Demand generation"/>
                    <xsd:enumeration value="Vaccine safety"/>
                    <xsd:enumeration value="Monitoring and evaluation"/>
                    <xsd:enumeration value="COVID-19 surveillance"/>
                  </xsd:restriction>
                </xsd:simpleType>
              </xsd:element>
            </xsd:sequence>
          </xsd:extension>
        </xsd:complexContent>
      </xsd:complexType>
    </xsd:element>
    <xsd:element name="AssessmentDone" ma:index="4" nillable="true" ma:displayName="Assessment Done" ma:description="All sections of the assessment are completed " ma:format="Dropdown" ma:internalName="AssessmentDone" ma:readOnly="false">
      <xsd:simpleType>
        <xsd:restriction base="dms:Choice">
          <xsd:enumeration value="Yes"/>
          <xsd:enumeration value="No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0f44cca-6aff-4d49-827c-e4b3bc2e3f1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h4d5a6f5320548c887a9ca0b433eca60" ma:index="19" nillable="true" ma:taxonomy="true" ma:internalName="h4d5a6f5320548c887a9ca0b433eca60" ma:taxonomyFieldName="PAHO_x0020_Keyword" ma:displayName="PAHO Keyword" ma:default="" ma:fieldId="{14d5a6f5-3205-48c8-87a9-ca0b433eca60}" ma:taxonomyMulti="true" ma:sspId="c0f44cca-6aff-4d49-827c-e4b3bc2e3f13" ma:termSetId="e04e7722-c50b-42ac-a63e-7080933752e3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513c6-35fa-4931-8c50-b609e718935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3" nillable="true" ma:displayName="Taxonomy Catch All Column" ma:hidden="true" ma:list="{a80af661-029a-40cf-a2a9-9c503a883a50}" ma:internalName="TaxCatchAll" ma:showField="CatchAllData" ma:web="63f513c6-35fa-4931-8c50-b609e718935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0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ssessmentDone xmlns="4989f34c-53b6-4c13-92d3-20e963bdea15" xsi:nil="true"/>
    <h4d5a6f5320548c887a9ca0b433eca60 xmlns="4989f34c-53b6-4c13-92d3-20e963bdea15">
      <Terms xmlns="http://schemas.microsoft.com/office/infopath/2007/PartnerControls"/>
    </h4d5a6f5320548c887a9ca0b433eca60>
    <SectionDone xmlns="4989f34c-53b6-4c13-92d3-20e963bdea15" xsi:nil="true"/>
    <lcf76f155ced4ddcb4097134ff3c332f xmlns="4989f34c-53b6-4c13-92d3-20e963bdea15">
      <Terms xmlns="http://schemas.microsoft.com/office/infopath/2007/PartnerControls"/>
    </lcf76f155ced4ddcb4097134ff3c332f>
    <TaxCatchAll xmlns="63f513c6-35fa-4931-8c50-b609e7189350" xsi:nil="true"/>
  </documentManagement>
</p:properties>
</file>

<file path=customXml/itemProps1.xml><?xml version="1.0" encoding="utf-8"?>
<ds:datastoreItem xmlns:ds="http://schemas.openxmlformats.org/officeDocument/2006/customXml" ds:itemID="{D52286A5-5591-4CC2-9C00-5950136CCF21}"/>
</file>

<file path=customXml/itemProps2.xml><?xml version="1.0" encoding="utf-8"?>
<ds:datastoreItem xmlns:ds="http://schemas.openxmlformats.org/officeDocument/2006/customXml" ds:itemID="{14B58DE3-6848-49A9-BF28-BCCFC68EFF09}"/>
</file>

<file path=customXml/itemProps3.xml><?xml version="1.0" encoding="utf-8"?>
<ds:datastoreItem xmlns:ds="http://schemas.openxmlformats.org/officeDocument/2006/customXml" ds:itemID="{3E6E9B41-8A49-4695-B121-02BAAAF2092D}"/>
</file>

<file path=docMetadata/LabelInfo.xml><?xml version="1.0" encoding="utf-8"?>
<clbl:labelList xmlns:clbl="http://schemas.microsoft.com/office/2020/mipLabelMetadata">
  <clbl:label id="{e610e79c-2ec0-4e0f-8a14-1e4b101519f7}" enabled="0" method="" siteId="{e610e79c-2ec0-4e0f-8a14-1e4b101519f7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1417</TotalTime>
  <Words>113</Words>
  <Application>Microsoft Office PowerPoint</Application>
  <PresentationFormat>Widescreen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Bravo, Pamela (WDC)</dc:creator>
  <cp:lastModifiedBy>Pacis, Carmelita Lucia (WDC)</cp:lastModifiedBy>
  <cp:revision>14</cp:revision>
  <dcterms:created xsi:type="dcterms:W3CDTF">2025-10-21T19:23:33Z</dcterms:created>
  <dcterms:modified xsi:type="dcterms:W3CDTF">2025-10-23T15:31:55Z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0x01010028ECBC918D5D1D48BC253772FA4A2A2A</vt:lpwstr>
  </property>
</Properties>
</file>