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Metadata/LabelInfo.xml" ContentType="application/vnd.ms-office.classificationlabel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922" autoAdjust="0"/>
  </p:normalViewPr>
  <p:slideViewPr>
    <p:cSldViewPr snapToGrid="0">
      <p:cViewPr varScale="1">
        <p:scale>
          <a:sx n="86" d="100"/>
          <a:sy n="86" d="100"/>
        </p:scale>
        <p:origin x="4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-dfs-16\AD_FCH_IM\MESS\Reports\For%20Graph-Casos%20esperado_reportado_2024-2025-EW4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Tasa SR reportada a la SE 40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Reportado_Esperado_EW40_2025!$C$37</c:f>
              <c:strCache>
                <c:ptCount val="1"/>
                <c:pt idx="0">
                  <c:v>Tasa SR reportada a la SE 40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99-43A9-99BB-B13623C50FED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B99-43A9-99BB-B13623C50FE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B99-43A9-99BB-B13623C50FE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B99-43A9-99BB-B13623C50FED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B99-43A9-99BB-B13623C50FED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B99-43A9-99BB-B13623C50FED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B99-43A9-99BB-B13623C50FED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B99-43A9-99BB-B13623C50F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Reportado_Esperado_EW40_2025!$B$38:$B$57</c:f>
              <c:strCache>
                <c:ptCount val="20"/>
                <c:pt idx="0">
                  <c:v>Uruguay</c:v>
                </c:pt>
                <c:pt idx="1">
                  <c:v>Argentina</c:v>
                </c:pt>
                <c:pt idx="2">
                  <c:v>Chile</c:v>
                </c:pt>
                <c:pt idx="3">
                  <c:v>Costa Rica</c:v>
                </c:pt>
                <c:pt idx="4">
                  <c:v>Nicaragua</c:v>
                </c:pt>
                <c:pt idx="5">
                  <c:v>Guatemala</c:v>
                </c:pt>
                <c:pt idx="6">
                  <c:v>Panamá</c:v>
                </c:pt>
                <c:pt idx="7">
                  <c:v>Rep. Dominicana</c:v>
                </c:pt>
                <c:pt idx="8">
                  <c:v>Brazil</c:v>
                </c:pt>
                <c:pt idx="9">
                  <c:v>Perú</c:v>
                </c:pt>
                <c:pt idx="10">
                  <c:v>Haití</c:v>
                </c:pt>
                <c:pt idx="11">
                  <c:v>Ecuador</c:v>
                </c:pt>
                <c:pt idx="12">
                  <c:v>Colombia</c:v>
                </c:pt>
                <c:pt idx="13">
                  <c:v>Honduras</c:v>
                </c:pt>
                <c:pt idx="14">
                  <c:v>Venezuela</c:v>
                </c:pt>
                <c:pt idx="15">
                  <c:v>México</c:v>
                </c:pt>
                <c:pt idx="16">
                  <c:v>Cuba</c:v>
                </c:pt>
                <c:pt idx="17">
                  <c:v>El Salvador</c:v>
                </c:pt>
                <c:pt idx="18">
                  <c:v>Bolivia</c:v>
                </c:pt>
                <c:pt idx="19">
                  <c:v>Paraguay</c:v>
                </c:pt>
              </c:strCache>
            </c:strRef>
          </c:cat>
          <c:val>
            <c:numRef>
              <c:f>Reportado_Esperado_EW40_2025!$C$38:$C$57</c:f>
              <c:numCache>
                <c:formatCode>0.00</c:formatCode>
                <c:ptCount val="20"/>
                <c:pt idx="0">
                  <c:v>0</c:v>
                </c:pt>
                <c:pt idx="1">
                  <c:v>0.31187721677500313</c:v>
                </c:pt>
                <c:pt idx="2">
                  <c:v>0.55387934322598764</c:v>
                </c:pt>
                <c:pt idx="3">
                  <c:v>0.81506709748784656</c:v>
                </c:pt>
                <c:pt idx="4">
                  <c:v>0.91330691022278698</c:v>
                </c:pt>
                <c:pt idx="5">
                  <c:v>1.0969675722740431</c:v>
                </c:pt>
                <c:pt idx="6">
                  <c:v>1.3125687868079838</c:v>
                </c:pt>
                <c:pt idx="7">
                  <c:v>1.4235509314840598</c:v>
                </c:pt>
                <c:pt idx="8">
                  <c:v>1.4510432321837627</c:v>
                </c:pt>
                <c:pt idx="9">
                  <c:v>1.7121373620041149</c:v>
                </c:pt>
                <c:pt idx="10">
                  <c:v>2.2005534895969885</c:v>
                </c:pt>
                <c:pt idx="11">
                  <c:v>2.2471423566323177</c:v>
                </c:pt>
                <c:pt idx="12">
                  <c:v>2.3565466057956383</c:v>
                </c:pt>
                <c:pt idx="13">
                  <c:v>3.0438359165278435</c:v>
                </c:pt>
                <c:pt idx="14">
                  <c:v>5.2495194427892864</c:v>
                </c:pt>
                <c:pt idx="15">
                  <c:v>8.7694367961657278</c:v>
                </c:pt>
                <c:pt idx="16">
                  <c:v>13.193500514093939</c:v>
                </c:pt>
                <c:pt idx="17">
                  <c:v>15.002742124228048</c:v>
                </c:pt>
                <c:pt idx="18">
                  <c:v>15.180606497021401</c:v>
                </c:pt>
                <c:pt idx="19">
                  <c:v>19.820114635835694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B99-43A9-99BB-B13623C50FE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57235151"/>
        <c:axId val="1657233711"/>
      </c:barChart>
      <c:catAx>
        <c:axId val="165723515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lang="en-US" sz="1100" b="1" i="0" u="none" strike="noStrike" kern="1200" baseline="0">
                    <a:solidFill>
                      <a:srgbClr val="0E284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100" b="1" i="0" u="none" strike="noStrike" kern="1200" baseline="0">
                    <a:solidFill>
                      <a:srgbClr val="0E284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Países</a:t>
                </a:r>
              </a:p>
            </c:rich>
          </c:tx>
          <c:layout>
            <c:manualLayout>
              <c:xMode val="edge"/>
              <c:yMode val="edge"/>
              <c:x val="9.1442889595311216E-3"/>
              <c:y val="0.405059228658518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lang="en-US" sz="1100" b="1" i="0" u="none" strike="noStrike" kern="1200" baseline="0">
                  <a:solidFill>
                    <a:srgbClr val="0E284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57233711"/>
        <c:crosses val="autoZero"/>
        <c:auto val="1"/>
        <c:lblAlgn val="ctr"/>
        <c:lblOffset val="100"/>
        <c:noMultiLvlLbl val="0"/>
      </c:catAx>
      <c:valAx>
        <c:axId val="16572337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1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Tasa SR</a:t>
                </a:r>
              </a:p>
            </c:rich>
          </c:tx>
          <c:layout>
            <c:manualLayout>
              <c:xMode val="edge"/>
              <c:yMode val="edge"/>
              <c:x val="0.52484906523046126"/>
              <c:y val="0.947609428955595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2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57235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8B37E-24D4-422C-8F29-99C694EF1142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FAF9-7C66-4241-A5DB-608FB9900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4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 la semana epidemiológica 40, </a:t>
            </a:r>
            <a:r>
              <a:rPr lang="es-ES" b="1" dirty="0"/>
              <a:t>11 países han alcanzado o están próximos a alcanzar la tasa de ≥2 casos sospechosos por 100,000 habitantes</a:t>
            </a:r>
            <a:r>
              <a:rPr lang="es-ES" dirty="0"/>
              <a:t>. Sin embargo, </a:t>
            </a:r>
            <a:r>
              <a:rPr lang="es-ES" b="1" dirty="0"/>
              <a:t>9 países permanecen por debajo del umbral esperado</a:t>
            </a:r>
            <a:r>
              <a:rPr lang="es-ES" dirty="0"/>
              <a:t>, lo que exige </a:t>
            </a:r>
            <a:r>
              <a:rPr lang="es-ES" b="1" dirty="0"/>
              <a:t>acciones inmediatas para fortalecer la notificación y la búsqueda activa de casos</a:t>
            </a:r>
            <a:r>
              <a:rPr lang="es-ES" dirty="0"/>
              <a:t>, especialmente ante la presencia de brotes de sarampión en varios países de la región.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FAF9-7C66-4241-A5DB-608FB99006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02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59CF0-FA1B-7C2E-1970-112099FA4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905BE9-7EA3-919D-8AB8-ED1E1C244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BAD54-13F6-8AC6-33E5-D48068812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D970D-845D-C38E-0FA4-B44EC419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1AD88-DCED-F62E-C021-BCDE4EE1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1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A75C6-B78E-50E3-4337-E01E9EFA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52AFA-9571-18E6-9373-9CF8BE4CE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C10FA-89A9-2D07-4BD8-CAFD81C4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9A9CF-0F4D-F268-47F0-A7216067A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108A6-1CD4-59CD-2286-6A157034A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7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D9D38-3F39-1817-8511-213C4AE8F6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8D359-6B5E-CB20-B304-5B3334BD3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9CA55-F7E2-714B-2493-5973449B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D010C-F6C8-28FA-9B55-439E0C2F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62F76-4D32-9E3E-A7F0-849BF8D4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2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7D3AC-022D-7C4F-9B34-FB663107C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FE9BF-AF3B-0216-3EAA-CE0BB3AAF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A455A-B6AC-64AA-182B-588BD1381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A32FF-91C0-2C18-F216-E8A61124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96685-992B-1E5F-7449-3DC5F88E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4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420C-595C-66FD-808F-0215BAD8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E7FDD-898C-91CD-D61D-C2F8FFDC6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857EB-CA0C-221C-D535-AFBA164B6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93052-5F1A-A09A-DED7-A76E6181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EA267-86A1-0B5B-E88A-EDFBB53EE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2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CCFC-BF00-BA6D-28D4-5F196077F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1A73-B105-9937-56BF-07B180B22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E4635-15A4-983E-057F-97DC60D4F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13E8C-85B7-0502-A6C6-CAA3F2F7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F38EF-DC9D-8EEC-1311-E2369EDA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8D766-A94F-132A-FE4B-9F1779EDA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2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BB38F-AD2A-00B8-EA39-1BE446B8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B2CAB-E360-1017-3F1C-72168683F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09305-7EB5-E868-14F6-EE9E69433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9C62A9-8B71-5655-7D36-9A5822223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6C247D-3609-B55A-33C5-99FA81E9D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7C0D7-0D29-0F28-048C-A20F87AA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2C4593-04B0-205B-04D6-5E2D3248E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F4D036-EB66-5B56-C441-57419374F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9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B9352-BF34-F597-520A-FDE79D66D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50D7E-9BBE-F43F-E967-C5CB54FB0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23AB0-001E-00ED-51D9-1C6C4A12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CED2F-C116-865C-8850-2F1CB7A99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4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68A8D-C481-DF89-63D1-083EBB36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B2AE3A-096E-4494-2086-DE404309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23150-DB7D-7C05-88ED-94C5FC5F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4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01EF-795A-51F3-7400-21E27939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19965-04DA-CDE2-2F6B-F091CDE30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E7CC5-CBA1-E2CF-ABF9-47B02DC4E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F9039-2A05-4688-9478-AFEB1F26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5E5F1-BEC5-949C-C10F-C21E1093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41DC7-8893-7F67-B6F7-83827AC7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7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A5154-A2BB-96E1-D198-638D1B92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A5AEB3-7CF7-EE68-8A36-5F329B4BD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34EF0-6A2B-83DD-658C-772BE5023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BA096-119F-C694-6438-452E9E8AE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94998-3F53-22D5-4239-BA8A2590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36A0F-8D0F-8405-9158-07459AFE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0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9E467-AB95-CD5A-FD10-A9DC1D600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B793C-40F3-563E-9A2A-B208C2E66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1F076-98A5-9EDE-C61E-F780E03BE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E3FA07-5E47-430C-B00F-5A7C3C7EBD8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6A9F-1331-D415-1A52-5814D5C80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885CE-7381-937B-B382-2775C38A31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8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864CAC7-0FD2-45F0-AE85-3A9B083EB4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749673"/>
              </p:ext>
            </p:extLst>
          </p:nvPr>
        </p:nvGraphicFramePr>
        <p:xfrm>
          <a:off x="315973" y="1171346"/>
          <a:ext cx="6944225" cy="460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C550EF3-D951-6B05-073A-5CFDDBAB2535}"/>
              </a:ext>
            </a:extLst>
          </p:cNvPr>
          <p:cNvSpPr txBox="1"/>
          <p:nvPr/>
        </p:nvSpPr>
        <p:spPr>
          <a:xfrm>
            <a:off x="457200" y="180637"/>
            <a:ext cx="10917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400" b="1" noProof="0" dirty="0"/>
              <a:t>Vigilancia en acción: seguimiento a la tasa de notificación de casos sospechosos de sarampión y rubeola en pa</a:t>
            </a:r>
            <a:r>
              <a:rPr lang="es-419" sz="2400" b="1" dirty="0" err="1"/>
              <a:t>íses</a:t>
            </a:r>
            <a:r>
              <a:rPr lang="es-419" sz="2400" b="1" dirty="0"/>
              <a:t> de América Latina, 2025*</a:t>
            </a:r>
            <a:endParaRPr lang="es-419" sz="2400" b="1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ACB6BD-1F5C-6EA6-19E3-31DB7F21C3EB}"/>
              </a:ext>
            </a:extLst>
          </p:cNvPr>
          <p:cNvSpPr txBox="1"/>
          <p:nvPr/>
        </p:nvSpPr>
        <p:spPr>
          <a:xfrm>
            <a:off x="5916168" y="2895154"/>
            <a:ext cx="112105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419" sz="1200" noProof="0" dirty="0"/>
              <a:t>Tasa esperada a la SE 40: </a:t>
            </a:r>
            <a:r>
              <a:rPr lang="es-419" sz="1200" b="1" noProof="0" dirty="0"/>
              <a:t>1.54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663F91-C7A1-FF2C-06A4-A3D9132B94F5}"/>
              </a:ext>
            </a:extLst>
          </p:cNvPr>
          <p:cNvSpPr txBox="1"/>
          <p:nvPr/>
        </p:nvSpPr>
        <p:spPr>
          <a:xfrm>
            <a:off x="405161" y="6071336"/>
            <a:ext cx="982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1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Fuente: Almacén regional de datos de inmunizaciones. *Datos hasta la SE 40, 2025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637485F-3D66-97F2-A71B-1EB56AC1C6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8623" y="1041121"/>
            <a:ext cx="2768568" cy="503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51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0a074256d695c9370ae4726a91caae57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0bec1c15e775c7db74e9e814dddf3d6d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35466669-6ABF-42F9-893A-41303AF90C75}"/>
</file>

<file path=customXml/itemProps2.xml><?xml version="1.0" encoding="utf-8"?>
<ds:datastoreItem xmlns:ds="http://schemas.openxmlformats.org/officeDocument/2006/customXml" ds:itemID="{7BEE6354-38DB-4B6A-9C3A-1A92E521667F}"/>
</file>

<file path=customXml/itemProps3.xml><?xml version="1.0" encoding="utf-8"?>
<ds:datastoreItem xmlns:ds="http://schemas.openxmlformats.org/officeDocument/2006/customXml" ds:itemID="{FA074C19-2B17-4A49-8C03-9829FABADDA3}"/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130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Bravo, Pamela (WDC)</dc:creator>
  <cp:lastModifiedBy>Pacis, Carmelita Lucia (WDC)</cp:lastModifiedBy>
  <cp:revision>14</cp:revision>
  <dcterms:created xsi:type="dcterms:W3CDTF">2025-10-21T19:23:33Z</dcterms:created>
  <dcterms:modified xsi:type="dcterms:W3CDTF">2025-10-23T15:31:36Z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</Properties>
</file>