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47214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B8913-75EC-4682-9137-A64FD9172E96}" v="3" dt="2023-11-09T22:02:02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1634</c:v>
                </c:pt>
                <c:pt idx="1">
                  <c:v>1938</c:v>
                </c:pt>
                <c:pt idx="2">
                  <c:v>899</c:v>
                </c:pt>
                <c:pt idx="3">
                  <c:v>765</c:v>
                </c:pt>
                <c:pt idx="4">
                  <c:v>530</c:v>
                </c:pt>
                <c:pt idx="5">
                  <c:v>362</c:v>
                </c:pt>
                <c:pt idx="6">
                  <c:v>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AE-49DB-95B0-231288B34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0.00</c:formatCode>
                <c:ptCount val="7"/>
                <c:pt idx="0">
                  <c:v>14.055707223575464</c:v>
                </c:pt>
                <c:pt idx="1">
                  <c:v>4.1657451549729201</c:v>
                </c:pt>
                <c:pt idx="2">
                  <c:v>1.5299741160374576</c:v>
                </c:pt>
                <c:pt idx="3">
                  <c:v>0.64159256929459729</c:v>
                </c:pt>
                <c:pt idx="4">
                  <c:v>0.43237390651211394</c:v>
                </c:pt>
                <c:pt idx="5">
                  <c:v>0.32050257069622684</c:v>
                </c:pt>
                <c:pt idx="6">
                  <c:v>0.10924217047592877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AE-49DB-95B0-231288B34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2582</c:v>
                </c:pt>
                <c:pt idx="1">
                  <c:v>4622</c:v>
                </c:pt>
                <c:pt idx="2">
                  <c:v>3264</c:v>
                </c:pt>
                <c:pt idx="3">
                  <c:v>2126</c:v>
                </c:pt>
                <c:pt idx="4">
                  <c:v>810</c:v>
                </c:pt>
                <c:pt idx="5">
                  <c:v>568</c:v>
                </c:pt>
                <c:pt idx="6">
                  <c:v>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BB-4F29-BE9F-59A297B53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24.446960888649865</c:v>
                </c:pt>
                <c:pt idx="1">
                  <c:v>10.763079015577404</c:v>
                </c:pt>
                <c:pt idx="2">
                  <c:v>5.6780106616479378</c:v>
                </c:pt>
                <c:pt idx="3">
                  <c:v>1.7445847649876514</c:v>
                </c:pt>
                <c:pt idx="4">
                  <c:v>0.66153388244239086</c:v>
                </c:pt>
                <c:pt idx="5">
                  <c:v>0.47297344389842561</c:v>
                </c:pt>
                <c:pt idx="6">
                  <c:v>0.1749012568213513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BB-4F29-BE9F-59A297B53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cases</a:t>
                </a:r>
              </a:p>
            </c:rich>
          </c:tx>
          <c:layout>
            <c:manualLayout>
              <c:xMode val="edge"/>
              <c:yMode val="edge"/>
              <c:x val="3.3620498386066719E-2"/>
              <c:y val="0.322046175709646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rate</a:t>
                </a:r>
              </a:p>
            </c:rich>
          </c:tx>
          <c:layout>
            <c:manualLayout>
              <c:xMode val="edge"/>
              <c:yMode val="edge"/>
              <c:x val="0.95218289729898942"/>
              <c:y val="0.335690890653977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1955</c:v>
                </c:pt>
                <c:pt idx="1">
                  <c:v>3715</c:v>
                </c:pt>
                <c:pt idx="2">
                  <c:v>2233</c:v>
                </c:pt>
                <c:pt idx="3">
                  <c:v>1452</c:v>
                </c:pt>
                <c:pt idx="4">
                  <c:v>664</c:v>
                </c:pt>
                <c:pt idx="5">
                  <c:v>471</c:v>
                </c:pt>
                <c:pt idx="6">
                  <c:v>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B6-4811-936B-097CB2283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18.127482097372859</c:v>
                </c:pt>
                <c:pt idx="1">
                  <c:v>8.4983634302359512</c:v>
                </c:pt>
                <c:pt idx="2">
                  <c:v>3.8338960501496269</c:v>
                </c:pt>
                <c:pt idx="3">
                  <c:v>1.2026398939589666</c:v>
                </c:pt>
                <c:pt idx="4">
                  <c:v>0.54827615741943192</c:v>
                </c:pt>
                <c:pt idx="5">
                  <c:v>0.40115404950874639</c:v>
                </c:pt>
                <c:pt idx="6">
                  <c:v>0.16601955540810817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B6-4811-936B-097CB2283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cases</a:t>
                </a:r>
              </a:p>
            </c:rich>
          </c:tx>
          <c:layout>
            <c:manualLayout>
              <c:xMode val="edge"/>
              <c:yMode val="edge"/>
              <c:x val="3.3620498386066719E-2"/>
              <c:y val="0.322046175709646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rate</a:t>
                </a:r>
              </a:p>
            </c:rich>
          </c:tx>
          <c:layout>
            <c:manualLayout>
              <c:xMode val="edge"/>
              <c:yMode val="edge"/>
              <c:x val="0.95218289729898942"/>
              <c:y val="0.335690890653977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1440</c:v>
                </c:pt>
                <c:pt idx="1">
                  <c:v>2107</c:v>
                </c:pt>
                <c:pt idx="2">
                  <c:v>839</c:v>
                </c:pt>
                <c:pt idx="3">
                  <c:v>689</c:v>
                </c:pt>
                <c:pt idx="4">
                  <c:v>318</c:v>
                </c:pt>
                <c:pt idx="5">
                  <c:v>262</c:v>
                </c:pt>
                <c:pt idx="6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C-41E2-BAFD-5D067213F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13.289823926445255</c:v>
                </c:pt>
                <c:pt idx="1">
                  <c:v>4.6857765399203029</c:v>
                </c:pt>
                <c:pt idx="2">
                  <c:v>1.4188247331895019</c:v>
                </c:pt>
                <c:pt idx="3">
                  <c:v>0.56892508401099551</c:v>
                </c:pt>
                <c:pt idx="4">
                  <c:v>0.26269934047265336</c:v>
                </c:pt>
                <c:pt idx="5">
                  <c:v>0.22804331705437703</c:v>
                </c:pt>
                <c:pt idx="6">
                  <c:v>8.1091161453671748E-2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3C-41E2-BAFD-5D067213F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1770</c:v>
                </c:pt>
                <c:pt idx="1">
                  <c:v>3667</c:v>
                </c:pt>
                <c:pt idx="2">
                  <c:v>1799</c:v>
                </c:pt>
                <c:pt idx="3">
                  <c:v>1212</c:v>
                </c:pt>
                <c:pt idx="4">
                  <c:v>674</c:v>
                </c:pt>
                <c:pt idx="5">
                  <c:v>506</c:v>
                </c:pt>
                <c:pt idx="6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CF-4E41-BEE2-59B09F195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16.397690501095823</c:v>
                </c:pt>
                <c:pt idx="1">
                  <c:v>8.287572388566053</c:v>
                </c:pt>
                <c:pt idx="2">
                  <c:v>3.060994179942389</c:v>
                </c:pt>
                <c:pt idx="3">
                  <c:v>1.0023074324495029</c:v>
                </c:pt>
                <c:pt idx="4">
                  <c:v>0.5570250189605449</c:v>
                </c:pt>
                <c:pt idx="5">
                  <c:v>0.43562933842375684</c:v>
                </c:pt>
                <c:pt idx="6">
                  <c:v>0.1086270492287104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CF-4E41-BEE2-59B09F195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D5840-D234-532E-7444-7D919CB4C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2BC24-1E75-F036-6CBE-E1C682B23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6260E-05F8-078C-B75C-DAB0D4D0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BB4E7-19AF-0A5D-A9CB-80449CED0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9723B-0BF2-0297-C28F-40F4B999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9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7DEE-4472-FBF1-E722-2F52D7E41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567B3-DDA2-E38D-0B36-3A77F89A7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E0883-ECCB-D1B1-CE6A-35133689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B80A1-7BC3-A2A7-D535-0D0382C1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47D6E-C1E8-EE11-7126-07CE6567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5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55619-1638-9513-5055-FCB73D2F7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5356F-2199-4819-06C3-1020A0E37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104DD-F9A0-17B8-2FDA-55B3593A3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73F97-37D0-410B-E6C4-47126BF5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068FB-E8CC-D9D4-DF1E-4145DDA7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07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421" y="6356352"/>
            <a:ext cx="2743121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l" defTabSz="685663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859" y="6356352"/>
            <a:ext cx="4114284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ctr" defTabSz="685663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420" y="611654"/>
            <a:ext cx="10515163" cy="8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ctr">
              <a:defRPr sz="2850" b="1">
                <a:solidFill>
                  <a:srgbClr val="00AAF0"/>
                </a:solidFill>
              </a:defRPr>
            </a:lvl1pPr>
          </a:lstStyle>
          <a:p>
            <a:pPr lvl="0"/>
            <a:r>
              <a:rPr lang="en-US" altLang="x-none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75953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355C-ABFD-2D36-0FBA-BA689B2D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EE798-A64B-4397-F641-B6B0D409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167CE-72F5-E485-AC00-31FAD3DF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EF93-8088-7635-0250-2618B6AD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ED2F7-CF94-C573-3EF9-C983848A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0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FF4-8958-211F-3B44-CC5337F96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1EF4F-662D-24B8-CD75-99B6EC23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C5E00-07D6-93EB-032B-F6CE56FC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B909-F4E5-D070-E30B-6D80416E5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DA79-86A7-1348-86BA-BE7483F4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6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6193-7AD1-0746-1123-BE254A74A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C1EEC-2447-4EEF-04F8-B116636E7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A53812-858B-5A86-0716-71CFACAC3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0EB73-6EF2-DEE0-9ED7-6FF7CE50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D2840-B439-BEBF-FB49-20F67E76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80EBD-B742-A1D6-EC66-7353B356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57C9-9B78-3665-4FE0-1A30C4A45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4B0B0-74C9-B007-A036-92C3B4230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108F5-7A01-5AA9-07B0-0C1649909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4A11B3-9ED0-94AF-DA8F-81C4E2338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02DF8B-6DD2-A097-6D84-E94B4DDA7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C4649A-EB6A-EBF1-C714-E1CECE7B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FFCDF9-D00C-4660-7F46-ACB80856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F700E-C744-D304-BB3F-7365FF8E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8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746B-23F3-F7A3-831A-D5613484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5C3A8C-97BD-65A7-CF55-5B6CE62B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0EB09-753A-F4FD-FE6C-CBBED9D4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C01B2-0565-0578-A62D-8617CD79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5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5ED40B-3391-09F1-2FDD-30C43AD9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43727-9564-D919-3BA0-A78236D9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51DF3-9F7F-92EC-7851-49063A2D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4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CA92-D877-3F06-58E8-B9C28A7E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9A2DB-AA35-6BD2-6257-A566D9B8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05CCF-419B-8CB3-0891-FC4BC3CF1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034D9-68F2-5FA2-2FDC-56164771E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8AC19-5981-8263-510A-0E21E150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D268C-1EB9-685A-C7F6-AB395B3AC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2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465ED-75A6-BB32-FB32-57628C192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A8633C-3FD3-888E-E8E4-B9F81147A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3986E-AA95-7760-F1A4-6F33F7906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B1B6-AE63-1651-BB37-79CC06BA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6D055-1689-3BDF-8DA5-23821550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73341-0817-1FE3-B32E-AC4D351BC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3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71DDA-BB1E-539C-B98F-EE55D3AF7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B9D40-7EF2-DD40-0C0F-17B11CFA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47CBA-8E8C-1B68-4C0F-43BF021A2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5F9E5-8668-563A-F750-19678A45C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2AD81-12CA-A8CE-8F95-FB3CFDAFC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0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3BB7600-AD5E-EB92-6786-6E4094F4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123526"/>
            <a:ext cx="11761557" cy="8583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There are no changes in age pattern among the measles and rubella reported cases in the Americas</a:t>
            </a:r>
            <a:endParaRPr lang="en-US" sz="28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49EE7D-49FE-A66A-41F1-B9E4FD371D9C}"/>
              </a:ext>
            </a:extLst>
          </p:cNvPr>
          <p:cNvSpPr txBox="1"/>
          <p:nvPr/>
        </p:nvSpPr>
        <p:spPr>
          <a:xfrm>
            <a:off x="1323921" y="980010"/>
            <a:ext cx="112408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Distribution of suspected measles and rubella cases and incidence rate by age group, 2020-2024*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B99766-2576-0025-65E6-E644E414FB1D}"/>
              </a:ext>
            </a:extLst>
          </p:cNvPr>
          <p:cNvSpPr txBox="1"/>
          <p:nvPr/>
        </p:nvSpPr>
        <p:spPr>
          <a:xfrm rot="10800000" flipH="1" flipV="1">
            <a:off x="274312" y="6499608"/>
            <a:ext cx="99578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Source:  Only countries reporting case by case surveillance data to CIM/PAHO| *</a:t>
            </a: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as of epidemiological week 42 of 2025.</a:t>
            </a:r>
            <a:endParaRPr kumimoji="0" lang="en-US" sz="11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7E2BDCE4-D11B-A60D-8A60-C74E095185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0759500"/>
              </p:ext>
            </p:extLst>
          </p:nvPr>
        </p:nvGraphicFramePr>
        <p:xfrm>
          <a:off x="274313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F6A1DF02-52D2-3035-AA6A-872F6EDB0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822597"/>
              </p:ext>
            </p:extLst>
          </p:nvPr>
        </p:nvGraphicFramePr>
        <p:xfrm>
          <a:off x="5951748" y="4017833"/>
          <a:ext cx="4280435" cy="242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832110CB-49B1-42C1-D430-227F26162A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4693630"/>
              </p:ext>
            </p:extLst>
          </p:nvPr>
        </p:nvGraphicFramePr>
        <p:xfrm>
          <a:off x="1212970" y="4017832"/>
          <a:ext cx="4280435" cy="242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557EDE32-12EF-2576-FB86-89C5CABAE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7769832"/>
              </p:ext>
            </p:extLst>
          </p:nvPr>
        </p:nvGraphicFramePr>
        <p:xfrm>
          <a:off x="4240454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8777A73C-BFCF-CF84-4F6C-B18703B49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834125"/>
              </p:ext>
            </p:extLst>
          </p:nvPr>
        </p:nvGraphicFramePr>
        <p:xfrm>
          <a:off x="8206595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6254478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32ae4dd922a72bd9b7573b1916f5f514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a309437af54d0c17611073c5d8af99e4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3FEE463B-95C5-486A-B2C1-5D3ABA7B8C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D7BB9-FCC5-4C90-9E29-18D4ECC044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C16804-1AF6-468A-9EC5-569ECA24665E}">
  <ds:schemaRefs>
    <ds:schemaRef ds:uri="http://schemas.microsoft.com/office/2006/metadata/properties"/>
    <ds:schemaRef ds:uri="http://schemas.microsoft.com/office/infopath/2007/PartnerControls"/>
    <ds:schemaRef ds:uri="4989f34c-53b6-4c13-92d3-20e963bdea15"/>
    <ds:schemaRef ds:uri="63f513c6-35fa-4931-8c50-b609e7189350"/>
  </ds:schemaRefs>
</ds:datastoreItem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There are no changes in age pattern among the measles and rubella reported cases in the Americas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se observan cambios en el patrón de la edad de los casos notificados de sarampión y rubeola en las Américas</dc:title>
  <dc:creator>Bravo, Ms. Pamela (WDC)</dc:creator>
  <cp:lastModifiedBy>Pacis, Carmelita Lucia (WDC)</cp:lastModifiedBy>
  <cp:revision>9</cp:revision>
  <dcterms:created xsi:type="dcterms:W3CDTF">2023-11-09T20:58:48Z</dcterms:created>
  <dcterms:modified xsi:type="dcterms:W3CDTF">2025-11-10T18:14:21Z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  <property fmtid="{D5CDD505-2E9C-101B-9397-08002B2CF9AE}" pid="3" name="PAHO_x0020_Keyword">
    <vt:lpwstr/>
  </property>
  <property fmtid="{D5CDD505-2E9C-101B-9397-08002B2CF9AE}" pid="4" name="PAHO Keyword">
    <vt:lpwstr/>
  </property>
  <property fmtid="{D5CDD505-2E9C-101B-9397-08002B2CF9AE}" pid="5" name="MediaServiceImageTags">
    <vt:lpwstr/>
  </property>
</Properties>
</file>