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47215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6B8913-75EC-4682-9137-A64FD9172E96}" v="3" dt="2023-11-09T22:02:02.2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1634</c:v>
                </c:pt>
                <c:pt idx="1">
                  <c:v>1938</c:v>
                </c:pt>
                <c:pt idx="2">
                  <c:v>899</c:v>
                </c:pt>
                <c:pt idx="3">
                  <c:v>765</c:v>
                </c:pt>
                <c:pt idx="4">
                  <c:v>530</c:v>
                </c:pt>
                <c:pt idx="5">
                  <c:v>362</c:v>
                </c:pt>
                <c:pt idx="6">
                  <c:v>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AE-49DB-95B0-231288B342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0.00</c:formatCode>
                <c:ptCount val="7"/>
                <c:pt idx="0">
                  <c:v>14.055707223575464</c:v>
                </c:pt>
                <c:pt idx="1">
                  <c:v>4.1657451549729201</c:v>
                </c:pt>
                <c:pt idx="2">
                  <c:v>1.5299741160374576</c:v>
                </c:pt>
                <c:pt idx="3">
                  <c:v>0.64159256929459729</c:v>
                </c:pt>
                <c:pt idx="4">
                  <c:v>0.43237390651211394</c:v>
                </c:pt>
                <c:pt idx="5">
                  <c:v>0.32050257069622684</c:v>
                </c:pt>
                <c:pt idx="6">
                  <c:v>0.10924217047592877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AE-49DB-95B0-231288B342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2582</c:v>
                </c:pt>
                <c:pt idx="1">
                  <c:v>4622</c:v>
                </c:pt>
                <c:pt idx="2">
                  <c:v>3264</c:v>
                </c:pt>
                <c:pt idx="3">
                  <c:v>2126</c:v>
                </c:pt>
                <c:pt idx="4">
                  <c:v>810</c:v>
                </c:pt>
                <c:pt idx="5">
                  <c:v>568</c:v>
                </c:pt>
                <c:pt idx="6">
                  <c:v>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BB-4F29-BE9F-59A297B53C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24.446960888649865</c:v>
                </c:pt>
                <c:pt idx="1">
                  <c:v>10.763079015577404</c:v>
                </c:pt>
                <c:pt idx="2">
                  <c:v>5.6780106616479378</c:v>
                </c:pt>
                <c:pt idx="3">
                  <c:v>1.7445847649876514</c:v>
                </c:pt>
                <c:pt idx="4">
                  <c:v>0.66153388244239086</c:v>
                </c:pt>
                <c:pt idx="5">
                  <c:v>0.47297344389842561</c:v>
                </c:pt>
                <c:pt idx="6">
                  <c:v>0.1749012568213513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BB-4F29-BE9F-59A297B53C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dirty="0"/>
                  <a:t>MR cases</a:t>
                </a:r>
              </a:p>
            </c:rich>
          </c:tx>
          <c:layout>
            <c:manualLayout>
              <c:xMode val="edge"/>
              <c:yMode val="edge"/>
              <c:x val="3.3620498386066719E-2"/>
              <c:y val="0.322046175709646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dirty="0"/>
                  <a:t>MR rate</a:t>
                </a:r>
              </a:p>
            </c:rich>
          </c:tx>
          <c:layout>
            <c:manualLayout>
              <c:xMode val="edge"/>
              <c:yMode val="edge"/>
              <c:x val="0.95218289729898942"/>
              <c:y val="0.335690890653977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1955</c:v>
                </c:pt>
                <c:pt idx="1">
                  <c:v>3715</c:v>
                </c:pt>
                <c:pt idx="2">
                  <c:v>2233</c:v>
                </c:pt>
                <c:pt idx="3">
                  <c:v>1452</c:v>
                </c:pt>
                <c:pt idx="4">
                  <c:v>664</c:v>
                </c:pt>
                <c:pt idx="5">
                  <c:v>471</c:v>
                </c:pt>
                <c:pt idx="6">
                  <c:v>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B6-4811-936B-097CB2283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18.127482097372859</c:v>
                </c:pt>
                <c:pt idx="1">
                  <c:v>8.4983634302359512</c:v>
                </c:pt>
                <c:pt idx="2">
                  <c:v>3.8338960501496269</c:v>
                </c:pt>
                <c:pt idx="3">
                  <c:v>1.2026398939589666</c:v>
                </c:pt>
                <c:pt idx="4">
                  <c:v>0.54827615741943192</c:v>
                </c:pt>
                <c:pt idx="5">
                  <c:v>0.40115404950874639</c:v>
                </c:pt>
                <c:pt idx="6">
                  <c:v>0.16601955540810817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B6-4811-936B-097CB2283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dirty="0"/>
                  <a:t>MR cases</a:t>
                </a:r>
              </a:p>
            </c:rich>
          </c:tx>
          <c:layout>
            <c:manualLayout>
              <c:xMode val="edge"/>
              <c:yMode val="edge"/>
              <c:x val="3.3620498386066719E-2"/>
              <c:y val="0.322046175709646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dirty="0"/>
                  <a:t>MR rate</a:t>
                </a:r>
              </a:p>
            </c:rich>
          </c:tx>
          <c:layout>
            <c:manualLayout>
              <c:xMode val="edge"/>
              <c:yMode val="edge"/>
              <c:x val="0.95218289729898942"/>
              <c:y val="0.335690890653977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1440</c:v>
                </c:pt>
                <c:pt idx="1">
                  <c:v>2107</c:v>
                </c:pt>
                <c:pt idx="2">
                  <c:v>839</c:v>
                </c:pt>
                <c:pt idx="3">
                  <c:v>689</c:v>
                </c:pt>
                <c:pt idx="4">
                  <c:v>318</c:v>
                </c:pt>
                <c:pt idx="5">
                  <c:v>262</c:v>
                </c:pt>
                <c:pt idx="6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3C-41E2-BAFD-5D067213F5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13.289823926445255</c:v>
                </c:pt>
                <c:pt idx="1">
                  <c:v>4.6857765399203029</c:v>
                </c:pt>
                <c:pt idx="2">
                  <c:v>1.4188247331895019</c:v>
                </c:pt>
                <c:pt idx="3">
                  <c:v>0.56892508401099551</c:v>
                </c:pt>
                <c:pt idx="4">
                  <c:v>0.26269934047265336</c:v>
                </c:pt>
                <c:pt idx="5">
                  <c:v>0.22804331705437703</c:v>
                </c:pt>
                <c:pt idx="6">
                  <c:v>8.1091161453671748E-2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3C-41E2-BAFD-5D067213F5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>
                <a:solidFill>
                  <a:schemeClr val="tx1"/>
                </a:solidFill>
              </a:rPr>
              <a:t>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541511896178283"/>
          <c:y val="0.1813203996626214"/>
          <c:w val="0.7143692171473226"/>
          <c:h val="0.53291934269681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1770</c:v>
                </c:pt>
                <c:pt idx="1">
                  <c:v>3667</c:v>
                </c:pt>
                <c:pt idx="2">
                  <c:v>1799</c:v>
                </c:pt>
                <c:pt idx="3">
                  <c:v>1212</c:v>
                </c:pt>
                <c:pt idx="4">
                  <c:v>674</c:v>
                </c:pt>
                <c:pt idx="5">
                  <c:v>506</c:v>
                </c:pt>
                <c:pt idx="6">
                  <c:v>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CF-4E41-BEE2-59B09F195B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74682480"/>
        <c:axId val="167468392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16.397690501095823</c:v>
                </c:pt>
                <c:pt idx="1">
                  <c:v>8.287572388566053</c:v>
                </c:pt>
                <c:pt idx="2">
                  <c:v>3.060994179942389</c:v>
                </c:pt>
                <c:pt idx="3">
                  <c:v>1.0023074324495029</c:v>
                </c:pt>
                <c:pt idx="4">
                  <c:v>0.5570250189605449</c:v>
                </c:pt>
                <c:pt idx="5">
                  <c:v>0.43562933842375684</c:v>
                </c:pt>
                <c:pt idx="6">
                  <c:v>0.1086270492287104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CF-4E41-BEE2-59B09F195B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4577360"/>
        <c:axId val="1674576880"/>
      </c:lineChart>
      <c:catAx>
        <c:axId val="16746824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3920"/>
        <c:crosses val="autoZero"/>
        <c:auto val="1"/>
        <c:lblAlgn val="ctr"/>
        <c:lblOffset val="100"/>
        <c:noMultiLvlLbl val="0"/>
      </c:catAx>
      <c:valAx>
        <c:axId val="1674683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682480"/>
        <c:crosses val="autoZero"/>
        <c:crossBetween val="between"/>
      </c:valAx>
      <c:valAx>
        <c:axId val="1674576880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4577360"/>
        <c:crosses val="max"/>
        <c:crossBetween val="between"/>
      </c:valAx>
      <c:catAx>
        <c:axId val="1674577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457688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D5840-D234-532E-7444-7D919CB4C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92BC24-1E75-F036-6CBE-E1C682B23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6260E-05F8-078C-B75C-DAB0D4D04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BB4E7-19AF-0A5D-A9CB-80449CED0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9723B-0BF2-0297-C28F-40F4B999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9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07DEE-4472-FBF1-E722-2F52D7E41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9567B3-DDA2-E38D-0B36-3A77F89A7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E0883-ECCB-D1B1-CE6A-35133689B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B80A1-7BC3-A2A7-D535-0D0382C1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47D6E-C1E8-EE11-7126-07CE6567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5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55619-1638-9513-5055-FCB73D2F70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5356F-2199-4819-06C3-1020A0E37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104DD-F9A0-17B8-2FDA-55B3593A3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73F97-37D0-410B-E6C4-47126BF5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068FB-E8CC-D9D4-DF1E-4145DDA7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07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38421" y="6356352"/>
            <a:ext cx="2743121" cy="365125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l" defTabSz="685663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Roboto 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859" y="6356352"/>
            <a:ext cx="4114284" cy="365125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ctr" defTabSz="685663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Roboto Regular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838420" y="611654"/>
            <a:ext cx="10515163" cy="858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82843" tIns="91422" rIns="182843" bIns="91422" numCol="1" anchor="ctr" anchorCtr="0" compatLnSpc="1">
            <a:prstTxWarp prst="textNoShape">
              <a:avLst/>
            </a:prstTxWarp>
          </a:bodyPr>
          <a:lstStyle>
            <a:lvl1pPr algn="ctr">
              <a:defRPr sz="2850" b="1">
                <a:solidFill>
                  <a:srgbClr val="00AAF0"/>
                </a:solidFill>
              </a:defRPr>
            </a:lvl1pPr>
          </a:lstStyle>
          <a:p>
            <a:pPr lvl="0"/>
            <a:r>
              <a:rPr lang="en-US" altLang="x-none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759536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F355C-ABFD-2D36-0FBA-BA689B2DF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EE798-A64B-4397-F641-B6B0D4099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167CE-72F5-E485-AC00-31FAD3DF4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AEF93-8088-7635-0250-2618B6AD4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ED2F7-CF94-C573-3EF9-C983848AB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0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0FF4-8958-211F-3B44-CC5337F96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1EF4F-662D-24B8-CD75-99B6EC23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C5E00-07D6-93EB-032B-F6CE56FC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9B909-F4E5-D070-E30B-6D80416E5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1DA79-86A7-1348-86BA-BE7483F4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6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C6193-7AD1-0746-1123-BE254A74A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C1EEC-2447-4EEF-04F8-B116636E7C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A53812-858B-5A86-0716-71CFACAC30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0EB73-6EF2-DEE0-9ED7-6FF7CE50A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FD2840-B439-BEBF-FB49-20F67E76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80EBD-B742-A1D6-EC66-7353B356E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957C9-9B78-3665-4FE0-1A30C4A45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4B0B0-74C9-B007-A036-92C3B4230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108F5-7A01-5AA9-07B0-0C1649909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4A11B3-9ED0-94AF-DA8F-81C4E2338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02DF8B-6DD2-A097-6D84-E94B4DDA7D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C4649A-EB6A-EBF1-C714-E1CECE7B5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FFCDF9-D00C-4660-7F46-ACB80856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6F700E-C744-D304-BB3F-7365FF8E9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8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4746B-23F3-F7A3-831A-D56134845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5C3A8C-97BD-65A7-CF55-5B6CE62BC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0EB09-753A-F4FD-FE6C-CBBED9D4C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2C01B2-0565-0578-A62D-8617CD799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5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5ED40B-3391-09F1-2FDD-30C43AD9B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643727-9564-D919-3BA0-A78236D9D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51DF3-9F7F-92EC-7851-49063A2D8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4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0CA92-D877-3F06-58E8-B9C28A7ED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9A2DB-AA35-6BD2-6257-A566D9B87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05CCF-419B-8CB3-0891-FC4BC3CF1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6034D9-68F2-5FA2-2FDC-56164771E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8AC19-5981-8263-510A-0E21E150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D268C-1EB9-685A-C7F6-AB395B3AC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2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465ED-75A6-BB32-FB32-57628C192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A8633C-3FD3-888E-E8E4-B9F81147A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D3986E-AA95-7760-F1A4-6F33F7906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BB1B6-AE63-1651-BB37-79CC06BA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A6D055-1689-3BDF-8DA5-238215507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73341-0817-1FE3-B32E-AC4D351BC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3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A71DDA-BB1E-539C-B98F-EE55D3AF7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B9D40-7EF2-DD40-0C0F-17B11CFA4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47CBA-8E8C-1B68-4C0F-43BF021A2F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82CA9-3CAC-4E7F-BFCD-DC4E5375AA8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5F9E5-8668-563A-F750-19678A45C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2AD81-12CA-A8CE-8F95-FB3CFDAFC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A70E8-3FC4-4C7F-A663-939FA29AB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70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44E4D-C9E3-BFBB-F6D6-25670F30E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6979711-3192-2F04-6202-9E600E78E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5" y="123526"/>
            <a:ext cx="11761557" cy="85838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s-ES" sz="2800" dirty="0">
                <a:solidFill>
                  <a:schemeClr val="tx1"/>
                </a:solidFill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No se observan cambios en el patrón de la edad de los casos notificados de sarampión y rubeola en las Américas</a:t>
            </a:r>
            <a:endParaRPr lang="en-US" sz="28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DA9341-15EC-807D-215C-F2F25A9A9D4F}"/>
              </a:ext>
            </a:extLst>
          </p:cNvPr>
          <p:cNvSpPr txBox="1"/>
          <p:nvPr/>
        </p:nvSpPr>
        <p:spPr>
          <a:xfrm>
            <a:off x="1095207" y="964389"/>
            <a:ext cx="104870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Distribución de casos notificados de sarampión y rubéola y tasa de incidencia por grupo de edad, 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2020-2024*</a:t>
            </a:r>
            <a:endParaRPr lang="en-US" dirty="0"/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D7C107A2-58A1-349A-956F-3DEDFB8536CC}"/>
              </a:ext>
            </a:extLst>
          </p:cNvPr>
          <p:cNvGraphicFramePr/>
          <p:nvPr/>
        </p:nvGraphicFramePr>
        <p:xfrm>
          <a:off x="274313" y="1420403"/>
          <a:ext cx="3711092" cy="2229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3CC2201E-A3D5-9B35-3411-A4A723A3AD25}"/>
              </a:ext>
            </a:extLst>
          </p:cNvPr>
          <p:cNvGraphicFramePr/>
          <p:nvPr/>
        </p:nvGraphicFramePr>
        <p:xfrm>
          <a:off x="5951748" y="4017833"/>
          <a:ext cx="4280435" cy="2426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70FD58FA-F15D-8401-2C15-B9F8FA72AA4B}"/>
              </a:ext>
            </a:extLst>
          </p:cNvPr>
          <p:cNvGraphicFramePr/>
          <p:nvPr/>
        </p:nvGraphicFramePr>
        <p:xfrm>
          <a:off x="1212970" y="4017832"/>
          <a:ext cx="4280435" cy="2426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4D295E97-6DB3-AB36-FDFA-433430D4C431}"/>
              </a:ext>
            </a:extLst>
          </p:cNvPr>
          <p:cNvGraphicFramePr/>
          <p:nvPr/>
        </p:nvGraphicFramePr>
        <p:xfrm>
          <a:off x="4240454" y="1420403"/>
          <a:ext cx="3711092" cy="2229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273A7E6-136A-07F7-2C8D-79717E36CAEB}"/>
              </a:ext>
            </a:extLst>
          </p:cNvPr>
          <p:cNvGraphicFramePr/>
          <p:nvPr/>
        </p:nvGraphicFramePr>
        <p:xfrm>
          <a:off x="8206595" y="1420403"/>
          <a:ext cx="3711092" cy="2229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A56C205-5725-3EBA-84EF-164FF8C24025}"/>
              </a:ext>
            </a:extLst>
          </p:cNvPr>
          <p:cNvSpPr txBox="1"/>
          <p:nvPr/>
        </p:nvSpPr>
        <p:spPr>
          <a:xfrm rot="10800000" flipH="1" flipV="1">
            <a:off x="274312" y="6483709"/>
            <a:ext cx="99578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1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Fuente:  Solo países reportando información de vigilancia caso-a-caso a CIM/OPS. | *</a:t>
            </a:r>
            <a:r>
              <a:rPr lang="es-419" sz="11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Datos hasta la semana epidemiológica 42 de 2025.</a:t>
            </a:r>
            <a:endParaRPr kumimoji="0" lang="es-419" sz="11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21562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3" ma:contentTypeDescription="Create a new document." ma:contentTypeScope="" ma:versionID="32ae4dd922a72bd9b7573b1916f5f514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a309437af54d0c17611073c5d8af99e4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  <lcf76f155ced4ddcb4097134ff3c332f xmlns="4989f34c-53b6-4c13-92d3-20e963bdea15">
      <Terms xmlns="http://schemas.microsoft.com/office/infopath/2007/PartnerControls"/>
    </lcf76f155ced4ddcb4097134ff3c332f>
    <TaxCatchAll xmlns="63f513c6-35fa-4931-8c50-b609e7189350" xsi:nil="true"/>
  </documentManagement>
</p:properties>
</file>

<file path=customXml/itemProps1.xml><?xml version="1.0" encoding="utf-8"?>
<ds:datastoreItem xmlns:ds="http://schemas.openxmlformats.org/officeDocument/2006/customXml" ds:itemID="{3FEE463B-95C5-486A-B2C1-5D3ABA7B8C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9f34c-53b6-4c13-92d3-20e963bdea15"/>
    <ds:schemaRef ds:uri="63f513c6-35fa-4931-8c50-b609e71893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CD7BB9-FCC5-4C90-9E29-18D4ECC044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C16804-1AF6-468A-9EC5-569ECA24665E}">
  <ds:schemaRefs>
    <ds:schemaRef ds:uri="http://schemas.microsoft.com/office/2006/metadata/properties"/>
    <ds:schemaRef ds:uri="http://schemas.microsoft.com/office/infopath/2007/PartnerControls"/>
    <ds:schemaRef ds:uri="4989f34c-53b6-4c13-92d3-20e963bdea15"/>
    <ds:schemaRef ds:uri="63f513c6-35fa-4931-8c50-b609e7189350"/>
  </ds:schemaRefs>
</ds:datastoreItem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No se observan cambios en el patrón de la edad de los casos notificados de sarampión y rubeola en las Américas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se observan cambios en el patrón de la edad de los casos notificados de sarampión y rubeola en las Américas</dc:title>
  <dc:creator>Bravo, Ms. Pamela (WDC)</dc:creator>
  <cp:lastModifiedBy>Pacis, Carmelita Lucia (WDC)</cp:lastModifiedBy>
  <cp:revision>9</cp:revision>
  <dcterms:created xsi:type="dcterms:W3CDTF">2023-11-09T20:58:48Z</dcterms:created>
  <dcterms:modified xsi:type="dcterms:W3CDTF">2025-11-10T18:26:34Z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  <property fmtid="{D5CDD505-2E9C-101B-9397-08002B2CF9AE}" pid="3" name="PAHO_x0020_Keyword">
    <vt:lpwstr/>
  </property>
  <property fmtid="{D5CDD505-2E9C-101B-9397-08002B2CF9AE}" pid="4" name="PAHO Keyword">
    <vt:lpwstr/>
  </property>
  <property fmtid="{D5CDD505-2E9C-101B-9397-08002B2CF9AE}" pid="5" name="MediaServiceImageTags">
    <vt:lpwstr/>
  </property>
</Properties>
</file>