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style1.xml" ContentType="application/vnd.ms-office.chartstyle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225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aho-my.sharepoint.com/personal/paciscar_paho_org/Documents/My%20Documents/1-Finalized%20IM%20Data%20(Official)/1-AFP-MR%20Indicators/CRS/1-CRS-Suspected-cases-CRS-Rate%202014-present-31oct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Annual notification rates of congenital rubella syndrome (CRS) suspected cases </a:t>
            </a:r>
            <a:r>
              <a:rPr lang="en-US" sz="1600" baseline="0"/>
              <a:t>Latin </a:t>
            </a:r>
            <a:r>
              <a:rPr lang="en-US" sz="1600"/>
              <a:t>American and the Caribbean, 2014-2024*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482046265955885"/>
          <c:y val="0.18391835430871695"/>
          <c:w val="0.70008916049672898"/>
          <c:h val="0.59523304725397741"/>
        </c:manualLayout>
      </c:layout>
      <c:lineChart>
        <c:grouping val="standard"/>
        <c:varyColors val="0"/>
        <c:ser>
          <c:idx val="1"/>
          <c:order val="1"/>
          <c:tx>
            <c:strRef>
              <c:f>'CRS table-graph-ppt-per ENG'!$K$31</c:f>
              <c:strCache>
                <c:ptCount val="1"/>
                <c:pt idx="0">
                  <c:v>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'CRS table-graph-ppt-per ENG'!$L$29:$V$29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'CRS table-graph-ppt-per ENG'!$L$31:$V$31</c:f>
              <c:numCache>
                <c:formatCode>0.00</c:formatCode>
                <c:ptCount val="11"/>
                <c:pt idx="0">
                  <c:v>0.68778757060745466</c:v>
                </c:pt>
                <c:pt idx="1">
                  <c:v>0.92781286869868629</c:v>
                </c:pt>
                <c:pt idx="2">
                  <c:v>1.0042034029093396</c:v>
                </c:pt>
                <c:pt idx="3">
                  <c:v>0.69763003481687091</c:v>
                </c:pt>
                <c:pt idx="4">
                  <c:v>0.74617797188635426</c:v>
                </c:pt>
                <c:pt idx="5">
                  <c:v>0.83567784706146442</c:v>
                </c:pt>
                <c:pt idx="6">
                  <c:v>0.89597338617068467</c:v>
                </c:pt>
                <c:pt idx="7">
                  <c:v>1.5217715822925413</c:v>
                </c:pt>
                <c:pt idx="8">
                  <c:v>1.6513471149437073</c:v>
                </c:pt>
                <c:pt idx="9">
                  <c:v>2.081482453713877</c:v>
                </c:pt>
                <c:pt idx="10">
                  <c:v>2.4249569407394227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6B8-4F78-BEB6-4CCA9FDAC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2144928"/>
        <c:axId val="622145888"/>
      </c:lineChart>
      <c:lineChart>
        <c:grouping val="standard"/>
        <c:varyColors val="0"/>
        <c:ser>
          <c:idx val="0"/>
          <c:order val="0"/>
          <c:tx>
            <c:strRef>
              <c:f>'CRS table-graph-ppt-per ENG'!$K$30</c:f>
              <c:strCache>
                <c:ptCount val="1"/>
                <c:pt idx="0">
                  <c:v>Suspected cases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numRef>
              <c:f>'CRS table-graph-ppt-per ENG'!$L$29:$V$29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'CRS table-graph-ppt-per ENG'!$L$30:$V$30</c:f>
              <c:numCache>
                <c:formatCode>General</c:formatCode>
                <c:ptCount val="11"/>
                <c:pt idx="0">
                  <c:v>732</c:v>
                </c:pt>
                <c:pt idx="1">
                  <c:v>987</c:v>
                </c:pt>
                <c:pt idx="2">
                  <c:v>1064</c:v>
                </c:pt>
                <c:pt idx="3">
                  <c:v>734</c:v>
                </c:pt>
                <c:pt idx="4">
                  <c:v>778</c:v>
                </c:pt>
                <c:pt idx="5">
                  <c:v>863</c:v>
                </c:pt>
                <c:pt idx="6">
                  <c:v>917</c:v>
                </c:pt>
                <c:pt idx="7">
                  <c:v>1470</c:v>
                </c:pt>
                <c:pt idx="8">
                  <c:v>1577</c:v>
                </c:pt>
                <c:pt idx="9">
                  <c:v>1976</c:v>
                </c:pt>
                <c:pt idx="10">
                  <c:v>2235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B8-4F78-BEB6-4CCA9FDAC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0568175"/>
        <c:axId val="1820735695"/>
      </c:lineChart>
      <c:catAx>
        <c:axId val="62214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145888"/>
        <c:crosses val="autoZero"/>
        <c:auto val="1"/>
        <c:lblAlgn val="ctr"/>
        <c:lblOffset val="100"/>
        <c:noMultiLvlLbl val="0"/>
      </c:catAx>
      <c:valAx>
        <c:axId val="6221458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</a:rPr>
                  <a:t>Rate per 10,000 live births</a:t>
                </a:r>
              </a:p>
            </c:rich>
          </c:tx>
          <c:layout>
            <c:manualLayout>
              <c:xMode val="edge"/>
              <c:yMode val="edge"/>
              <c:x val="0.1131591712641126"/>
              <c:y val="0.242417389403379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2144928"/>
        <c:crosses val="autoZero"/>
        <c:crossBetween val="between"/>
      </c:valAx>
      <c:valAx>
        <c:axId val="182073569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568175"/>
        <c:crosses val="max"/>
        <c:crossBetween val="between"/>
      </c:valAx>
      <c:catAx>
        <c:axId val="182056817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20735695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0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D0D7-F79A-C35D-B5CD-737F4906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41E3B-22B6-1634-CD18-5F838038A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E27EA-6AE6-FEF0-D0DF-DF3CDFC5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A025A-B3B1-EEE0-3262-6574DFDD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44B8E-AA8E-A585-ABA5-3E1C8B02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2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9356A-B1DA-F855-5E02-F8724971F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5722D7-AFF4-A13D-F721-414451E3C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D7A3C-E9AB-656A-9EB1-214BC26D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B8CCF-ABAB-2D77-7A7B-EAF3620D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90AA3-6892-A3A8-823A-F6C63B704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67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FCC361-14CA-2212-045A-3022CD52C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F4B91-6D00-CA21-A9BF-25F36BA37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730BA-5BBA-EBC9-3C8C-EC574EBC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9F03C-D2DD-BE2E-DF76-162E72714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30204-A919-9369-4FB2-4C8CCEB1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6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General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41640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40758-D263-D1CC-82BF-73D05EBD1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48335-426B-324D-32D9-9A0C4BC6E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B0D67-ED9A-F14E-15E1-BA3EAD12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54489-AABE-BA88-C22D-63A43A7C4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1D5E5-946A-E6C2-E4CB-4D31F5F2F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0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F9036-A559-0B8A-52CA-6D93AC011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57280-47B9-A0AD-FE20-68F856725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52389-765E-C968-89DE-D125122A4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B0CB7-2D65-2233-65E4-AFA164B6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759FA-1533-B21B-6C50-14BD8F7B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E1A8-F93F-B468-42C8-26633FA3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CA67E-5524-F007-0192-E2DD99AA0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48AEB-F8D8-5937-3859-EB89D3A50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81B15-8576-CA1B-BAE3-8B5DD113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2E5C8-E779-6F77-B532-728CC198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C857D-298A-EB7D-762B-8EA37CCA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685E-8DF5-3C0E-7CF8-E21FCF01F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8E399-664B-84CF-FC7B-A3C1CA696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C2993-9E36-72B3-D882-69491FCFD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517E7-9CD4-BE33-8DC1-8BFB00D99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0F25F-845E-7A66-BD2C-5B4ECB19F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A04AD8-4552-16C8-D80B-4EABEBAF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7C1923-B58A-CD72-243D-DE6E777B4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F499B-4AA8-D62C-33B0-A7EA7B2D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3BB2-A929-A361-A35A-133D82342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0CB14-5401-4024-B37F-662E670C0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5BBEE-EFEF-99C2-A5AD-7E9D2EE78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85AB5F-BB4F-9E99-BEFF-6CC1D2816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4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5DF8C5-B4EB-E0DC-3E20-F6CA8434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3A981-FD81-BA64-6984-95FD1B21F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8B578-70AF-FB96-8D0D-8F6B15F9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7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4823D-A69D-418F-2A61-8FC2DF5D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7C8A9-E9DC-146B-6036-EA1FFB516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66FB1-005C-4314-4E61-2A52FD47B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22319-830D-41B5-C758-36B1CF2A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80897-6AF6-F0F5-810A-07A55D9EA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4951A-EE68-C2D6-FE11-62D2A161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4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0534E-9A93-4C2E-11D5-70467800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3B43C1-D5D8-5BB2-5B18-7658048B2C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469B3-5CB1-492D-6204-C4C518612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1FEFD-C098-1E30-6AEF-1A81A1EE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B9D40-F700-28A5-E524-DA6DC3481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F5541-30E5-2724-76D1-788F4A361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7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69DAC-AA63-D85A-0B3E-90737AE1B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7507D-42C1-A832-9173-3B3AF3C3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48FAB-FAF3-BB30-7C52-50CA9AEC9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5219B9-0BB7-4025-82AB-18BE0580B49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5A191-DD69-7526-74A0-3AE9E4A25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F82E6-676F-C18C-2462-AEB21D598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8DD718-0771-40EA-AFE7-1EEAB03AB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4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F8164B-386C-7D15-5D6A-DCF4F9BA9D54}"/>
              </a:ext>
            </a:extLst>
          </p:cNvPr>
          <p:cNvSpPr/>
          <p:nvPr/>
        </p:nvSpPr>
        <p:spPr>
          <a:xfrm>
            <a:off x="474649" y="6479714"/>
            <a:ext cx="76432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</a:t>
            </a:r>
            <a:r>
              <a:rPr kumimoji="0" lang="en-US" altLang="en-US" sz="1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ISIS</a:t>
            </a:r>
            <a:r>
              <a:rPr lang="en-US" altLang="en-US" sz="1200" dirty="0">
                <a:solidFill>
                  <a:prstClr val="black"/>
                </a:solidFill>
                <a:latin typeface="Calibri" panose="020F0502020204030204"/>
              </a:rPr>
              <a:t> and country reports</a:t>
            </a:r>
            <a:r>
              <a:rPr kumimoji="0" lang="en-US" altLang="en-US" sz="1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| *Data a</a:t>
            </a:r>
            <a:r>
              <a:rPr lang="en-US" altLang="en-US" sz="1200" dirty="0">
                <a:solidFill>
                  <a:prstClr val="black"/>
                </a:solidFill>
                <a:latin typeface="Calibri" panose="020F0502020204030204"/>
              </a:rPr>
              <a:t>s of </a:t>
            </a:r>
            <a:r>
              <a:rPr kumimoji="0" lang="en-US" altLang="en-US" sz="1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epidemiological week 42, 18 </a:t>
            </a:r>
            <a:r>
              <a:rPr lang="en-US" altLang="en-US" sz="1200" dirty="0">
                <a:solidFill>
                  <a:prstClr val="black"/>
                </a:solidFill>
                <a:latin typeface="Calibri" panose="020F0502020204030204"/>
              </a:rPr>
              <a:t>October</a:t>
            </a:r>
            <a:r>
              <a:rPr kumimoji="0" lang="en-US" altLang="en-US" sz="1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2025 . </a:t>
            </a:r>
            <a:endParaRPr kumimoji="0" lang="es-ES_tradnl" sz="12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7B78A7-FD2C-C7C3-E2B4-E59B2AA807CC}"/>
              </a:ext>
            </a:extLst>
          </p:cNvPr>
          <p:cNvSpPr txBox="1">
            <a:spLocks/>
          </p:cNvSpPr>
          <p:nvPr/>
        </p:nvSpPr>
        <p:spPr>
          <a:xfrm>
            <a:off x="191666" y="86940"/>
            <a:ext cx="11214396" cy="12884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41148" tIns="20574" rIns="41148" bIns="20574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 defTabSz="621884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4472C4"/>
                </a:solidFill>
                <a:latin typeface="+mn-lt"/>
                <a:ea typeface="+mn-ea"/>
                <a:cs typeface="+mn-cs"/>
              </a:rPr>
              <a:t>Trend analysis of regional rates of suspected CRS cases</a:t>
            </a:r>
          </a:p>
          <a:p>
            <a:pPr lvl="0" algn="ctr" defTabSz="621884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4472C4"/>
                </a:solidFill>
                <a:latin typeface="+mn-lt"/>
                <a:ea typeface="+mn-ea"/>
                <a:cs typeface="+mn-cs"/>
              </a:rPr>
              <a:t>Latin America and the Caribbean, 2019–2024*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44988-1FDB-4A91-F1F3-1215070676CC}"/>
              </a:ext>
            </a:extLst>
          </p:cNvPr>
          <p:cNvSpPr txBox="1"/>
          <p:nvPr/>
        </p:nvSpPr>
        <p:spPr>
          <a:xfrm>
            <a:off x="3048674" y="3226127"/>
            <a:ext cx="6097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CO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BC05284-C494-60C3-CCFB-CF4BFF1B7F7C}"/>
              </a:ext>
            </a:extLst>
          </p:cNvPr>
          <p:cNvGrpSpPr/>
          <p:nvPr/>
        </p:nvGrpSpPr>
        <p:grpSpPr>
          <a:xfrm>
            <a:off x="1733005" y="5689944"/>
            <a:ext cx="1650669" cy="693512"/>
            <a:chOff x="3248297" y="5677801"/>
            <a:chExt cx="1650669" cy="69351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D65EDF-2D3A-B2B4-FE0D-8921B4F41CA7}"/>
                </a:ext>
              </a:extLst>
            </p:cNvPr>
            <p:cNvSpPr/>
            <p:nvPr/>
          </p:nvSpPr>
          <p:spPr>
            <a:xfrm>
              <a:off x="3248297" y="5710463"/>
              <a:ext cx="426720" cy="167823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512E07-3C17-DB9C-8702-9C1AC901F45A}"/>
                </a:ext>
              </a:extLst>
            </p:cNvPr>
            <p:cNvSpPr/>
            <p:nvPr/>
          </p:nvSpPr>
          <p:spPr>
            <a:xfrm>
              <a:off x="3248297" y="5911395"/>
              <a:ext cx="426720" cy="167823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D2B8ECE-3034-490E-8409-B89842094C8F}"/>
                </a:ext>
              </a:extLst>
            </p:cNvPr>
            <p:cNvSpPr/>
            <p:nvPr/>
          </p:nvSpPr>
          <p:spPr>
            <a:xfrm>
              <a:off x="3248297" y="6112326"/>
              <a:ext cx="426720" cy="167823"/>
            </a:xfrm>
            <a:prstGeom prst="rect">
              <a:avLst/>
            </a:prstGeom>
            <a:solidFill>
              <a:srgbClr val="FF3F3F"/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D6AD858-ACFE-383A-5B8C-E3AE21C2E301}"/>
                </a:ext>
              </a:extLst>
            </p:cNvPr>
            <p:cNvSpPr/>
            <p:nvPr/>
          </p:nvSpPr>
          <p:spPr>
            <a:xfrm>
              <a:off x="3693599" y="5677801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&gt;=1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AE4A0A1-2324-4E5A-ABE7-946982FA8DCC}"/>
                </a:ext>
              </a:extLst>
            </p:cNvPr>
            <p:cNvSpPr/>
            <p:nvPr/>
          </p:nvSpPr>
          <p:spPr>
            <a:xfrm>
              <a:off x="3693599" y="5886058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0.5-0.99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AF31637-2D90-91CB-7949-7475784B7656}"/>
                </a:ext>
              </a:extLst>
            </p:cNvPr>
            <p:cNvSpPr/>
            <p:nvPr/>
          </p:nvSpPr>
          <p:spPr>
            <a:xfrm>
              <a:off x="3693599" y="6094314"/>
              <a:ext cx="120536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0-0.49</a:t>
              </a:r>
              <a:endParaRPr kumimoji="0" lang="es-ES_tradnl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D33F306-854F-43B6-8349-3C310AC2CD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187372"/>
              </p:ext>
            </p:extLst>
          </p:nvPr>
        </p:nvGraphicFramePr>
        <p:xfrm>
          <a:off x="5273856" y="1348709"/>
          <a:ext cx="6381750" cy="424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B50E247-988F-5421-143A-6953659F0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280880"/>
              </p:ext>
            </p:extLst>
          </p:nvPr>
        </p:nvGraphicFramePr>
        <p:xfrm>
          <a:off x="647390" y="1345747"/>
          <a:ext cx="4267200" cy="40513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32465195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4878846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932364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6892679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3780752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460469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7294632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3347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8394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8395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8064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1851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8305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6088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64052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3585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786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643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35647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342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8352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41256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0355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093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14828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618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68413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34688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099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2286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32ae4dd922a72bd9b7573b1916f5f514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a309437af54d0c17611073c5d8af99e4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009C4CCF-CF49-425B-91ED-F304476D4A06}"/>
</file>

<file path=customXml/itemProps2.xml><?xml version="1.0" encoding="utf-8"?>
<ds:datastoreItem xmlns:ds="http://schemas.openxmlformats.org/officeDocument/2006/customXml" ds:itemID="{A490AB12-A802-466D-9917-7734F3B90021}"/>
</file>

<file path=customXml/itemProps3.xml><?xml version="1.0" encoding="utf-8"?>
<ds:datastoreItem xmlns:ds="http://schemas.openxmlformats.org/officeDocument/2006/customXml" ds:itemID="{06F36F42-A0BE-47A2-81A8-DC6546ECEC14}"/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220</Words>
  <Application>Microsoft Office PowerPoint</Application>
  <PresentationFormat>Widescreen</PresentationFormat>
  <Paragraphs>162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9</cp:revision>
  <dcterms:created xsi:type="dcterms:W3CDTF">2025-10-31T20:02:11Z</dcterms:created>
  <dcterms:modified xsi:type="dcterms:W3CDTF">2025-11-10T18:43:59Z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