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harts/style1.xml" ContentType="application/vnd.ms-office.chartstyle+xml"/>
  <Override PartName="/ppt/charts/chart1.xml" ContentType="application/vnd.openxmlformats-officedocument.drawingml.chart+xml"/>
  <Override PartName="/ppt/charts/colors1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22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F3F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paho-my.sharepoint.com/personal/paciscar_paho_org/Documents/My%20Documents/1-Finalized%20IM%20Data%20(Official)/1-AFP-MR%20Indicators/CRS/1-CRS-Suspected-cases-CRS-Rate%202014-present-31oct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Tasa de notificación anual de SRC en América Latina y el Caribe, 2014-2024*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482046265955885"/>
          <c:y val="0.18391835430871695"/>
          <c:w val="0.70008916049672898"/>
          <c:h val="0.59523304725397741"/>
        </c:manualLayout>
      </c:layout>
      <c:lineChart>
        <c:grouping val="standard"/>
        <c:varyColors val="0"/>
        <c:ser>
          <c:idx val="1"/>
          <c:order val="1"/>
          <c:tx>
            <c:strRef>
              <c:f>'CRS table-graph-ppt-per'!$K$31</c:f>
              <c:strCache>
                <c:ptCount val="1"/>
                <c:pt idx="0">
                  <c:v>Tasa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'CRS table-graph-ppt-per'!$L$29:$V$29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'CRS table-graph-ppt-per'!$L$31:$V$31</c:f>
              <c:numCache>
                <c:formatCode>0.00</c:formatCode>
                <c:ptCount val="11"/>
                <c:pt idx="0">
                  <c:v>0.68778757060745466</c:v>
                </c:pt>
                <c:pt idx="1">
                  <c:v>0.92781286869868629</c:v>
                </c:pt>
                <c:pt idx="2">
                  <c:v>1.0042034029093396</c:v>
                </c:pt>
                <c:pt idx="3">
                  <c:v>0.69763003481687091</c:v>
                </c:pt>
                <c:pt idx="4">
                  <c:v>0.74617797188635426</c:v>
                </c:pt>
                <c:pt idx="5">
                  <c:v>0.83567784706146442</c:v>
                </c:pt>
                <c:pt idx="6">
                  <c:v>0.89597338617068467</c:v>
                </c:pt>
                <c:pt idx="7">
                  <c:v>1.5217715822925413</c:v>
                </c:pt>
                <c:pt idx="8">
                  <c:v>1.6513471149437073</c:v>
                </c:pt>
                <c:pt idx="9">
                  <c:v>2.081482453713877</c:v>
                </c:pt>
                <c:pt idx="10">
                  <c:v>2.4249569407394227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F22B-4ACB-9D80-C49059D04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2144928"/>
        <c:axId val="622145888"/>
      </c:lineChart>
      <c:lineChart>
        <c:grouping val="standard"/>
        <c:varyColors val="0"/>
        <c:ser>
          <c:idx val="0"/>
          <c:order val="0"/>
          <c:tx>
            <c:strRef>
              <c:f>'CRS table-graph-ppt-per'!$K$30</c:f>
              <c:strCache>
                <c:ptCount val="1"/>
                <c:pt idx="0">
                  <c:v>Casos sospechosos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'CRS table-graph-ppt-per'!$L$29:$V$29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'CRS table-graph-ppt-per'!$L$30:$V$30</c:f>
              <c:numCache>
                <c:formatCode>General</c:formatCode>
                <c:ptCount val="11"/>
                <c:pt idx="0">
                  <c:v>732</c:v>
                </c:pt>
                <c:pt idx="1">
                  <c:v>987</c:v>
                </c:pt>
                <c:pt idx="2">
                  <c:v>1064</c:v>
                </c:pt>
                <c:pt idx="3">
                  <c:v>734</c:v>
                </c:pt>
                <c:pt idx="4">
                  <c:v>778</c:v>
                </c:pt>
                <c:pt idx="5">
                  <c:v>863</c:v>
                </c:pt>
                <c:pt idx="6">
                  <c:v>917</c:v>
                </c:pt>
                <c:pt idx="7">
                  <c:v>1470</c:v>
                </c:pt>
                <c:pt idx="8">
                  <c:v>1577</c:v>
                </c:pt>
                <c:pt idx="9">
                  <c:v>1976</c:v>
                </c:pt>
                <c:pt idx="10">
                  <c:v>2235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22B-4ACB-9D80-C49059D04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0568175"/>
        <c:axId val="1820735695"/>
      </c:lineChart>
      <c:catAx>
        <c:axId val="62214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2145888"/>
        <c:crosses val="autoZero"/>
        <c:auto val="1"/>
        <c:lblAlgn val="ctr"/>
        <c:lblOffset val="100"/>
        <c:noMultiLvlLbl val="0"/>
      </c:catAx>
      <c:valAx>
        <c:axId val="6221458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/>
                  <a:t>Tasa por 10.000 recien nacidos</a:t>
                </a:r>
              </a:p>
            </c:rich>
          </c:tx>
          <c:layout>
            <c:manualLayout>
              <c:xMode val="edge"/>
              <c:yMode val="edge"/>
              <c:x val="0.1131591712641126"/>
              <c:y val="0.242417389403379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2144928"/>
        <c:crosses val="autoZero"/>
        <c:crossBetween val="between"/>
      </c:valAx>
      <c:valAx>
        <c:axId val="182073569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568175"/>
        <c:crosses val="max"/>
        <c:crossBetween val="between"/>
      </c:valAx>
      <c:catAx>
        <c:axId val="182056817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20735695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0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CD0D7-F79A-C35D-B5CD-737F4906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C41E3B-22B6-1634-CD18-5F838038A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E27EA-6AE6-FEF0-D0DF-DF3CDFC5E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A025A-B3B1-EEE0-3262-6574DFDDD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44B8E-AA8E-A585-ABA5-3E1C8B02E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2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9356A-B1DA-F855-5E02-F8724971F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5722D7-AFF4-A13D-F721-414451E3C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D7A3C-E9AB-656A-9EB1-214BC26DA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B8CCF-ABAB-2D77-7A7B-EAF3620DD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90AA3-6892-A3A8-823A-F6C63B704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67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FCC361-14CA-2212-045A-3022CD52C8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CF4B91-6D00-CA21-A9BF-25F36BA37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730BA-5BBA-EBC9-3C8C-EC574EBC3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9F03C-D2DD-BE2E-DF76-162E72714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30204-A919-9369-4FB2-4C8CCEB1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6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General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416405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40758-D263-D1CC-82BF-73D05EBD1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48335-426B-324D-32D9-9A0C4BC6E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B0D67-ED9A-F14E-15E1-BA3EAD12E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54489-AABE-BA88-C22D-63A43A7C4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1D5E5-946A-E6C2-E4CB-4D31F5F2F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0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F9036-A559-0B8A-52CA-6D93AC011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57280-47B9-A0AD-FE20-68F856725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52389-765E-C968-89DE-D125122A4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B0CB7-2D65-2233-65E4-AFA164B6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759FA-1533-B21B-6C50-14BD8F7B0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3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3E1A8-F93F-B468-42C8-26633FA3D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CA67E-5524-F007-0192-E2DD99AA0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48AEB-F8D8-5937-3859-EB89D3A50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381B15-8576-CA1B-BAE3-8B5DD113A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2E5C8-E779-6F77-B532-728CC198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C857D-298A-EB7D-762B-8EA37CCA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0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685E-8DF5-3C0E-7CF8-E21FCF01F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8E399-664B-84CF-FC7B-A3C1CA696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1C2993-9E36-72B3-D882-69491FCFD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3517E7-9CD4-BE33-8DC1-8BFB00D99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E0F25F-845E-7A66-BD2C-5B4ECB19F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A04AD8-4552-16C8-D80B-4EABEBAFD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7C1923-B58A-CD72-243D-DE6E777B4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2F499B-4AA8-D62C-33B0-A7EA7B2D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5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D3BB2-A929-A361-A35A-133D82342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60CB14-5401-4024-B37F-662E670C0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85BBEE-EFEF-99C2-A5AD-7E9D2EE78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85AB5F-BB4F-9E99-BEFF-6CC1D2816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4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5DF8C5-B4EB-E0DC-3E20-F6CA8434E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3A981-FD81-BA64-6984-95FD1B21F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A8B578-70AF-FB96-8D0D-8F6B15F92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7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4823D-A69D-418F-2A61-8FC2DF5DD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7C8A9-E9DC-146B-6036-EA1FFB516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66FB1-005C-4314-4E61-2A52FD47B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22319-830D-41B5-C758-36B1CF2AD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80897-6AF6-F0F5-810A-07A55D9EA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4951A-EE68-C2D6-FE11-62D2A1615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4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0534E-9A93-4C2E-11D5-704678009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3B43C1-D5D8-5BB2-5B18-7658048B2C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469B3-5CB1-492D-6204-C4C518612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1FEFD-C098-1E30-6AEF-1A81A1EE4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BB9D40-F700-28A5-E524-DA6DC3481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F5541-30E5-2724-76D1-788F4A361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37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C69DAC-AA63-D85A-0B3E-90737AE1B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7507D-42C1-A832-9173-3B3AF3C3F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48FAB-FAF3-BB30-7C52-50CA9AEC9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5A191-DD69-7526-74A0-3AE9E4A254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F82E6-676F-C18C-2462-AEB21D598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4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295F6-14C6-155B-F3A7-F83727648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578252-7C08-9F94-0A45-DC9466658F7A}"/>
              </a:ext>
            </a:extLst>
          </p:cNvPr>
          <p:cNvSpPr/>
          <p:nvPr/>
        </p:nvSpPr>
        <p:spPr>
          <a:xfrm>
            <a:off x="474649" y="6479714"/>
            <a:ext cx="76432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ISIS</a:t>
            </a:r>
            <a:r>
              <a:rPr lang="en-US" altLang="en-US" sz="1200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en-US" alt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informes nacionales. | *Datos a partir de la semana </a:t>
            </a:r>
            <a:r>
              <a:rPr kumimoji="0" lang="en-US" alt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epidemiológica</a:t>
            </a:r>
            <a:r>
              <a:rPr kumimoji="0" lang="en-US" alt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42, 18 de </a:t>
            </a:r>
            <a:r>
              <a:rPr kumimoji="0" lang="en-US" alt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octubre</a:t>
            </a:r>
            <a:r>
              <a:rPr kumimoji="0" lang="en-US" alt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2025 . </a:t>
            </a:r>
            <a:endParaRPr kumimoji="0" lang="es-ES_trad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B5658E2-C499-8F7D-E5AC-1A4F01437612}"/>
              </a:ext>
            </a:extLst>
          </p:cNvPr>
          <p:cNvSpPr txBox="1">
            <a:spLocks/>
          </p:cNvSpPr>
          <p:nvPr/>
        </p:nvSpPr>
        <p:spPr>
          <a:xfrm>
            <a:off x="488802" y="114790"/>
            <a:ext cx="11214396" cy="103990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41148" tIns="20574" rIns="41148" bIns="20574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218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4472C4"/>
                </a:solidFill>
                <a:latin typeface="+mn-lt"/>
                <a:ea typeface="+mn-ea"/>
                <a:cs typeface="+mn-cs"/>
              </a:rPr>
              <a:t>Análisis de tendencias de la tasa regional de casos sospechosos de SRC. </a:t>
            </a:r>
          </a:p>
          <a:p>
            <a:pPr marL="0" marR="0" lvl="0" indent="0" algn="ctr" defTabSz="6218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4472C4"/>
                </a:solidFill>
                <a:latin typeface="+mn-lt"/>
                <a:ea typeface="+mn-ea"/>
                <a:cs typeface="+mn-cs"/>
              </a:rPr>
              <a:t>América Latina y el Caribe, 2019-2024*</a:t>
            </a:r>
            <a:endParaRPr lang="es-ES" sz="2800" b="1" dirty="0">
              <a:solidFill>
                <a:srgbClr val="4472C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112801-28A2-C403-7D6D-5BD0CDB43527}"/>
              </a:ext>
            </a:extLst>
          </p:cNvPr>
          <p:cNvSpPr txBox="1"/>
          <p:nvPr/>
        </p:nvSpPr>
        <p:spPr>
          <a:xfrm>
            <a:off x="3048674" y="3226127"/>
            <a:ext cx="60973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E7C430-D73D-C52C-F072-E2EB3118A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80" y="1397000"/>
            <a:ext cx="4279900" cy="4064000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37FE37A-8934-15F7-85B3-B7D602F13E1B}"/>
              </a:ext>
            </a:extLst>
          </p:cNvPr>
          <p:cNvGraphicFramePr>
            <a:graphicFrameLocks/>
          </p:cNvGraphicFramePr>
          <p:nvPr/>
        </p:nvGraphicFramePr>
        <p:xfrm>
          <a:off x="5352233" y="1408541"/>
          <a:ext cx="6381750" cy="4244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F1225EA2-F136-EC93-C53C-85E7D32902BD}"/>
              </a:ext>
            </a:extLst>
          </p:cNvPr>
          <p:cNvGrpSpPr/>
          <p:nvPr/>
        </p:nvGrpSpPr>
        <p:grpSpPr>
          <a:xfrm>
            <a:off x="1750423" y="5593685"/>
            <a:ext cx="1650669" cy="693512"/>
            <a:chOff x="3248297" y="5677801"/>
            <a:chExt cx="1650669" cy="69351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B62A52E-8D69-7FFE-BC58-2DB4BE607E08}"/>
                </a:ext>
              </a:extLst>
            </p:cNvPr>
            <p:cNvSpPr/>
            <p:nvPr/>
          </p:nvSpPr>
          <p:spPr>
            <a:xfrm>
              <a:off x="3248297" y="5710463"/>
              <a:ext cx="426720" cy="167823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2B7365E-40FF-80B5-0394-08F510E3162A}"/>
                </a:ext>
              </a:extLst>
            </p:cNvPr>
            <p:cNvSpPr/>
            <p:nvPr/>
          </p:nvSpPr>
          <p:spPr>
            <a:xfrm>
              <a:off x="3248297" y="5911395"/>
              <a:ext cx="426720" cy="167823"/>
            </a:xfrm>
            <a:prstGeom prst="rect">
              <a:avLst/>
            </a:prstGeom>
            <a:solidFill>
              <a:srgbClr val="FFFF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54BAB96-65B6-8B44-E7D2-A8209B16C9DC}"/>
                </a:ext>
              </a:extLst>
            </p:cNvPr>
            <p:cNvSpPr/>
            <p:nvPr/>
          </p:nvSpPr>
          <p:spPr>
            <a:xfrm>
              <a:off x="3248297" y="6112326"/>
              <a:ext cx="426720" cy="167823"/>
            </a:xfrm>
            <a:prstGeom prst="rect">
              <a:avLst/>
            </a:prstGeom>
            <a:solidFill>
              <a:srgbClr val="FF3F3F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1A84EC6-C402-AD01-0FA3-D3A4C25F5AEB}"/>
                </a:ext>
              </a:extLst>
            </p:cNvPr>
            <p:cNvSpPr/>
            <p:nvPr/>
          </p:nvSpPr>
          <p:spPr>
            <a:xfrm>
              <a:off x="3693599" y="5677801"/>
              <a:ext cx="120536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&gt;=1</a:t>
              </a:r>
              <a:endParaRPr kumimoji="0" lang="es-ES_tradnl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2474CC0-4F46-F832-FE28-FDF877A56EA0}"/>
                </a:ext>
              </a:extLst>
            </p:cNvPr>
            <p:cNvSpPr/>
            <p:nvPr/>
          </p:nvSpPr>
          <p:spPr>
            <a:xfrm>
              <a:off x="3693599" y="5886058"/>
              <a:ext cx="120536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0.5-0.99</a:t>
              </a:r>
              <a:endParaRPr kumimoji="0" lang="es-ES_tradnl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C26EE7C-46AD-2F46-9941-DB46D7D7A77F}"/>
                </a:ext>
              </a:extLst>
            </p:cNvPr>
            <p:cNvSpPr/>
            <p:nvPr/>
          </p:nvSpPr>
          <p:spPr>
            <a:xfrm>
              <a:off x="3693599" y="6094314"/>
              <a:ext cx="120536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0-0.49</a:t>
              </a:r>
              <a:endParaRPr kumimoji="0" lang="es-ES_tradnl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142046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3" ma:contentTypeDescription="Create a new document." ma:contentTypeScope="" ma:versionID="32ae4dd922a72bd9b7573b1916f5f514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a309437af54d0c17611073c5d8af99e4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  <lcf76f155ced4ddcb4097134ff3c332f xmlns="4989f34c-53b6-4c13-92d3-20e963bdea15">
      <Terms xmlns="http://schemas.microsoft.com/office/infopath/2007/PartnerControls"/>
    </lcf76f155ced4ddcb4097134ff3c332f>
    <TaxCatchAll xmlns="63f513c6-35fa-4931-8c50-b609e7189350" xsi:nil="true"/>
  </documentManagement>
</p:properties>
</file>

<file path=customXml/itemProps1.xml><?xml version="1.0" encoding="utf-8"?>
<ds:datastoreItem xmlns:ds="http://schemas.openxmlformats.org/officeDocument/2006/customXml" ds:itemID="{ED06BB28-993F-481C-B7F3-578C8356A6DF}"/>
</file>

<file path=customXml/itemProps2.xml><?xml version="1.0" encoding="utf-8"?>
<ds:datastoreItem xmlns:ds="http://schemas.openxmlformats.org/officeDocument/2006/customXml" ds:itemID="{1E7A14F9-8C04-4C67-9DF0-2C71BD378D93}"/>
</file>

<file path=customXml/itemProps3.xml><?xml version="1.0" encoding="utf-8"?>
<ds:datastoreItem xmlns:ds="http://schemas.openxmlformats.org/officeDocument/2006/customXml" ds:itemID="{A8EC50B2-0B03-40AD-99F4-96A1FC8E51B3}"/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9</cp:revision>
  <dcterms:created xsi:type="dcterms:W3CDTF">2025-10-31T20:02:11Z</dcterms:created>
  <dcterms:modified xsi:type="dcterms:W3CDTF">2025-11-10T18:44:16Z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</Properties>
</file>