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82" r:id="rId2"/>
    <p:sldId id="392" r:id="rId3"/>
    <p:sldId id="385" r:id="rId4"/>
    <p:sldId id="386" r:id="rId5"/>
    <p:sldId id="317" r:id="rId6"/>
    <p:sldId id="38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71"/>
    <p:restoredTop sz="66338"/>
  </p:normalViewPr>
  <p:slideViewPr>
    <p:cSldViewPr snapToGrid="0" snapToObjects="1">
      <p:cViewPr varScale="1">
        <p:scale>
          <a:sx n="79" d="100"/>
          <a:sy n="79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E7332-C1E6-0846-B2A0-6BB34E41686C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F9EC6-60BD-314B-B27C-FA17F53690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31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F9EC6-60BD-314B-B27C-FA17F536905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55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F9EC6-60BD-314B-B27C-FA17F536905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52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F9EC6-60BD-314B-B27C-FA17F536905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32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F9EC6-60BD-314B-B27C-FA17F536905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42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8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5668B-D8A1-264A-8ECC-4E77F7783F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7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6D698-FFFE-BB4E-8B00-6DB7F1020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12119-BB19-B547-826C-FD5CCAEE7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48B6FA-9A49-AF45-AF08-BD518E7F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5525-9EF1-0047-A230-0680AFEA964B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8BB0A4-2846-BA49-BF35-19B575AE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7FD0FE-FD61-DE4F-A554-92C3C41E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0ABB-67A6-0040-81B6-34888ED142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4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0A30A-C1C5-F442-B27B-B7169C90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8E25BD-B2E5-8A44-8832-E398467F8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1ADE80-C557-014A-902A-50CBCEF7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5525-9EF1-0047-A230-0680AFEA964B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F4182F-B53E-CA4F-8BC0-DDD4795C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8D340B-8BCB-AC49-A5B0-911FFE97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0ABB-67A6-0040-81B6-34888ED142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23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AB602A-6E5A-6442-8977-833572356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E38DD9-CE86-8947-8FF9-C51DEB133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DAE9A-0413-B645-AB2C-205F60C8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5525-9EF1-0047-A230-0680AFEA964B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8E82CB-2D65-9043-B804-4622F868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44E7C5-0CFF-E044-8566-159E5E27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0ABB-67A6-0040-81B6-34888ED142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3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6967F-437D-1F40-A0F6-10C37679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B48179-D65C-704F-B35B-A441FD486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AAB080-5F3C-BF48-90F7-12A57120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5525-9EF1-0047-A230-0680AFEA964B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093351-F11D-1340-BD54-63152B66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C6CB0-1F59-8D43-A1DA-77E4B7F3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0ABB-67A6-0040-81B6-34888ED142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39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1ECDB-0C4D-B14B-BA93-62A977B7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0C44D8-D98A-9F42-AFE0-BD721901F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3E5BA6-AC9E-964C-9840-30BA285B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5525-9EF1-0047-A230-0680AFEA964B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ED177C-6D9B-DD46-BFED-816D5494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A47AE5-70C0-E643-B99B-F4315134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0ABB-67A6-0040-81B6-34888ED142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90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53B87-98AF-4442-9A65-65E495D4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A0BC4C-0BCE-7747-889A-2E2B24089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E66180-D21A-6F42-81A1-7BAEFFC3C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8D6940-7EC4-E441-A9E1-9A34DCF5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5525-9EF1-0047-A230-0680AFEA964B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AAE24E-89C0-684E-8F87-2C9981A4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461FFA-E487-E14B-B5EA-0CB53751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0ABB-67A6-0040-81B6-34888ED142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70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82E9F-E104-7042-A286-4A283441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1DB911-AF23-7B4D-87DF-7D563ED78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E377AF-1FA0-B347-AF40-CE07CC7AB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A67BE0-1267-8A4D-ABB5-F3FFD2FA7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344B051-0663-4E49-970B-B25F9EFCB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83C344D-1A44-3744-B53B-7942752C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5525-9EF1-0047-A230-0680AFEA964B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51E106-0DCE-EC41-B368-A7FD2D42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62ABA68-4BC4-6247-BC19-4B66B40E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0ABB-67A6-0040-81B6-34888ED142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81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6CEA0-5975-E94E-954E-7B2A70A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4744A9-F869-3D44-B6B9-4200428C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5525-9EF1-0047-A230-0680AFEA964B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DD789A-AF47-044D-B730-CCE71395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BE40A4-D345-BC4F-AF9A-FAE6152E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0ABB-67A6-0040-81B6-34888ED142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97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4434EA-DF12-FC41-9E05-CEF668EC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5525-9EF1-0047-A230-0680AFEA964B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768DFBE-0729-CB41-A8FF-EE084C0A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92A244-4F19-E048-9205-8D965960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0ABB-67A6-0040-81B6-34888ED142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11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9A1EE-75F8-164A-8086-FBD687A2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F14628-2C4F-4742-9600-2BE96DAD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EF0940-56E0-964A-8431-4589A2BAE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581371-18B1-F34B-90D5-55B18FF4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5525-9EF1-0047-A230-0680AFEA964B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6A5CC2-CCF3-C446-B191-CE7A1242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AEF0CA-6A4F-8646-8730-19CAD0DB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0ABB-67A6-0040-81B6-34888ED142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9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E504B-7634-6348-95DC-B45565D2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ACF66B-BDDC-0D47-A2B0-7BA607D89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E2CEE8-5604-6343-B83C-5437D3F89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43CE18-CA92-1241-BB91-0AE07C2A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5525-9EF1-0047-A230-0680AFEA964B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80D2D8-E392-D94E-86F1-54AE8083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F10565-B2FA-C24F-903D-509EEB1E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0ABB-67A6-0040-81B6-34888ED142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93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8432BB8-89D9-124E-9E43-523A5271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F10863-E649-214E-A82B-98E3DBD2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5131EE-74DC-DE40-AEBE-3F7CAA6F4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C5525-9EF1-0047-A230-0680AFEA964B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D8AD5D-C2C5-9448-B25A-DCDFDB9D0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C7AA7-4289-5A46-8B28-9191FEEFD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90ABB-67A6-0040-81B6-34888ED142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33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156BCDC-2772-11AD-1D7B-15BD96D25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617988"/>
              </p:ext>
            </p:extLst>
          </p:nvPr>
        </p:nvGraphicFramePr>
        <p:xfrm>
          <a:off x="4060199" y="4189868"/>
          <a:ext cx="8351134" cy="2072640"/>
        </p:xfrm>
        <a:graphic>
          <a:graphicData uri="http://schemas.openxmlformats.org/drawingml/2006/table">
            <a:tbl>
              <a:tblPr/>
              <a:tblGrid>
                <a:gridCol w="8351134">
                  <a:extLst>
                    <a:ext uri="{9D8B030D-6E8A-4147-A177-3AD203B41FA5}">
                      <a16:colId xmlns:a16="http://schemas.microsoft.com/office/drawing/2014/main" val="29173779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INTERFERENCIA DE LA INDUSTRIA DEL TABACO DURANTE LA EPIDEMIA  COVID-19 EN BRASIL</a:t>
                      </a:r>
                    </a:p>
                    <a:p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Silvana Rubano Baretto Turci,</a:t>
                      </a:r>
                    </a:p>
                    <a:p>
                      <a:pPr algn="ctr"/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CETAB-Fundação Oswaldo Cruz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772458"/>
                  </a:ext>
                </a:extLst>
              </a:tr>
            </a:tbl>
          </a:graphicData>
        </a:graphic>
      </p:graphicFrame>
      <p:pic>
        <p:nvPicPr>
          <p:cNvPr id="3" name="Imagem 2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6D858BEE-4262-B674-D173-921AA1EC4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993" y="859705"/>
            <a:ext cx="7920977" cy="99584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0A638F-CCE9-1E53-B219-85D7F8B5212C}"/>
              </a:ext>
            </a:extLst>
          </p:cNvPr>
          <p:cNvSpPr txBox="1"/>
          <p:nvPr/>
        </p:nvSpPr>
        <p:spPr>
          <a:xfrm>
            <a:off x="4167993" y="2252633"/>
            <a:ext cx="792097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CONTROL DEL TABACO DURANTE LA PANDEMIA EM LAS AMERICAS:LECCIONES APRENDIDAS  Y OPORTUNIDADES</a:t>
            </a:r>
          </a:p>
        </p:txBody>
      </p:sp>
    </p:spTree>
    <p:extLst>
      <p:ext uri="{BB962C8B-B14F-4D97-AF65-F5344CB8AC3E}">
        <p14:creationId xmlns:p14="http://schemas.microsoft.com/office/powerpoint/2010/main" val="404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B062977-70A3-EF47-5AA2-C7CA19A7D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37039"/>
              </p:ext>
            </p:extLst>
          </p:nvPr>
        </p:nvGraphicFramePr>
        <p:xfrm>
          <a:off x="2750401" y="2099611"/>
          <a:ext cx="6057042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7042">
                  <a:extLst>
                    <a:ext uri="{9D8B030D-6E8A-4147-A177-3AD203B41FA5}">
                      <a16:colId xmlns:a16="http://schemas.microsoft.com/office/drawing/2014/main" val="1567693036"/>
                    </a:ext>
                  </a:extLst>
                </a:gridCol>
              </a:tblGrid>
              <a:tr h="6060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PETITION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2395850"/>
                  </a:ext>
                </a:extLst>
              </a:tr>
              <a:tr h="6060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OFICIAL WEBSITE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0627975"/>
                  </a:ext>
                </a:extLst>
              </a:tr>
              <a:tr h="6060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INSTAGRAM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646025"/>
                  </a:ext>
                </a:extLst>
              </a:tr>
              <a:tr h="6060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YOUTUBE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8379929"/>
                  </a:ext>
                </a:extLst>
              </a:tr>
              <a:tr h="6060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FACEBOOK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822603"/>
                  </a:ext>
                </a:extLst>
              </a:tr>
              <a:tr h="6060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SPOTIFY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123279"/>
                  </a:ext>
                </a:extLst>
              </a:tr>
              <a:tr h="6060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TWITTER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199030"/>
                  </a:ext>
                </a:extLst>
              </a:tr>
            </a:tbl>
          </a:graphicData>
        </a:graphic>
      </p:graphicFrame>
      <p:pic>
        <p:nvPicPr>
          <p:cNvPr id="6" name="Imagem 5" descr="Interface gráfica do usuário, Diagrama, Texto&#10;&#10;Descrição gerada automaticamente">
            <a:extLst>
              <a:ext uri="{FF2B5EF4-FFF2-40B4-BE49-F238E27FC236}">
                <a16:creationId xmlns:a16="http://schemas.microsoft.com/office/drawing/2014/main" id="{75CE66D2-EC76-0A29-E74D-9D28BFC6A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559" y="464502"/>
            <a:ext cx="2431056" cy="1523323"/>
          </a:xfrm>
          <a:prstGeom prst="rect">
            <a:avLst/>
          </a:prstGeom>
        </p:spPr>
      </p:pic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1FC22A60-040C-C76A-CE1A-2CB36E342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903" y="491189"/>
            <a:ext cx="3018997" cy="15612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2D686DF-B3CC-A4DA-097E-9B16A738AE05}"/>
              </a:ext>
            </a:extLst>
          </p:cNvPr>
          <p:cNvSpPr txBox="1"/>
          <p:nvPr/>
        </p:nvSpPr>
        <p:spPr>
          <a:xfrm>
            <a:off x="2750401" y="6478597"/>
            <a:ext cx="4618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linktr.ee</a:t>
            </a:r>
            <a:r>
              <a:rPr lang="en-US" b="1" dirty="0"/>
              <a:t>/</a:t>
            </a:r>
            <a:r>
              <a:rPr lang="en-US" b="1" dirty="0" err="1"/>
              <a:t>cetab_fiocruz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953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401EEE33-732D-5841-C760-762C038A9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83" b="9965"/>
          <a:stretch/>
        </p:blipFill>
        <p:spPr>
          <a:xfrm>
            <a:off x="0" y="385376"/>
            <a:ext cx="7156938" cy="3771900"/>
          </a:xfrm>
          <a:prstGeom prst="rect">
            <a:avLst/>
          </a:prstGeom>
        </p:spPr>
      </p:pic>
      <p:pic>
        <p:nvPicPr>
          <p:cNvPr id="9" name="Imagem 8" descr="Tela de computador com imagem de vídeo game&#10;&#10;Descrição gerada automaticamente">
            <a:extLst>
              <a:ext uri="{FF2B5EF4-FFF2-40B4-BE49-F238E27FC236}">
                <a16:creationId xmlns:a16="http://schemas.microsoft.com/office/drawing/2014/main" id="{89C57E94-5A3C-2240-EF0C-6B2160D93D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66"/>
          <a:stretch/>
        </p:blipFill>
        <p:spPr>
          <a:xfrm>
            <a:off x="767112" y="4157275"/>
            <a:ext cx="5124450" cy="2700724"/>
          </a:xfrm>
          <a:prstGeom prst="rect">
            <a:avLst/>
          </a:prstGeom>
        </p:spPr>
      </p:pic>
      <p:pic>
        <p:nvPicPr>
          <p:cNvPr id="3" name="Imagem 2" descr="Uma imagem contendo Site&#10;&#10;Descrição gerada automaticamente">
            <a:extLst>
              <a:ext uri="{FF2B5EF4-FFF2-40B4-BE49-F238E27FC236}">
                <a16:creationId xmlns:a16="http://schemas.microsoft.com/office/drawing/2014/main" id="{2E92D5CD-FFBA-5673-A297-90D742EE3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674" y="385376"/>
            <a:ext cx="5544950" cy="64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7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3EB4A1EF-1834-F657-E7BB-6EDE3DAD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878" y="185057"/>
            <a:ext cx="8025361" cy="3050512"/>
          </a:xfrm>
          <a:prstGeom prst="rect">
            <a:avLst/>
          </a:prstGeom>
        </p:spPr>
      </p:pic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0BE0563-E83D-480D-A083-35F8784A6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086" y="3429000"/>
            <a:ext cx="4910914" cy="3321050"/>
          </a:xfrm>
          <a:prstGeom prst="rect">
            <a:avLst/>
          </a:prstGeom>
        </p:spPr>
      </p:pic>
      <p:pic>
        <p:nvPicPr>
          <p:cNvPr id="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F50B7008-9753-0D05-0B34-43A87C8AA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07" y="3060700"/>
            <a:ext cx="3797300" cy="3797300"/>
          </a:xfrm>
          <a:prstGeom prst="rect">
            <a:avLst/>
          </a:prstGeom>
        </p:spPr>
      </p:pic>
      <p:pic>
        <p:nvPicPr>
          <p:cNvPr id="9" name="Imagem 8" descr="Gráfico&#10;&#10;Descrição gerada automaticamente">
            <a:extLst>
              <a:ext uri="{FF2B5EF4-FFF2-40B4-BE49-F238E27FC236}">
                <a16:creationId xmlns:a16="http://schemas.microsoft.com/office/drawing/2014/main" id="{D73FC7ED-434F-F1CF-90BF-A0FEA6106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885" y="3454614"/>
            <a:ext cx="2386623" cy="32954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3B811FD-B5C7-9468-1C94-B764579EE85C}"/>
              </a:ext>
            </a:extLst>
          </p:cNvPr>
          <p:cNvSpPr txBox="1"/>
          <p:nvPr/>
        </p:nvSpPr>
        <p:spPr>
          <a:xfrm>
            <a:off x="166007" y="1099659"/>
            <a:ext cx="1764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PODCASTS</a:t>
            </a:r>
          </a:p>
        </p:txBody>
      </p:sp>
    </p:spTree>
    <p:extLst>
      <p:ext uri="{BB962C8B-B14F-4D97-AF65-F5344CB8AC3E}">
        <p14:creationId xmlns:p14="http://schemas.microsoft.com/office/powerpoint/2010/main" val="225243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9;p25">
            <a:extLst>
              <a:ext uri="{FF2B5EF4-FFF2-40B4-BE49-F238E27FC236}">
                <a16:creationId xmlns:a16="http://schemas.microsoft.com/office/drawing/2014/main" id="{15019008-4187-4253-7DBB-1BFD9D100E01}"/>
              </a:ext>
            </a:extLst>
          </p:cNvPr>
          <p:cNvSpPr/>
          <p:nvPr/>
        </p:nvSpPr>
        <p:spPr>
          <a:xfrm>
            <a:off x="936000" y="1749000"/>
            <a:ext cx="10856400" cy="4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lcance social - ícones de do utilizador grátis">
            <a:extLst>
              <a:ext uri="{FF2B5EF4-FFF2-40B4-BE49-F238E27FC236}">
                <a16:creationId xmlns:a16="http://schemas.microsoft.com/office/drawing/2014/main" id="{4B87860A-E57B-7DE5-4B18-C458C9C80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429000"/>
            <a:ext cx="5880000" cy="5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38;p25">
            <a:extLst>
              <a:ext uri="{FF2B5EF4-FFF2-40B4-BE49-F238E27FC236}">
                <a16:creationId xmlns:a16="http://schemas.microsoft.com/office/drawing/2014/main" id="{7D705DFB-E525-8174-C4ED-C3C07810C01B}"/>
              </a:ext>
            </a:extLst>
          </p:cNvPr>
          <p:cNvSpPr txBox="1"/>
          <p:nvPr/>
        </p:nvSpPr>
        <p:spPr>
          <a:xfrm>
            <a:off x="6096000" y="1818000"/>
            <a:ext cx="60564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aseline="6000" dirty="0"/>
              <a:t>La</a:t>
            </a:r>
            <a:r>
              <a:rPr lang="pt-BR" sz="4400" baseline="6000" dirty="0">
                <a:solidFill>
                  <a:schemeClr val="tx1"/>
                </a:solidFill>
              </a:rPr>
              <a:t> </a:t>
            </a:r>
            <a:r>
              <a:rPr lang="pt-BR" sz="4400" baseline="6000" dirty="0" err="1">
                <a:solidFill>
                  <a:schemeClr val="tx1"/>
                </a:solidFill>
              </a:rPr>
              <a:t>campaña</a:t>
            </a:r>
            <a:r>
              <a:rPr lang="pt-BR" sz="4400" baseline="6000" dirty="0">
                <a:solidFill>
                  <a:schemeClr val="tx1"/>
                </a:solidFill>
              </a:rPr>
              <a:t> alcançou: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pt-BR" sz="4400" baseline="6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aseline="6000" dirty="0"/>
              <a:t>- </a:t>
            </a:r>
            <a:r>
              <a:rPr lang="pt-BR" sz="4400" baseline="6000" dirty="0">
                <a:solidFill>
                  <a:schemeClr val="tx1"/>
                </a:solidFill>
              </a:rPr>
              <a:t>4.503.977 </a:t>
            </a:r>
            <a:r>
              <a:rPr lang="pt-BR" sz="4400" baseline="6000" dirty="0" err="1"/>
              <a:t>en</a:t>
            </a:r>
            <a:r>
              <a:rPr lang="pt-BR" sz="4400" baseline="6000" dirty="0"/>
              <a:t> </a:t>
            </a:r>
            <a:r>
              <a:rPr lang="pt-BR" sz="4400" baseline="6000" dirty="0">
                <a:solidFill>
                  <a:schemeClr val="tx1"/>
                </a:solidFill>
              </a:rPr>
              <a:t>Facebook e Instagram,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pt-BR" sz="4400" baseline="60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aseline="6000" dirty="0">
                <a:solidFill>
                  <a:schemeClr val="tx1"/>
                </a:solidFill>
              </a:rPr>
              <a:t>- 727.346 no Twitter, totalizando mais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aseline="6000" dirty="0">
                <a:solidFill>
                  <a:schemeClr val="tx1"/>
                </a:solidFill>
              </a:rPr>
              <a:t> </a:t>
            </a:r>
            <a:br>
              <a:rPr lang="pt-BR" sz="4400" baseline="6000" dirty="0">
                <a:solidFill>
                  <a:schemeClr val="tx1"/>
                </a:solidFill>
              </a:rPr>
            </a:br>
            <a:r>
              <a:rPr lang="pt-BR" sz="4400" b="1" baseline="6000" dirty="0">
                <a:solidFill>
                  <a:srgbClr val="C00000"/>
                </a:solidFill>
              </a:rPr>
              <a:t>5 milhões de pessoas impactadas.</a:t>
            </a:r>
            <a:endParaRPr lang="pt-BR" sz="4400" b="1" i="0" u="none" strike="noStrike" cap="none" baseline="60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EF0A39F-DB5A-575C-FE2B-57CBEE99F27E}"/>
              </a:ext>
            </a:extLst>
          </p:cNvPr>
          <p:cNvSpPr txBox="1"/>
          <p:nvPr/>
        </p:nvSpPr>
        <p:spPr>
          <a:xfrm>
            <a:off x="7474211" y="669000"/>
            <a:ext cx="2365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14644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069" y="316535"/>
            <a:ext cx="6727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INDUSTRIA DEL TABACO Y COVID19</a:t>
            </a:r>
          </a:p>
        </p:txBody>
      </p:sp>
      <p:pic>
        <p:nvPicPr>
          <p:cNvPr id="6" name="Imagem 5" descr="Homem de terno e gravata com pessoas ao redor de uma mesa&#10;&#10;Descrição gerada automaticamente">
            <a:extLst>
              <a:ext uri="{FF2B5EF4-FFF2-40B4-BE49-F238E27FC236}">
                <a16:creationId xmlns:a16="http://schemas.microsoft.com/office/drawing/2014/main" id="{FE70FEE8-4212-B641-AE01-307087FAE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7" y="1631648"/>
            <a:ext cx="2609611" cy="1875065"/>
          </a:xfrm>
          <a:prstGeom prst="rect">
            <a:avLst/>
          </a:prstGeom>
        </p:spPr>
      </p:pic>
      <p:pic>
        <p:nvPicPr>
          <p:cNvPr id="8" name="Picture 11" descr="Captura de Tela 2020-05-18 às 11.20.01.png">
            <a:extLst>
              <a:ext uri="{FF2B5EF4-FFF2-40B4-BE49-F238E27FC236}">
                <a16:creationId xmlns:a16="http://schemas.microsoft.com/office/drawing/2014/main" id="{37330B8E-5AA9-244D-AD8B-1CB950B90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2" y="4034289"/>
            <a:ext cx="1890126" cy="1904528"/>
          </a:xfrm>
          <a:prstGeom prst="rect">
            <a:avLst/>
          </a:prstGeom>
        </p:spPr>
      </p:pic>
      <p:pic>
        <p:nvPicPr>
          <p:cNvPr id="9" name="Picture 2" descr="Captura de Tela 2020-05-12 às 11.49.51.png">
            <a:extLst>
              <a:ext uri="{FF2B5EF4-FFF2-40B4-BE49-F238E27FC236}">
                <a16:creationId xmlns:a16="http://schemas.microsoft.com/office/drawing/2014/main" id="{031BAC5C-C992-6D4A-B1E3-F7F402204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37" y="3641248"/>
            <a:ext cx="1950722" cy="2445559"/>
          </a:xfrm>
          <a:prstGeom prst="rect">
            <a:avLst/>
          </a:prstGeom>
        </p:spPr>
      </p:pic>
      <p:pic>
        <p:nvPicPr>
          <p:cNvPr id="7" name="Imagem 6" descr="Pessoas na cozinha&#10;&#10;Descrição gerada automaticamente com confiança média">
            <a:extLst>
              <a:ext uri="{FF2B5EF4-FFF2-40B4-BE49-F238E27FC236}">
                <a16:creationId xmlns:a16="http://schemas.microsoft.com/office/drawing/2014/main" id="{809CE0D5-BA0B-D04F-828B-DB7C0721D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0137" y="4250888"/>
            <a:ext cx="2506667" cy="1692000"/>
          </a:xfrm>
          <a:prstGeom prst="rect">
            <a:avLst/>
          </a:prstGeom>
        </p:spPr>
      </p:pic>
      <p:pic>
        <p:nvPicPr>
          <p:cNvPr id="12" name="Imagem 1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0898A36-853A-E54D-82C8-5A280F994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5950" y="4286999"/>
            <a:ext cx="2196308" cy="182350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E89A237-DF5E-3F45-B7F0-BB858F7BD257}"/>
              </a:ext>
            </a:extLst>
          </p:cNvPr>
          <p:cNvSpPr txBox="1"/>
          <p:nvPr/>
        </p:nvSpPr>
        <p:spPr>
          <a:xfrm>
            <a:off x="2309892" y="3678267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Health </a:t>
            </a:r>
            <a:r>
              <a:rPr lang="pt-BR" dirty="0" err="1"/>
              <a:t>supplies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1A8D55-6327-0F42-A664-D43DDA9B5793}"/>
              </a:ext>
            </a:extLst>
          </p:cNvPr>
          <p:cNvSpPr txBox="1"/>
          <p:nvPr/>
        </p:nvSpPr>
        <p:spPr>
          <a:xfrm>
            <a:off x="-79369" y="1143363"/>
            <a:ext cx="4295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Direct </a:t>
            </a:r>
            <a:r>
              <a:rPr lang="pt-BR" sz="1600" dirty="0" err="1"/>
              <a:t>support</a:t>
            </a:r>
            <a:r>
              <a:rPr lang="pt-BR" sz="1600" dirty="0"/>
              <a:t> for </a:t>
            </a:r>
            <a:r>
              <a:rPr lang="pt-BR" sz="1600" dirty="0" err="1"/>
              <a:t>tobacco</a:t>
            </a:r>
            <a:r>
              <a:rPr lang="pt-BR" sz="1600" dirty="0"/>
              <a:t> </a:t>
            </a:r>
            <a:r>
              <a:rPr lang="pt-BR" sz="1600" dirty="0" err="1"/>
              <a:t>growing</a:t>
            </a:r>
            <a:r>
              <a:rPr lang="pt-BR" sz="1600" dirty="0"/>
              <a:t> </a:t>
            </a:r>
            <a:r>
              <a:rPr lang="pt-BR" sz="1600" dirty="0" err="1"/>
              <a:t>municipalities</a:t>
            </a:r>
            <a:endParaRPr lang="pt-BR" sz="1600" dirty="0"/>
          </a:p>
          <a:p>
            <a:endParaRPr lang="pt-BR" sz="16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6798D87-3DAF-B046-9B1C-64DD32FB49BA}"/>
              </a:ext>
            </a:extLst>
          </p:cNvPr>
          <p:cNvSpPr txBox="1"/>
          <p:nvPr/>
        </p:nvSpPr>
        <p:spPr>
          <a:xfrm>
            <a:off x="-224541" y="3645178"/>
            <a:ext cx="2609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Financial </a:t>
            </a:r>
            <a:r>
              <a:rPr lang="pt-BR" sz="1600" dirty="0" err="1"/>
              <a:t>support</a:t>
            </a:r>
            <a:endParaRPr lang="pt-BR" sz="14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D57C9CC-D672-5F42-A111-DFAFDE65488D}"/>
              </a:ext>
            </a:extLst>
          </p:cNvPr>
          <p:cNvSpPr txBox="1"/>
          <p:nvPr/>
        </p:nvSpPr>
        <p:spPr>
          <a:xfrm>
            <a:off x="162402" y="6437768"/>
            <a:ext cx="11942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/>
              <a:t>Available</a:t>
            </a:r>
            <a:r>
              <a:rPr lang="pt-BR" sz="1600" b="1" dirty="0"/>
              <a:t> in: http://</a:t>
            </a:r>
            <a:r>
              <a:rPr lang="pt-BR" sz="1600" b="1" dirty="0" err="1"/>
              <a:t>tabaco.ensp.fiocruz.br</a:t>
            </a:r>
            <a:r>
              <a:rPr lang="pt-BR" sz="1600" b="1" dirty="0"/>
              <a:t>/</a:t>
            </a:r>
            <a:r>
              <a:rPr lang="pt-BR" sz="1600" b="1" dirty="0" err="1"/>
              <a:t>en</a:t>
            </a:r>
            <a:r>
              <a:rPr lang="pt-BR" sz="1600" b="1" dirty="0"/>
              <a:t>/corporate-social-responsibility-csr-and-tobacco-industrytimes-covid-19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405F3D7F-AAD0-2748-8330-BF28165566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015" y="29807"/>
            <a:ext cx="1401935" cy="934360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6F9FC779-A831-9244-9A17-BE4ACAD8B6C4}"/>
              </a:ext>
            </a:extLst>
          </p:cNvPr>
          <p:cNvSpPr txBox="1"/>
          <p:nvPr/>
        </p:nvSpPr>
        <p:spPr>
          <a:xfrm>
            <a:off x="9519419" y="839755"/>
            <a:ext cx="211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Other CSR </a:t>
            </a:r>
            <a:r>
              <a:rPr lang="pt-BR" dirty="0" err="1"/>
              <a:t>Strategies</a:t>
            </a:r>
            <a:endParaRPr lang="pt-BR" dirty="0"/>
          </a:p>
        </p:txBody>
      </p:sp>
      <p:pic>
        <p:nvPicPr>
          <p:cNvPr id="17" name="Imagem 16" descr="Mulher segurando microfone&#10;&#10;Descrição gerada automaticamente">
            <a:extLst>
              <a:ext uri="{FF2B5EF4-FFF2-40B4-BE49-F238E27FC236}">
                <a16:creationId xmlns:a16="http://schemas.microsoft.com/office/drawing/2014/main" id="{CA83E173-6E93-2A3F-635C-751B6FFF2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385818" y="1606198"/>
            <a:ext cx="2382141" cy="2377534"/>
          </a:xfrm>
          <a:prstGeom prst="rect">
            <a:avLst/>
          </a:prstGeom>
        </p:spPr>
      </p:pic>
      <p:pic>
        <p:nvPicPr>
          <p:cNvPr id="4" name="Imagem 3" descr="Gráfico, Gráfico de pizza&#10;&#10;Descrição gerada automaticamente">
            <a:extLst>
              <a:ext uri="{FF2B5EF4-FFF2-40B4-BE49-F238E27FC236}">
                <a16:creationId xmlns:a16="http://schemas.microsoft.com/office/drawing/2014/main" id="{EC580E0F-997A-4315-31FA-EE4D152F1B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5658" y="1464955"/>
            <a:ext cx="253365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71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C66B98EF4E43903CD34A859738EE" ma:contentTypeVersion="19" ma:contentTypeDescription="Create a new document." ma:contentTypeScope="" ma:versionID="fc62ed99c02c0a24e843605e4184a98c">
  <xsd:schema xmlns:xsd="http://www.w3.org/2001/XMLSchema" xmlns:xs="http://www.w3.org/2001/XMLSchema" xmlns:p="http://schemas.microsoft.com/office/2006/metadata/properties" xmlns:ns2="90c77432-d11e-4bcd-b3ef-edfb0845907a" xmlns:ns3="73d0ba8d-d766-4bf6-bcf0-d2eb81301a02" xmlns:ns4="5e13aadc-de86-43ee-b386-40c01ba74c80" targetNamespace="http://schemas.microsoft.com/office/2006/metadata/properties" ma:root="true" ma:fieldsID="95ae876199fd67186ae30461ec4ec7c7" ns2:_="" ns3:_="" ns4:_="">
    <xsd:import namespace="90c77432-d11e-4bcd-b3ef-edfb0845907a"/>
    <xsd:import namespace="73d0ba8d-d766-4bf6-bcf0-d2eb81301a02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77432-d11e-4bcd-b3ef-edfb08459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64ea066-1f43-46df-999a-b181b7a782a3}" ma:internalName="TaxCatchAll" ma:showField="CatchAllData" ma:web="73d0ba8d-d766-4bf6-bcf0-d2eb81301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c77432-d11e-4bcd-b3ef-edfb0845907a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Props1.xml><?xml version="1.0" encoding="utf-8"?>
<ds:datastoreItem xmlns:ds="http://schemas.openxmlformats.org/officeDocument/2006/customXml" ds:itemID="{001FA2EC-360F-4E76-84E3-0E6EEEFA6576}"/>
</file>

<file path=customXml/itemProps2.xml><?xml version="1.0" encoding="utf-8"?>
<ds:datastoreItem xmlns:ds="http://schemas.openxmlformats.org/officeDocument/2006/customXml" ds:itemID="{35CCD492-0E1E-40D0-896D-1D7E0E4EA312}"/>
</file>

<file path=customXml/itemProps3.xml><?xml version="1.0" encoding="utf-8"?>
<ds:datastoreItem xmlns:ds="http://schemas.openxmlformats.org/officeDocument/2006/customXml" ds:itemID="{8D8FADA7-1FE0-46C1-977C-80550ECDC104}"/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129</Words>
  <Application>Microsoft Macintosh PowerPoint</Application>
  <PresentationFormat>Widescreen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Flavio Martino</dc:creator>
  <cp:lastModifiedBy>Daniel Rubano Barretto Turci</cp:lastModifiedBy>
  <cp:revision>70</cp:revision>
  <cp:lastPrinted>2022-07-09T14:03:54Z</cp:lastPrinted>
  <dcterms:created xsi:type="dcterms:W3CDTF">2022-01-30T15:54:19Z</dcterms:created>
  <dcterms:modified xsi:type="dcterms:W3CDTF">2022-07-12T14:41:03Z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0x0101005D06C66B98EF4E43903CD34A859738EE</vt:lpwstr>
  </property>
</Properties>
</file>