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69" r:id="rId11"/>
    <p:sldId id="267" r:id="rId12"/>
    <p:sldId id="268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/>
    <p:restoredTop sz="94719"/>
  </p:normalViewPr>
  <p:slideViewPr>
    <p:cSldViewPr snapToGrid="0" snapToObjects="1">
      <p:cViewPr varScale="1">
        <p:scale>
          <a:sx n="83" d="100"/>
          <a:sy n="83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4A3430-C508-4F74-8EBC-23D22CDA0B3D}" type="doc">
      <dgm:prSet loTypeId="urn:microsoft.com/office/officeart/2005/8/layout/radial6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710DD8-DF68-40ED-8C8C-E14DDF649EC3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E472161-36ED-4F15-AC30-5C0C6DD09FEB}" type="parTrans" cxnId="{A75794ED-89CF-48AE-B71A-8E70A8EE30C6}">
      <dgm:prSet/>
      <dgm:spPr/>
      <dgm:t>
        <a:bodyPr/>
        <a:lstStyle/>
        <a:p>
          <a:endParaRPr lang="en-US"/>
        </a:p>
      </dgm:t>
    </dgm:pt>
    <dgm:pt modelId="{C14A1DE1-7A45-4F06-93E3-D60171E078F2}" type="sibTrans" cxnId="{A75794ED-89CF-48AE-B71A-8E70A8EE30C6}">
      <dgm:prSet/>
      <dgm:spPr/>
      <dgm:t>
        <a:bodyPr/>
        <a:lstStyle/>
        <a:p>
          <a:endParaRPr lang="en-US"/>
        </a:p>
      </dgm:t>
    </dgm:pt>
    <dgm:pt modelId="{9F35C2FA-9696-4B15-BAE7-41A631BF303C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07F36BD6-66B4-44E8-9562-8E78FE3764B1}" type="sibTrans" cxnId="{4588D8CD-9BF3-49E5-99EB-591111D971AE}">
      <dgm:prSet/>
      <dgm:spPr/>
      <dgm:t>
        <a:bodyPr/>
        <a:lstStyle/>
        <a:p>
          <a:endParaRPr lang="en-US"/>
        </a:p>
      </dgm:t>
    </dgm:pt>
    <dgm:pt modelId="{11F9147E-C05F-4E5C-BA95-D97B56B6CDB4}" type="parTrans" cxnId="{4588D8CD-9BF3-49E5-99EB-591111D971AE}">
      <dgm:prSet/>
      <dgm:spPr/>
      <dgm:t>
        <a:bodyPr/>
        <a:lstStyle/>
        <a:p>
          <a:endParaRPr lang="en-US"/>
        </a:p>
      </dgm:t>
    </dgm:pt>
    <dgm:pt modelId="{BE2E229E-5890-46ED-9EF5-8B249DF6BE1A}">
      <dgm:prSet phldrT="[Text]" custT="1"/>
      <dgm:spPr>
        <a:noFill/>
      </dgm:spPr>
      <dgm:t>
        <a:bodyPr/>
        <a:lstStyle/>
        <a:p>
          <a:r>
            <a:rPr lang="es-CO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2020-2022</a:t>
          </a:r>
          <a:endParaRPr lang="en-US" sz="2400" b="1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E7B05-3F3C-4012-8A98-F3BF5DA1A790}" type="sibTrans" cxnId="{5B9158CB-5193-459E-BFF3-38397D1C6AD0}">
      <dgm:prSet/>
      <dgm:spPr/>
      <dgm:t>
        <a:bodyPr/>
        <a:lstStyle/>
        <a:p>
          <a:endParaRPr lang="en-US"/>
        </a:p>
      </dgm:t>
    </dgm:pt>
    <dgm:pt modelId="{721B5821-C46F-4B68-9F20-B50DDE86758A}" type="parTrans" cxnId="{5B9158CB-5193-459E-BFF3-38397D1C6AD0}">
      <dgm:prSet/>
      <dgm:spPr/>
      <dgm:t>
        <a:bodyPr/>
        <a:lstStyle/>
        <a:p>
          <a:endParaRPr lang="en-US"/>
        </a:p>
      </dgm:t>
    </dgm:pt>
    <dgm:pt modelId="{4F0AC502-BAB6-4237-8231-74FD4C015748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DC453F80-C28F-4664-AB9B-7339FDD3DAF3}" type="sibTrans" cxnId="{7E9F3DE8-DB65-4430-9F03-1A1785D0180F}">
      <dgm:prSet/>
      <dgm:spPr/>
      <dgm:t>
        <a:bodyPr/>
        <a:lstStyle/>
        <a:p>
          <a:endParaRPr lang="en-US"/>
        </a:p>
      </dgm:t>
    </dgm:pt>
    <dgm:pt modelId="{B719F37B-FC06-4567-A795-5A33E46EEF9D}" type="parTrans" cxnId="{7E9F3DE8-DB65-4430-9F03-1A1785D0180F}">
      <dgm:prSet/>
      <dgm:spPr/>
      <dgm:t>
        <a:bodyPr/>
        <a:lstStyle/>
        <a:p>
          <a:endParaRPr lang="en-US"/>
        </a:p>
      </dgm:t>
    </dgm:pt>
    <dgm:pt modelId="{DDC19091-74BA-4ADB-9862-F53245D6659C}" type="pres">
      <dgm:prSet presAssocID="{374A3430-C508-4F74-8EBC-23D22CDA0B3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2A3BC3-D5CD-4E46-A2F0-B891CA65B7CB}" type="pres">
      <dgm:prSet presAssocID="{88710DD8-DF68-40ED-8C8C-E14DDF649EC3}" presName="centerShape" presStyleLbl="node0" presStyleIdx="0" presStyleCnt="1" custScaleX="160869" custScaleY="171794"/>
      <dgm:spPr/>
      <dgm:t>
        <a:bodyPr/>
        <a:lstStyle/>
        <a:p>
          <a:endParaRPr lang="en-US"/>
        </a:p>
      </dgm:t>
    </dgm:pt>
    <dgm:pt modelId="{4BBE3CD6-B024-4A85-A620-F7901CD86A45}" type="pres">
      <dgm:prSet presAssocID="{9F35C2FA-9696-4B15-BAE7-41A631BF303C}" presName="node" presStyleLbl="node1" presStyleIdx="0" presStyleCnt="3" custScaleX="271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FB414C-F625-4CE7-ABDE-866485FEE8A2}" type="pres">
      <dgm:prSet presAssocID="{9F35C2FA-9696-4B15-BAE7-41A631BF303C}" presName="dummy" presStyleCnt="0"/>
      <dgm:spPr/>
    </dgm:pt>
    <dgm:pt modelId="{1736366F-0DBB-49EA-B76B-3B7648046C26}" type="pres">
      <dgm:prSet presAssocID="{07F36BD6-66B4-44E8-9562-8E78FE3764B1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2B3EBAA-D15A-464F-9A0E-A4CC980FA52C}" type="pres">
      <dgm:prSet presAssocID="{4F0AC502-BAB6-4237-8231-74FD4C01574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E08C58-2E3C-4203-8DC6-6BA422883979}" type="pres">
      <dgm:prSet presAssocID="{4F0AC502-BAB6-4237-8231-74FD4C015748}" presName="dummy" presStyleCnt="0"/>
      <dgm:spPr/>
    </dgm:pt>
    <dgm:pt modelId="{5492A2F8-255C-40F7-9ED9-50E8A3569A84}" type="pres">
      <dgm:prSet presAssocID="{DC453F80-C28F-4664-AB9B-7339FDD3DAF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2CA393E-06C1-46F0-A3CD-1DEE03C36B84}" type="pres">
      <dgm:prSet presAssocID="{BE2E229E-5890-46ED-9EF5-8B249DF6BE1A}" presName="node" presStyleLbl="node1" presStyleIdx="2" presStyleCnt="3" custScaleX="159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B7595-9378-4436-8AB2-31391E662E15}" type="pres">
      <dgm:prSet presAssocID="{BE2E229E-5890-46ED-9EF5-8B249DF6BE1A}" presName="dummy" presStyleCnt="0"/>
      <dgm:spPr/>
    </dgm:pt>
    <dgm:pt modelId="{F21EF56F-4D93-4BA0-A226-CA88D6349C1E}" type="pres">
      <dgm:prSet presAssocID="{D40E7B05-3F3C-4012-8A98-F3BF5DA1A790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55DBA4C-2623-4281-9915-7E946E7D9492}" type="presOf" srcId="{DC453F80-C28F-4664-AB9B-7339FDD3DAF3}" destId="{5492A2F8-255C-40F7-9ED9-50E8A3569A84}" srcOrd="0" destOrd="0" presId="urn:microsoft.com/office/officeart/2005/8/layout/radial6"/>
    <dgm:cxn modelId="{905E4DA0-3979-4885-9FEB-46DA1AAE3025}" type="presOf" srcId="{374A3430-C508-4F74-8EBC-23D22CDA0B3D}" destId="{DDC19091-74BA-4ADB-9862-F53245D6659C}" srcOrd="0" destOrd="0" presId="urn:microsoft.com/office/officeart/2005/8/layout/radial6"/>
    <dgm:cxn modelId="{DDD07335-C35B-4EF5-B001-0103D01346BF}" type="presOf" srcId="{88710DD8-DF68-40ED-8C8C-E14DDF649EC3}" destId="{CA2A3BC3-D5CD-4E46-A2F0-B891CA65B7CB}" srcOrd="0" destOrd="0" presId="urn:microsoft.com/office/officeart/2005/8/layout/radial6"/>
    <dgm:cxn modelId="{5B9158CB-5193-459E-BFF3-38397D1C6AD0}" srcId="{88710DD8-DF68-40ED-8C8C-E14DDF649EC3}" destId="{BE2E229E-5890-46ED-9EF5-8B249DF6BE1A}" srcOrd="2" destOrd="0" parTransId="{721B5821-C46F-4B68-9F20-B50DDE86758A}" sibTransId="{D40E7B05-3F3C-4012-8A98-F3BF5DA1A790}"/>
    <dgm:cxn modelId="{C4F2374C-1D0F-4E61-A0AE-76E5BF667315}" type="presOf" srcId="{07F36BD6-66B4-44E8-9562-8E78FE3764B1}" destId="{1736366F-0DBB-49EA-B76B-3B7648046C26}" srcOrd="0" destOrd="0" presId="urn:microsoft.com/office/officeart/2005/8/layout/radial6"/>
    <dgm:cxn modelId="{57656522-76B6-4681-B2FA-3611D263EB2A}" type="presOf" srcId="{4F0AC502-BAB6-4237-8231-74FD4C015748}" destId="{72B3EBAA-D15A-464F-9A0E-A4CC980FA52C}" srcOrd="0" destOrd="0" presId="urn:microsoft.com/office/officeart/2005/8/layout/radial6"/>
    <dgm:cxn modelId="{4588D8CD-9BF3-49E5-99EB-591111D971AE}" srcId="{88710DD8-DF68-40ED-8C8C-E14DDF649EC3}" destId="{9F35C2FA-9696-4B15-BAE7-41A631BF303C}" srcOrd="0" destOrd="0" parTransId="{11F9147E-C05F-4E5C-BA95-D97B56B6CDB4}" sibTransId="{07F36BD6-66B4-44E8-9562-8E78FE3764B1}"/>
    <dgm:cxn modelId="{A75794ED-89CF-48AE-B71A-8E70A8EE30C6}" srcId="{374A3430-C508-4F74-8EBC-23D22CDA0B3D}" destId="{88710DD8-DF68-40ED-8C8C-E14DDF649EC3}" srcOrd="0" destOrd="0" parTransId="{BE472161-36ED-4F15-AC30-5C0C6DD09FEB}" sibTransId="{C14A1DE1-7A45-4F06-93E3-D60171E078F2}"/>
    <dgm:cxn modelId="{F23FA2BE-508A-4C22-815C-973888E3087B}" type="presOf" srcId="{9F35C2FA-9696-4B15-BAE7-41A631BF303C}" destId="{4BBE3CD6-B024-4A85-A620-F7901CD86A45}" srcOrd="0" destOrd="0" presId="urn:microsoft.com/office/officeart/2005/8/layout/radial6"/>
    <dgm:cxn modelId="{157FC6D9-36F4-4037-92C0-11A1CE59F823}" type="presOf" srcId="{BE2E229E-5890-46ED-9EF5-8B249DF6BE1A}" destId="{B2CA393E-06C1-46F0-A3CD-1DEE03C36B84}" srcOrd="0" destOrd="0" presId="urn:microsoft.com/office/officeart/2005/8/layout/radial6"/>
    <dgm:cxn modelId="{7E9F3DE8-DB65-4430-9F03-1A1785D0180F}" srcId="{88710DD8-DF68-40ED-8C8C-E14DDF649EC3}" destId="{4F0AC502-BAB6-4237-8231-74FD4C015748}" srcOrd="1" destOrd="0" parTransId="{B719F37B-FC06-4567-A795-5A33E46EEF9D}" sibTransId="{DC453F80-C28F-4664-AB9B-7339FDD3DAF3}"/>
    <dgm:cxn modelId="{25147032-9659-43F9-849D-C7E3EF7C84D2}" type="presOf" srcId="{D40E7B05-3F3C-4012-8A98-F3BF5DA1A790}" destId="{F21EF56F-4D93-4BA0-A226-CA88D6349C1E}" srcOrd="0" destOrd="0" presId="urn:microsoft.com/office/officeart/2005/8/layout/radial6"/>
    <dgm:cxn modelId="{D50231CF-A1E3-41E6-82A8-2E3E1F062CDA}" type="presParOf" srcId="{DDC19091-74BA-4ADB-9862-F53245D6659C}" destId="{CA2A3BC3-D5CD-4E46-A2F0-B891CA65B7CB}" srcOrd="0" destOrd="0" presId="urn:microsoft.com/office/officeart/2005/8/layout/radial6"/>
    <dgm:cxn modelId="{F887920B-6421-4316-A5CD-82D3169A5453}" type="presParOf" srcId="{DDC19091-74BA-4ADB-9862-F53245D6659C}" destId="{4BBE3CD6-B024-4A85-A620-F7901CD86A45}" srcOrd="1" destOrd="0" presId="urn:microsoft.com/office/officeart/2005/8/layout/radial6"/>
    <dgm:cxn modelId="{F9E96382-B7E0-4964-A1B4-6289D5BC1372}" type="presParOf" srcId="{DDC19091-74BA-4ADB-9862-F53245D6659C}" destId="{60FB414C-F625-4CE7-ABDE-866485FEE8A2}" srcOrd="2" destOrd="0" presId="urn:microsoft.com/office/officeart/2005/8/layout/radial6"/>
    <dgm:cxn modelId="{210A09B7-D6AA-431E-94A0-02C3B273818A}" type="presParOf" srcId="{DDC19091-74BA-4ADB-9862-F53245D6659C}" destId="{1736366F-0DBB-49EA-B76B-3B7648046C26}" srcOrd="3" destOrd="0" presId="urn:microsoft.com/office/officeart/2005/8/layout/radial6"/>
    <dgm:cxn modelId="{7E3C0960-B986-49A1-A8AA-518B2BD5F507}" type="presParOf" srcId="{DDC19091-74BA-4ADB-9862-F53245D6659C}" destId="{72B3EBAA-D15A-464F-9A0E-A4CC980FA52C}" srcOrd="4" destOrd="0" presId="urn:microsoft.com/office/officeart/2005/8/layout/radial6"/>
    <dgm:cxn modelId="{6DBAA0D4-568C-4AFE-8FB6-1171E6A97606}" type="presParOf" srcId="{DDC19091-74BA-4ADB-9862-F53245D6659C}" destId="{45E08C58-2E3C-4203-8DC6-6BA422883979}" srcOrd="5" destOrd="0" presId="urn:microsoft.com/office/officeart/2005/8/layout/radial6"/>
    <dgm:cxn modelId="{96E946AC-6C02-4355-AA07-B1FAA86D3988}" type="presParOf" srcId="{DDC19091-74BA-4ADB-9862-F53245D6659C}" destId="{5492A2F8-255C-40F7-9ED9-50E8A3569A84}" srcOrd="6" destOrd="0" presId="urn:microsoft.com/office/officeart/2005/8/layout/radial6"/>
    <dgm:cxn modelId="{4A014088-C687-4EA9-9063-D418683ADB4B}" type="presParOf" srcId="{DDC19091-74BA-4ADB-9862-F53245D6659C}" destId="{B2CA393E-06C1-46F0-A3CD-1DEE03C36B84}" srcOrd="7" destOrd="0" presId="urn:microsoft.com/office/officeart/2005/8/layout/radial6"/>
    <dgm:cxn modelId="{00E84275-A959-418E-809D-8B0E2B868FDD}" type="presParOf" srcId="{DDC19091-74BA-4ADB-9862-F53245D6659C}" destId="{131B7595-9378-4436-8AB2-31391E662E15}" srcOrd="8" destOrd="0" presId="urn:microsoft.com/office/officeart/2005/8/layout/radial6"/>
    <dgm:cxn modelId="{444483FB-F2B8-435F-A2CC-B75C2DA554C1}" type="presParOf" srcId="{DDC19091-74BA-4ADB-9862-F53245D6659C}" destId="{F21EF56F-4D93-4BA0-A226-CA88D6349C1E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304274-F2D0-4AD5-9DF7-2B7C670C731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AB2EE-9435-42BC-8EC4-E4E3098254E6}">
      <dgm:prSet phldrT="[Text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</a:t>
          </a:r>
          <a:r>
            <a:rPr lang="es-CO" sz="1600" dirty="0" smtClean="0"/>
            <a:t> Interferencia Industria Tabacalera en tiempos de Covid-19</a:t>
          </a:r>
          <a:endParaRPr lang="en-US" sz="1600" dirty="0"/>
        </a:p>
      </dgm:t>
    </dgm:pt>
    <dgm:pt modelId="{CB6258EE-2BAA-4F5A-B12B-F73772B304E2}" type="parTrans" cxnId="{29879876-5BB9-4640-A6EE-7A0536C6F872}">
      <dgm:prSet/>
      <dgm:spPr/>
      <dgm:t>
        <a:bodyPr/>
        <a:lstStyle/>
        <a:p>
          <a:endParaRPr lang="en-US" sz="4800"/>
        </a:p>
      </dgm:t>
    </dgm:pt>
    <dgm:pt modelId="{209725B3-F49E-454B-8337-EF5CDA7CCE09}" type="sibTrans" cxnId="{29879876-5BB9-4640-A6EE-7A0536C6F872}">
      <dgm:prSet/>
      <dgm:spPr/>
      <dgm:t>
        <a:bodyPr/>
        <a:lstStyle/>
        <a:p>
          <a:endParaRPr lang="en-US" sz="4800"/>
        </a:p>
      </dgm:t>
    </dgm:pt>
    <dgm:pt modelId="{FBC14936-608D-4F3F-8F77-E24489CDCEC9}">
      <dgm:prSet phldrT="[Text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</a:t>
          </a:r>
          <a:r>
            <a:rPr lang="es-CO" sz="1600" dirty="0" smtClean="0"/>
            <a:t>Reacciones: Gobiernos &amp; Sociedad Civil</a:t>
          </a:r>
          <a:endParaRPr lang="en-US" sz="1600" dirty="0"/>
        </a:p>
      </dgm:t>
    </dgm:pt>
    <dgm:pt modelId="{2E7101C8-467F-4177-B663-70D9E991AF82}" type="parTrans" cxnId="{1B2296DA-9A46-46BF-B722-11D895BEA4C1}">
      <dgm:prSet/>
      <dgm:spPr/>
      <dgm:t>
        <a:bodyPr/>
        <a:lstStyle/>
        <a:p>
          <a:endParaRPr lang="en-US" sz="4800"/>
        </a:p>
      </dgm:t>
    </dgm:pt>
    <dgm:pt modelId="{3169B2EA-56A3-4885-B781-06B65D35B356}" type="sibTrans" cxnId="{1B2296DA-9A46-46BF-B722-11D895BEA4C1}">
      <dgm:prSet/>
      <dgm:spPr/>
      <dgm:t>
        <a:bodyPr/>
        <a:lstStyle/>
        <a:p>
          <a:endParaRPr lang="en-US" sz="4800"/>
        </a:p>
      </dgm:t>
    </dgm:pt>
    <dgm:pt modelId="{2CCB35E6-D3A4-437D-8368-A636EA41DA9A}">
      <dgm:prSet phldrT="[Text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</a:t>
          </a:r>
          <a:r>
            <a:rPr lang="es-CO" sz="1600" dirty="0" smtClean="0"/>
            <a:t> Lecciones aprendidas &amp; oportunidades: Una mirada hacia la COP10</a:t>
          </a:r>
          <a:endParaRPr lang="en-US" sz="1600" dirty="0"/>
        </a:p>
      </dgm:t>
    </dgm:pt>
    <dgm:pt modelId="{C07E719C-9DF0-43A1-BE93-C6B7054F2DF0}" type="parTrans" cxnId="{6D11AEF9-B8DA-4CA1-9ADC-423D5333ABC6}">
      <dgm:prSet/>
      <dgm:spPr/>
      <dgm:t>
        <a:bodyPr/>
        <a:lstStyle/>
        <a:p>
          <a:endParaRPr lang="en-US" sz="4800"/>
        </a:p>
      </dgm:t>
    </dgm:pt>
    <dgm:pt modelId="{27066747-4261-4BF9-971E-3922E7300CB3}" type="sibTrans" cxnId="{6D11AEF9-B8DA-4CA1-9ADC-423D5333ABC6}">
      <dgm:prSet/>
      <dgm:spPr/>
      <dgm:t>
        <a:bodyPr/>
        <a:lstStyle/>
        <a:p>
          <a:endParaRPr lang="en-US" sz="4800"/>
        </a:p>
      </dgm:t>
    </dgm:pt>
    <dgm:pt modelId="{BBDF3E1C-177D-4184-A077-DBC1E0EEA3C8}" type="pres">
      <dgm:prSet presAssocID="{6A304274-F2D0-4AD5-9DF7-2B7C670C731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C2B601-A168-44F1-96A5-099170450DEF}" type="pres">
      <dgm:prSet presAssocID="{479AB2EE-9435-42BC-8EC4-E4E3098254E6}" presName="parentLin" presStyleCnt="0"/>
      <dgm:spPr/>
    </dgm:pt>
    <dgm:pt modelId="{90A7BE35-FAC8-4D61-A8A5-9EB835DCB9BE}" type="pres">
      <dgm:prSet presAssocID="{479AB2EE-9435-42BC-8EC4-E4E3098254E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029EAD0F-BBB0-4557-BF13-FE70832459D1}" type="pres">
      <dgm:prSet presAssocID="{479AB2EE-9435-42BC-8EC4-E4E3098254E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16B993-BB4B-4360-9699-070143C91086}" type="pres">
      <dgm:prSet presAssocID="{479AB2EE-9435-42BC-8EC4-E4E3098254E6}" presName="negativeSpace" presStyleCnt="0"/>
      <dgm:spPr/>
    </dgm:pt>
    <dgm:pt modelId="{59175419-C338-41FD-9BBE-F13D412F85E4}" type="pres">
      <dgm:prSet presAssocID="{479AB2EE-9435-42BC-8EC4-E4E3098254E6}" presName="childText" presStyleLbl="conFgAcc1" presStyleIdx="0" presStyleCnt="3">
        <dgm:presLayoutVars>
          <dgm:bulletEnabled val="1"/>
        </dgm:presLayoutVars>
      </dgm:prSet>
      <dgm:spPr/>
    </dgm:pt>
    <dgm:pt modelId="{F9B0F678-A498-4E2E-8A09-1AA7E6B8983F}" type="pres">
      <dgm:prSet presAssocID="{209725B3-F49E-454B-8337-EF5CDA7CCE09}" presName="spaceBetweenRectangles" presStyleCnt="0"/>
      <dgm:spPr/>
    </dgm:pt>
    <dgm:pt modelId="{BA8CD789-6453-4978-BC73-5946F9373E0C}" type="pres">
      <dgm:prSet presAssocID="{FBC14936-608D-4F3F-8F77-E24489CDCEC9}" presName="parentLin" presStyleCnt="0"/>
      <dgm:spPr/>
    </dgm:pt>
    <dgm:pt modelId="{2DF6ED4F-9228-49E1-8979-8553BB66F4FD}" type="pres">
      <dgm:prSet presAssocID="{FBC14936-608D-4F3F-8F77-E24489CDCEC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AD85376-44F4-41B5-A1B1-F056D5E0A710}" type="pres">
      <dgm:prSet presAssocID="{FBC14936-608D-4F3F-8F77-E24489CDCE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9135B-7FB9-4087-BB1C-E90EBCE8E4FA}" type="pres">
      <dgm:prSet presAssocID="{FBC14936-608D-4F3F-8F77-E24489CDCEC9}" presName="negativeSpace" presStyleCnt="0"/>
      <dgm:spPr/>
    </dgm:pt>
    <dgm:pt modelId="{111A6870-4C59-4577-AFB2-69D40474C496}" type="pres">
      <dgm:prSet presAssocID="{FBC14936-608D-4F3F-8F77-E24489CDCEC9}" presName="childText" presStyleLbl="conFgAcc1" presStyleIdx="1" presStyleCnt="3">
        <dgm:presLayoutVars>
          <dgm:bulletEnabled val="1"/>
        </dgm:presLayoutVars>
      </dgm:prSet>
      <dgm:spPr/>
    </dgm:pt>
    <dgm:pt modelId="{7A704817-75B4-48EB-A048-DC6813CB6E7F}" type="pres">
      <dgm:prSet presAssocID="{3169B2EA-56A3-4885-B781-06B65D35B356}" presName="spaceBetweenRectangles" presStyleCnt="0"/>
      <dgm:spPr/>
    </dgm:pt>
    <dgm:pt modelId="{41E62344-CC25-4156-9C2B-BB354FA773DB}" type="pres">
      <dgm:prSet presAssocID="{2CCB35E6-D3A4-437D-8368-A636EA41DA9A}" presName="parentLin" presStyleCnt="0"/>
      <dgm:spPr/>
    </dgm:pt>
    <dgm:pt modelId="{02A300A4-3F9B-4C67-B176-B8C2E7CF4DE6}" type="pres">
      <dgm:prSet presAssocID="{2CCB35E6-D3A4-437D-8368-A636EA41DA9A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FCD3F464-D837-4C91-AF57-63EF02F27E55}" type="pres">
      <dgm:prSet presAssocID="{2CCB35E6-D3A4-437D-8368-A636EA41DA9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7B9C2-2AF6-41F0-813A-2BCAB6149239}" type="pres">
      <dgm:prSet presAssocID="{2CCB35E6-D3A4-437D-8368-A636EA41DA9A}" presName="negativeSpace" presStyleCnt="0"/>
      <dgm:spPr/>
    </dgm:pt>
    <dgm:pt modelId="{77907DB9-E506-4F4E-B384-C07908FFFDBB}" type="pres">
      <dgm:prSet presAssocID="{2CCB35E6-D3A4-437D-8368-A636EA41DA9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D11AEF9-B8DA-4CA1-9ADC-423D5333ABC6}" srcId="{6A304274-F2D0-4AD5-9DF7-2B7C670C7313}" destId="{2CCB35E6-D3A4-437D-8368-A636EA41DA9A}" srcOrd="2" destOrd="0" parTransId="{C07E719C-9DF0-43A1-BE93-C6B7054F2DF0}" sibTransId="{27066747-4261-4BF9-971E-3922E7300CB3}"/>
    <dgm:cxn modelId="{D66B7F78-11CA-48FE-9C1F-9CBA54B9F370}" type="presOf" srcId="{FBC14936-608D-4F3F-8F77-E24489CDCEC9}" destId="{9AD85376-44F4-41B5-A1B1-F056D5E0A710}" srcOrd="1" destOrd="0" presId="urn:microsoft.com/office/officeart/2005/8/layout/list1"/>
    <dgm:cxn modelId="{EDA703FA-9A43-4982-8610-FDFC566452F9}" type="presOf" srcId="{6A304274-F2D0-4AD5-9DF7-2B7C670C7313}" destId="{BBDF3E1C-177D-4184-A077-DBC1E0EEA3C8}" srcOrd="0" destOrd="0" presId="urn:microsoft.com/office/officeart/2005/8/layout/list1"/>
    <dgm:cxn modelId="{1B2296DA-9A46-46BF-B722-11D895BEA4C1}" srcId="{6A304274-F2D0-4AD5-9DF7-2B7C670C7313}" destId="{FBC14936-608D-4F3F-8F77-E24489CDCEC9}" srcOrd="1" destOrd="0" parTransId="{2E7101C8-467F-4177-B663-70D9E991AF82}" sibTransId="{3169B2EA-56A3-4885-B781-06B65D35B356}"/>
    <dgm:cxn modelId="{BC455047-7D65-4216-BB01-1B1840D78659}" type="presOf" srcId="{2CCB35E6-D3A4-437D-8368-A636EA41DA9A}" destId="{FCD3F464-D837-4C91-AF57-63EF02F27E55}" srcOrd="1" destOrd="0" presId="urn:microsoft.com/office/officeart/2005/8/layout/list1"/>
    <dgm:cxn modelId="{91A8E69C-7E79-4489-95B4-650EB28981E8}" type="presOf" srcId="{2CCB35E6-D3A4-437D-8368-A636EA41DA9A}" destId="{02A300A4-3F9B-4C67-B176-B8C2E7CF4DE6}" srcOrd="0" destOrd="0" presId="urn:microsoft.com/office/officeart/2005/8/layout/list1"/>
    <dgm:cxn modelId="{29879876-5BB9-4640-A6EE-7A0536C6F872}" srcId="{6A304274-F2D0-4AD5-9DF7-2B7C670C7313}" destId="{479AB2EE-9435-42BC-8EC4-E4E3098254E6}" srcOrd="0" destOrd="0" parTransId="{CB6258EE-2BAA-4F5A-B12B-F73772B304E2}" sibTransId="{209725B3-F49E-454B-8337-EF5CDA7CCE09}"/>
    <dgm:cxn modelId="{AFD62255-2575-40AA-89DB-04E4D63CA5E5}" type="presOf" srcId="{479AB2EE-9435-42BC-8EC4-E4E3098254E6}" destId="{90A7BE35-FAC8-4D61-A8A5-9EB835DCB9BE}" srcOrd="0" destOrd="0" presId="urn:microsoft.com/office/officeart/2005/8/layout/list1"/>
    <dgm:cxn modelId="{A730EB0D-60B0-4031-B82A-1FDECED230A9}" type="presOf" srcId="{479AB2EE-9435-42BC-8EC4-E4E3098254E6}" destId="{029EAD0F-BBB0-4557-BF13-FE70832459D1}" srcOrd="1" destOrd="0" presId="urn:microsoft.com/office/officeart/2005/8/layout/list1"/>
    <dgm:cxn modelId="{E8D645BC-F3E5-48CF-9565-3A94A2745C1F}" type="presOf" srcId="{FBC14936-608D-4F3F-8F77-E24489CDCEC9}" destId="{2DF6ED4F-9228-49E1-8979-8553BB66F4FD}" srcOrd="0" destOrd="0" presId="urn:microsoft.com/office/officeart/2005/8/layout/list1"/>
    <dgm:cxn modelId="{7EB31D74-F2EC-47AA-8FBE-A69D7F5C8DA4}" type="presParOf" srcId="{BBDF3E1C-177D-4184-A077-DBC1E0EEA3C8}" destId="{BCC2B601-A168-44F1-96A5-099170450DEF}" srcOrd="0" destOrd="0" presId="urn:microsoft.com/office/officeart/2005/8/layout/list1"/>
    <dgm:cxn modelId="{CDCD2C5A-4FA3-4DD6-BE6C-11D5A8B3E06C}" type="presParOf" srcId="{BCC2B601-A168-44F1-96A5-099170450DEF}" destId="{90A7BE35-FAC8-4D61-A8A5-9EB835DCB9BE}" srcOrd="0" destOrd="0" presId="urn:microsoft.com/office/officeart/2005/8/layout/list1"/>
    <dgm:cxn modelId="{A3AC5621-D1AB-4520-AAA2-231353A29ABF}" type="presParOf" srcId="{BCC2B601-A168-44F1-96A5-099170450DEF}" destId="{029EAD0F-BBB0-4557-BF13-FE70832459D1}" srcOrd="1" destOrd="0" presId="urn:microsoft.com/office/officeart/2005/8/layout/list1"/>
    <dgm:cxn modelId="{68B1D4AD-AA4E-4041-A103-737FE7625AE9}" type="presParOf" srcId="{BBDF3E1C-177D-4184-A077-DBC1E0EEA3C8}" destId="{9B16B993-BB4B-4360-9699-070143C91086}" srcOrd="1" destOrd="0" presId="urn:microsoft.com/office/officeart/2005/8/layout/list1"/>
    <dgm:cxn modelId="{51DD571D-3DAD-4CC0-894E-32717788517B}" type="presParOf" srcId="{BBDF3E1C-177D-4184-A077-DBC1E0EEA3C8}" destId="{59175419-C338-41FD-9BBE-F13D412F85E4}" srcOrd="2" destOrd="0" presId="urn:microsoft.com/office/officeart/2005/8/layout/list1"/>
    <dgm:cxn modelId="{161AAC77-0818-4B44-B5B5-904C01CB6AFD}" type="presParOf" srcId="{BBDF3E1C-177D-4184-A077-DBC1E0EEA3C8}" destId="{F9B0F678-A498-4E2E-8A09-1AA7E6B8983F}" srcOrd="3" destOrd="0" presId="urn:microsoft.com/office/officeart/2005/8/layout/list1"/>
    <dgm:cxn modelId="{D009847E-CC4C-4DBA-8330-842382FB21B4}" type="presParOf" srcId="{BBDF3E1C-177D-4184-A077-DBC1E0EEA3C8}" destId="{BA8CD789-6453-4978-BC73-5946F9373E0C}" srcOrd="4" destOrd="0" presId="urn:microsoft.com/office/officeart/2005/8/layout/list1"/>
    <dgm:cxn modelId="{DB5E500A-BEAF-4C19-AA69-AC7032373E42}" type="presParOf" srcId="{BA8CD789-6453-4978-BC73-5946F9373E0C}" destId="{2DF6ED4F-9228-49E1-8979-8553BB66F4FD}" srcOrd="0" destOrd="0" presId="urn:microsoft.com/office/officeart/2005/8/layout/list1"/>
    <dgm:cxn modelId="{DD0BA69D-8BCC-46EC-B031-5B6F749E543A}" type="presParOf" srcId="{BA8CD789-6453-4978-BC73-5946F9373E0C}" destId="{9AD85376-44F4-41B5-A1B1-F056D5E0A710}" srcOrd="1" destOrd="0" presId="urn:microsoft.com/office/officeart/2005/8/layout/list1"/>
    <dgm:cxn modelId="{5A0B7E5A-E934-4056-B62D-55E1E99603CE}" type="presParOf" srcId="{BBDF3E1C-177D-4184-A077-DBC1E0EEA3C8}" destId="{5019135B-7FB9-4087-BB1C-E90EBCE8E4FA}" srcOrd="5" destOrd="0" presId="urn:microsoft.com/office/officeart/2005/8/layout/list1"/>
    <dgm:cxn modelId="{927814CB-4638-4906-A2D3-CBFB11D43C07}" type="presParOf" srcId="{BBDF3E1C-177D-4184-A077-DBC1E0EEA3C8}" destId="{111A6870-4C59-4577-AFB2-69D40474C496}" srcOrd="6" destOrd="0" presId="urn:microsoft.com/office/officeart/2005/8/layout/list1"/>
    <dgm:cxn modelId="{65ABAA7A-1241-4DC9-A67D-FDB7CB3CBBCF}" type="presParOf" srcId="{BBDF3E1C-177D-4184-A077-DBC1E0EEA3C8}" destId="{7A704817-75B4-48EB-A048-DC6813CB6E7F}" srcOrd="7" destOrd="0" presId="urn:microsoft.com/office/officeart/2005/8/layout/list1"/>
    <dgm:cxn modelId="{5AD100A5-74C7-4B2D-A0B6-505BFEF2C151}" type="presParOf" srcId="{BBDF3E1C-177D-4184-A077-DBC1E0EEA3C8}" destId="{41E62344-CC25-4156-9C2B-BB354FA773DB}" srcOrd="8" destOrd="0" presId="urn:microsoft.com/office/officeart/2005/8/layout/list1"/>
    <dgm:cxn modelId="{5B76E17A-58C5-4D54-876E-7F037F99846E}" type="presParOf" srcId="{41E62344-CC25-4156-9C2B-BB354FA773DB}" destId="{02A300A4-3F9B-4C67-B176-B8C2E7CF4DE6}" srcOrd="0" destOrd="0" presId="urn:microsoft.com/office/officeart/2005/8/layout/list1"/>
    <dgm:cxn modelId="{641489BA-C2AC-4286-9A60-E9FAE837C9CB}" type="presParOf" srcId="{41E62344-CC25-4156-9C2B-BB354FA773DB}" destId="{FCD3F464-D837-4C91-AF57-63EF02F27E55}" srcOrd="1" destOrd="0" presId="urn:microsoft.com/office/officeart/2005/8/layout/list1"/>
    <dgm:cxn modelId="{B0C56FD3-7C1D-4100-A7E6-8771DDDBDCF4}" type="presParOf" srcId="{BBDF3E1C-177D-4184-A077-DBC1E0EEA3C8}" destId="{25C7B9C2-2AF6-41F0-813A-2BCAB6149239}" srcOrd="9" destOrd="0" presId="urn:microsoft.com/office/officeart/2005/8/layout/list1"/>
    <dgm:cxn modelId="{29F8F24B-5CD8-47CD-A942-530A1580397A}" type="presParOf" srcId="{BBDF3E1C-177D-4184-A077-DBC1E0EEA3C8}" destId="{77907DB9-E506-4F4E-B384-C07908FFFDB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304274-F2D0-4AD5-9DF7-2B7C670C731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AB2EE-9435-42BC-8EC4-E4E3098254E6}">
      <dgm:prSet phldrT="[Text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</a:t>
          </a:r>
          <a:r>
            <a:rPr lang="es-CO" sz="1600" dirty="0" smtClean="0"/>
            <a:t> Responsabilidad social corporativa</a:t>
          </a:r>
          <a:endParaRPr lang="en-US" sz="1600" dirty="0"/>
        </a:p>
      </dgm:t>
    </dgm:pt>
    <dgm:pt modelId="{CB6258EE-2BAA-4F5A-B12B-F73772B304E2}" type="parTrans" cxnId="{29879876-5BB9-4640-A6EE-7A0536C6F872}">
      <dgm:prSet/>
      <dgm:spPr/>
      <dgm:t>
        <a:bodyPr/>
        <a:lstStyle/>
        <a:p>
          <a:endParaRPr lang="en-US" sz="4800"/>
        </a:p>
      </dgm:t>
    </dgm:pt>
    <dgm:pt modelId="{209725B3-F49E-454B-8337-EF5CDA7CCE09}" type="sibTrans" cxnId="{29879876-5BB9-4640-A6EE-7A0536C6F872}">
      <dgm:prSet/>
      <dgm:spPr/>
      <dgm:t>
        <a:bodyPr/>
        <a:lstStyle/>
        <a:p>
          <a:endParaRPr lang="en-US" sz="4800"/>
        </a:p>
      </dgm:t>
    </dgm:pt>
    <dgm:pt modelId="{FBC14936-608D-4F3F-8F77-E24489CDCEC9}">
      <dgm:prSet phldrT="[Text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</a:t>
          </a:r>
          <a:r>
            <a:rPr lang="es-CO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“Productos novedosos y emergentes</a:t>
          </a:r>
          <a:r>
            <a:rPr lang="es-CO" sz="1600" dirty="0" smtClean="0">
              <a:solidFill>
                <a:schemeClr val="bg1"/>
              </a:solidFill>
            </a:rPr>
            <a:t>”</a:t>
          </a:r>
        </a:p>
      </dgm:t>
    </dgm:pt>
    <dgm:pt modelId="{2E7101C8-467F-4177-B663-70D9E991AF82}" type="parTrans" cxnId="{1B2296DA-9A46-46BF-B722-11D895BEA4C1}">
      <dgm:prSet/>
      <dgm:spPr/>
      <dgm:t>
        <a:bodyPr/>
        <a:lstStyle/>
        <a:p>
          <a:endParaRPr lang="en-US" sz="4800"/>
        </a:p>
      </dgm:t>
    </dgm:pt>
    <dgm:pt modelId="{3169B2EA-56A3-4885-B781-06B65D35B356}" type="sibTrans" cxnId="{1B2296DA-9A46-46BF-B722-11D895BEA4C1}">
      <dgm:prSet/>
      <dgm:spPr/>
      <dgm:t>
        <a:bodyPr/>
        <a:lstStyle/>
        <a:p>
          <a:endParaRPr lang="en-US" sz="4800"/>
        </a:p>
      </dgm:t>
    </dgm:pt>
    <dgm:pt modelId="{BBDF3E1C-177D-4184-A077-DBC1E0EEA3C8}" type="pres">
      <dgm:prSet presAssocID="{6A304274-F2D0-4AD5-9DF7-2B7C670C731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C2B601-A168-44F1-96A5-099170450DEF}" type="pres">
      <dgm:prSet presAssocID="{479AB2EE-9435-42BC-8EC4-E4E3098254E6}" presName="parentLin" presStyleCnt="0"/>
      <dgm:spPr/>
    </dgm:pt>
    <dgm:pt modelId="{90A7BE35-FAC8-4D61-A8A5-9EB835DCB9BE}" type="pres">
      <dgm:prSet presAssocID="{479AB2EE-9435-42BC-8EC4-E4E3098254E6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029EAD0F-BBB0-4557-BF13-FE70832459D1}" type="pres">
      <dgm:prSet presAssocID="{479AB2EE-9435-42BC-8EC4-E4E3098254E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16B993-BB4B-4360-9699-070143C91086}" type="pres">
      <dgm:prSet presAssocID="{479AB2EE-9435-42BC-8EC4-E4E3098254E6}" presName="negativeSpace" presStyleCnt="0"/>
      <dgm:spPr/>
    </dgm:pt>
    <dgm:pt modelId="{59175419-C338-41FD-9BBE-F13D412F85E4}" type="pres">
      <dgm:prSet presAssocID="{479AB2EE-9435-42BC-8EC4-E4E3098254E6}" presName="childText" presStyleLbl="conFgAcc1" presStyleIdx="0" presStyleCnt="2" custLinFactNeighborX="-1955">
        <dgm:presLayoutVars>
          <dgm:bulletEnabled val="1"/>
        </dgm:presLayoutVars>
      </dgm:prSet>
      <dgm:spPr/>
    </dgm:pt>
    <dgm:pt modelId="{F9B0F678-A498-4E2E-8A09-1AA7E6B8983F}" type="pres">
      <dgm:prSet presAssocID="{209725B3-F49E-454B-8337-EF5CDA7CCE09}" presName="spaceBetweenRectangles" presStyleCnt="0"/>
      <dgm:spPr/>
    </dgm:pt>
    <dgm:pt modelId="{BA8CD789-6453-4978-BC73-5946F9373E0C}" type="pres">
      <dgm:prSet presAssocID="{FBC14936-608D-4F3F-8F77-E24489CDCEC9}" presName="parentLin" presStyleCnt="0"/>
      <dgm:spPr/>
    </dgm:pt>
    <dgm:pt modelId="{2DF6ED4F-9228-49E1-8979-8553BB66F4FD}" type="pres">
      <dgm:prSet presAssocID="{FBC14936-608D-4F3F-8F77-E24489CDCEC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9AD85376-44F4-41B5-A1B1-F056D5E0A710}" type="pres">
      <dgm:prSet presAssocID="{FBC14936-608D-4F3F-8F77-E24489CDCEC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9135B-7FB9-4087-BB1C-E90EBCE8E4FA}" type="pres">
      <dgm:prSet presAssocID="{FBC14936-608D-4F3F-8F77-E24489CDCEC9}" presName="negativeSpace" presStyleCnt="0"/>
      <dgm:spPr/>
    </dgm:pt>
    <dgm:pt modelId="{111A6870-4C59-4577-AFB2-69D40474C496}" type="pres">
      <dgm:prSet presAssocID="{FBC14936-608D-4F3F-8F77-E24489CDCEC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23FDFC8-8138-4DB9-BA31-1EE5C407FBC3}" type="presOf" srcId="{479AB2EE-9435-42BC-8EC4-E4E3098254E6}" destId="{90A7BE35-FAC8-4D61-A8A5-9EB835DCB9BE}" srcOrd="0" destOrd="0" presId="urn:microsoft.com/office/officeart/2005/8/layout/list1"/>
    <dgm:cxn modelId="{29879876-5BB9-4640-A6EE-7A0536C6F872}" srcId="{6A304274-F2D0-4AD5-9DF7-2B7C670C7313}" destId="{479AB2EE-9435-42BC-8EC4-E4E3098254E6}" srcOrd="0" destOrd="0" parTransId="{CB6258EE-2BAA-4F5A-B12B-F73772B304E2}" sibTransId="{209725B3-F49E-454B-8337-EF5CDA7CCE09}"/>
    <dgm:cxn modelId="{1B2296DA-9A46-46BF-B722-11D895BEA4C1}" srcId="{6A304274-F2D0-4AD5-9DF7-2B7C670C7313}" destId="{FBC14936-608D-4F3F-8F77-E24489CDCEC9}" srcOrd="1" destOrd="0" parTransId="{2E7101C8-467F-4177-B663-70D9E991AF82}" sibTransId="{3169B2EA-56A3-4885-B781-06B65D35B356}"/>
    <dgm:cxn modelId="{02E643DA-B750-4DE0-929F-F44659D87C6B}" type="presOf" srcId="{6A304274-F2D0-4AD5-9DF7-2B7C670C7313}" destId="{BBDF3E1C-177D-4184-A077-DBC1E0EEA3C8}" srcOrd="0" destOrd="0" presId="urn:microsoft.com/office/officeart/2005/8/layout/list1"/>
    <dgm:cxn modelId="{103046F1-4F70-4001-9BCF-9F57E44B7C9A}" type="presOf" srcId="{FBC14936-608D-4F3F-8F77-E24489CDCEC9}" destId="{2DF6ED4F-9228-49E1-8979-8553BB66F4FD}" srcOrd="0" destOrd="0" presId="urn:microsoft.com/office/officeart/2005/8/layout/list1"/>
    <dgm:cxn modelId="{DFF0BCF8-88A7-4CC0-8FBF-0746BC9535F6}" type="presOf" srcId="{479AB2EE-9435-42BC-8EC4-E4E3098254E6}" destId="{029EAD0F-BBB0-4557-BF13-FE70832459D1}" srcOrd="1" destOrd="0" presId="urn:microsoft.com/office/officeart/2005/8/layout/list1"/>
    <dgm:cxn modelId="{40614FE2-E7EE-44C7-9618-702515DD3CB0}" type="presOf" srcId="{FBC14936-608D-4F3F-8F77-E24489CDCEC9}" destId="{9AD85376-44F4-41B5-A1B1-F056D5E0A710}" srcOrd="1" destOrd="0" presId="urn:microsoft.com/office/officeart/2005/8/layout/list1"/>
    <dgm:cxn modelId="{48145E9F-87BC-4EC7-964C-5F500E32C858}" type="presParOf" srcId="{BBDF3E1C-177D-4184-A077-DBC1E0EEA3C8}" destId="{BCC2B601-A168-44F1-96A5-099170450DEF}" srcOrd="0" destOrd="0" presId="urn:microsoft.com/office/officeart/2005/8/layout/list1"/>
    <dgm:cxn modelId="{02B0E064-A892-4FF1-B1D6-8189C342CAF3}" type="presParOf" srcId="{BCC2B601-A168-44F1-96A5-099170450DEF}" destId="{90A7BE35-FAC8-4D61-A8A5-9EB835DCB9BE}" srcOrd="0" destOrd="0" presId="urn:microsoft.com/office/officeart/2005/8/layout/list1"/>
    <dgm:cxn modelId="{816E8F0D-D2A4-4A09-8F82-103F5A4B83EA}" type="presParOf" srcId="{BCC2B601-A168-44F1-96A5-099170450DEF}" destId="{029EAD0F-BBB0-4557-BF13-FE70832459D1}" srcOrd="1" destOrd="0" presId="urn:microsoft.com/office/officeart/2005/8/layout/list1"/>
    <dgm:cxn modelId="{C5CC39DC-010E-4163-8586-FC6B441792B3}" type="presParOf" srcId="{BBDF3E1C-177D-4184-A077-DBC1E0EEA3C8}" destId="{9B16B993-BB4B-4360-9699-070143C91086}" srcOrd="1" destOrd="0" presId="urn:microsoft.com/office/officeart/2005/8/layout/list1"/>
    <dgm:cxn modelId="{1CFD8412-6348-4EFD-A7F7-BCFA68F5DF48}" type="presParOf" srcId="{BBDF3E1C-177D-4184-A077-DBC1E0EEA3C8}" destId="{59175419-C338-41FD-9BBE-F13D412F85E4}" srcOrd="2" destOrd="0" presId="urn:microsoft.com/office/officeart/2005/8/layout/list1"/>
    <dgm:cxn modelId="{4A808CBF-2B6B-41B4-B102-FF0F78EA731E}" type="presParOf" srcId="{BBDF3E1C-177D-4184-A077-DBC1E0EEA3C8}" destId="{F9B0F678-A498-4E2E-8A09-1AA7E6B8983F}" srcOrd="3" destOrd="0" presId="urn:microsoft.com/office/officeart/2005/8/layout/list1"/>
    <dgm:cxn modelId="{AF66938A-8C4F-45F3-8E7D-7DF72A8D9351}" type="presParOf" srcId="{BBDF3E1C-177D-4184-A077-DBC1E0EEA3C8}" destId="{BA8CD789-6453-4978-BC73-5946F9373E0C}" srcOrd="4" destOrd="0" presId="urn:microsoft.com/office/officeart/2005/8/layout/list1"/>
    <dgm:cxn modelId="{C3767148-6F80-4503-9CF7-622E7D55B2A3}" type="presParOf" srcId="{BA8CD789-6453-4978-BC73-5946F9373E0C}" destId="{2DF6ED4F-9228-49E1-8979-8553BB66F4FD}" srcOrd="0" destOrd="0" presId="urn:microsoft.com/office/officeart/2005/8/layout/list1"/>
    <dgm:cxn modelId="{B3B23E51-2125-49B7-8728-6F2E8CE587E3}" type="presParOf" srcId="{BA8CD789-6453-4978-BC73-5946F9373E0C}" destId="{9AD85376-44F4-41B5-A1B1-F056D5E0A710}" srcOrd="1" destOrd="0" presId="urn:microsoft.com/office/officeart/2005/8/layout/list1"/>
    <dgm:cxn modelId="{96F64F98-26F5-4857-B588-4B82C3D01714}" type="presParOf" srcId="{BBDF3E1C-177D-4184-A077-DBC1E0EEA3C8}" destId="{5019135B-7FB9-4087-BB1C-E90EBCE8E4FA}" srcOrd="5" destOrd="0" presId="urn:microsoft.com/office/officeart/2005/8/layout/list1"/>
    <dgm:cxn modelId="{E409A065-FDBF-4401-AEC6-0BBB794EFA73}" type="presParOf" srcId="{BBDF3E1C-177D-4184-A077-DBC1E0EEA3C8}" destId="{111A6870-4C59-4577-AFB2-69D40474C49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304274-F2D0-4AD5-9DF7-2B7C670C731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AB2EE-9435-42BC-8EC4-E4E3098254E6}">
      <dgm:prSet phldrT="[Text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</a:t>
          </a:r>
          <a:r>
            <a:rPr lang="es-CO" sz="1600" dirty="0" smtClean="0"/>
            <a:t> Responsabilidad social corporativa: Medio Ambiente</a:t>
          </a:r>
          <a:endParaRPr lang="en-US" sz="1600" dirty="0"/>
        </a:p>
      </dgm:t>
    </dgm:pt>
    <dgm:pt modelId="{CB6258EE-2BAA-4F5A-B12B-F73772B304E2}" type="parTrans" cxnId="{29879876-5BB9-4640-A6EE-7A0536C6F872}">
      <dgm:prSet/>
      <dgm:spPr/>
      <dgm:t>
        <a:bodyPr/>
        <a:lstStyle/>
        <a:p>
          <a:endParaRPr lang="en-US" sz="4800"/>
        </a:p>
      </dgm:t>
    </dgm:pt>
    <dgm:pt modelId="{209725B3-F49E-454B-8337-EF5CDA7CCE09}" type="sibTrans" cxnId="{29879876-5BB9-4640-A6EE-7A0536C6F872}">
      <dgm:prSet/>
      <dgm:spPr/>
      <dgm:t>
        <a:bodyPr/>
        <a:lstStyle/>
        <a:p>
          <a:endParaRPr lang="en-US" sz="4800"/>
        </a:p>
      </dgm:t>
    </dgm:pt>
    <dgm:pt modelId="{BBDF3E1C-177D-4184-A077-DBC1E0EEA3C8}" type="pres">
      <dgm:prSet presAssocID="{6A304274-F2D0-4AD5-9DF7-2B7C670C731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C2B601-A168-44F1-96A5-099170450DEF}" type="pres">
      <dgm:prSet presAssocID="{479AB2EE-9435-42BC-8EC4-E4E3098254E6}" presName="parentLin" presStyleCnt="0"/>
      <dgm:spPr/>
    </dgm:pt>
    <dgm:pt modelId="{90A7BE35-FAC8-4D61-A8A5-9EB835DCB9BE}" type="pres">
      <dgm:prSet presAssocID="{479AB2EE-9435-42BC-8EC4-E4E3098254E6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029EAD0F-BBB0-4557-BF13-FE70832459D1}" type="pres">
      <dgm:prSet presAssocID="{479AB2EE-9435-42BC-8EC4-E4E3098254E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16B993-BB4B-4360-9699-070143C91086}" type="pres">
      <dgm:prSet presAssocID="{479AB2EE-9435-42BC-8EC4-E4E3098254E6}" presName="negativeSpace" presStyleCnt="0"/>
      <dgm:spPr/>
    </dgm:pt>
    <dgm:pt modelId="{59175419-C338-41FD-9BBE-F13D412F85E4}" type="pres">
      <dgm:prSet presAssocID="{479AB2EE-9435-42BC-8EC4-E4E3098254E6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D4A6FCC7-2CAF-4314-833C-90E4F499DF7B}" type="presOf" srcId="{6A304274-F2D0-4AD5-9DF7-2B7C670C7313}" destId="{BBDF3E1C-177D-4184-A077-DBC1E0EEA3C8}" srcOrd="0" destOrd="0" presId="urn:microsoft.com/office/officeart/2005/8/layout/list1"/>
    <dgm:cxn modelId="{29879876-5BB9-4640-A6EE-7A0536C6F872}" srcId="{6A304274-F2D0-4AD5-9DF7-2B7C670C7313}" destId="{479AB2EE-9435-42BC-8EC4-E4E3098254E6}" srcOrd="0" destOrd="0" parTransId="{CB6258EE-2BAA-4F5A-B12B-F73772B304E2}" sibTransId="{209725B3-F49E-454B-8337-EF5CDA7CCE09}"/>
    <dgm:cxn modelId="{39DFCC59-939F-48D1-B3A6-E103B7523BF9}" type="presOf" srcId="{479AB2EE-9435-42BC-8EC4-E4E3098254E6}" destId="{029EAD0F-BBB0-4557-BF13-FE70832459D1}" srcOrd="1" destOrd="0" presId="urn:microsoft.com/office/officeart/2005/8/layout/list1"/>
    <dgm:cxn modelId="{B2B0861E-A204-4CBA-BB07-7E8E5148AA1C}" type="presOf" srcId="{479AB2EE-9435-42BC-8EC4-E4E3098254E6}" destId="{90A7BE35-FAC8-4D61-A8A5-9EB835DCB9BE}" srcOrd="0" destOrd="0" presId="urn:microsoft.com/office/officeart/2005/8/layout/list1"/>
    <dgm:cxn modelId="{65ED6CC3-B2B4-4AE7-8F79-6C33871DEAA5}" type="presParOf" srcId="{BBDF3E1C-177D-4184-A077-DBC1E0EEA3C8}" destId="{BCC2B601-A168-44F1-96A5-099170450DEF}" srcOrd="0" destOrd="0" presId="urn:microsoft.com/office/officeart/2005/8/layout/list1"/>
    <dgm:cxn modelId="{AE9E28AB-47FB-4BA6-B358-FD9FBBFA5862}" type="presParOf" srcId="{BCC2B601-A168-44F1-96A5-099170450DEF}" destId="{90A7BE35-FAC8-4D61-A8A5-9EB835DCB9BE}" srcOrd="0" destOrd="0" presId="urn:microsoft.com/office/officeart/2005/8/layout/list1"/>
    <dgm:cxn modelId="{F5C26657-1A06-4773-8FF5-3390BB3D5059}" type="presParOf" srcId="{BCC2B601-A168-44F1-96A5-099170450DEF}" destId="{029EAD0F-BBB0-4557-BF13-FE70832459D1}" srcOrd="1" destOrd="0" presId="urn:microsoft.com/office/officeart/2005/8/layout/list1"/>
    <dgm:cxn modelId="{34589D8E-7673-4125-9BD4-AF07B116D137}" type="presParOf" srcId="{BBDF3E1C-177D-4184-A077-DBC1E0EEA3C8}" destId="{9B16B993-BB4B-4360-9699-070143C91086}" srcOrd="1" destOrd="0" presId="urn:microsoft.com/office/officeart/2005/8/layout/list1"/>
    <dgm:cxn modelId="{9A5DA20B-4257-4C64-ABCD-546933BEE75E}" type="presParOf" srcId="{BBDF3E1C-177D-4184-A077-DBC1E0EEA3C8}" destId="{59175419-C338-41FD-9BBE-F13D412F85E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304274-F2D0-4AD5-9DF7-2B7C670C731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AB2EE-9435-42BC-8EC4-E4E3098254E6}">
      <dgm:prSet phldrT="[Text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</a:t>
          </a:r>
          <a:r>
            <a:rPr lang="es-CO" sz="1600" dirty="0" smtClean="0"/>
            <a:t> Responsabilidad social corporativa: Inversiones en compañías farmacéutica,  financiamiento estudios COVID-19 y apoyos a través de fundaciones</a:t>
          </a:r>
          <a:endParaRPr lang="en-US" sz="1600" dirty="0"/>
        </a:p>
      </dgm:t>
    </dgm:pt>
    <dgm:pt modelId="{CB6258EE-2BAA-4F5A-B12B-F73772B304E2}" type="parTrans" cxnId="{29879876-5BB9-4640-A6EE-7A0536C6F872}">
      <dgm:prSet/>
      <dgm:spPr/>
      <dgm:t>
        <a:bodyPr/>
        <a:lstStyle/>
        <a:p>
          <a:endParaRPr lang="en-US" sz="4800"/>
        </a:p>
      </dgm:t>
    </dgm:pt>
    <dgm:pt modelId="{209725B3-F49E-454B-8337-EF5CDA7CCE09}" type="sibTrans" cxnId="{29879876-5BB9-4640-A6EE-7A0536C6F872}">
      <dgm:prSet/>
      <dgm:spPr/>
      <dgm:t>
        <a:bodyPr/>
        <a:lstStyle/>
        <a:p>
          <a:endParaRPr lang="en-US" sz="4800"/>
        </a:p>
      </dgm:t>
    </dgm:pt>
    <dgm:pt modelId="{BBDF3E1C-177D-4184-A077-DBC1E0EEA3C8}" type="pres">
      <dgm:prSet presAssocID="{6A304274-F2D0-4AD5-9DF7-2B7C670C731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C2B601-A168-44F1-96A5-099170450DEF}" type="pres">
      <dgm:prSet presAssocID="{479AB2EE-9435-42BC-8EC4-E4E3098254E6}" presName="parentLin" presStyleCnt="0"/>
      <dgm:spPr/>
    </dgm:pt>
    <dgm:pt modelId="{90A7BE35-FAC8-4D61-A8A5-9EB835DCB9BE}" type="pres">
      <dgm:prSet presAssocID="{479AB2EE-9435-42BC-8EC4-E4E3098254E6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029EAD0F-BBB0-4557-BF13-FE70832459D1}" type="pres">
      <dgm:prSet presAssocID="{479AB2EE-9435-42BC-8EC4-E4E3098254E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16B993-BB4B-4360-9699-070143C91086}" type="pres">
      <dgm:prSet presAssocID="{479AB2EE-9435-42BC-8EC4-E4E3098254E6}" presName="negativeSpace" presStyleCnt="0"/>
      <dgm:spPr/>
    </dgm:pt>
    <dgm:pt modelId="{59175419-C338-41FD-9BBE-F13D412F85E4}" type="pres">
      <dgm:prSet presAssocID="{479AB2EE-9435-42BC-8EC4-E4E3098254E6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29879876-5BB9-4640-A6EE-7A0536C6F872}" srcId="{6A304274-F2D0-4AD5-9DF7-2B7C670C7313}" destId="{479AB2EE-9435-42BC-8EC4-E4E3098254E6}" srcOrd="0" destOrd="0" parTransId="{CB6258EE-2BAA-4F5A-B12B-F73772B304E2}" sibTransId="{209725B3-F49E-454B-8337-EF5CDA7CCE09}"/>
    <dgm:cxn modelId="{47D2E106-BF11-48EE-9121-A87622B846D6}" type="presOf" srcId="{479AB2EE-9435-42BC-8EC4-E4E3098254E6}" destId="{029EAD0F-BBB0-4557-BF13-FE70832459D1}" srcOrd="1" destOrd="0" presId="urn:microsoft.com/office/officeart/2005/8/layout/list1"/>
    <dgm:cxn modelId="{1A7B80F3-E1FE-436E-B891-D3416A42EB62}" type="presOf" srcId="{479AB2EE-9435-42BC-8EC4-E4E3098254E6}" destId="{90A7BE35-FAC8-4D61-A8A5-9EB835DCB9BE}" srcOrd="0" destOrd="0" presId="urn:microsoft.com/office/officeart/2005/8/layout/list1"/>
    <dgm:cxn modelId="{427E0469-CC13-40E4-8C79-66266639A774}" type="presOf" srcId="{6A304274-F2D0-4AD5-9DF7-2B7C670C7313}" destId="{BBDF3E1C-177D-4184-A077-DBC1E0EEA3C8}" srcOrd="0" destOrd="0" presId="urn:microsoft.com/office/officeart/2005/8/layout/list1"/>
    <dgm:cxn modelId="{1BDA8235-C0E6-4E21-BB01-F2307CA5A77C}" type="presParOf" srcId="{BBDF3E1C-177D-4184-A077-DBC1E0EEA3C8}" destId="{BCC2B601-A168-44F1-96A5-099170450DEF}" srcOrd="0" destOrd="0" presId="urn:microsoft.com/office/officeart/2005/8/layout/list1"/>
    <dgm:cxn modelId="{7B4DCC7E-E278-4711-A1D9-0740BFB83424}" type="presParOf" srcId="{BCC2B601-A168-44F1-96A5-099170450DEF}" destId="{90A7BE35-FAC8-4D61-A8A5-9EB835DCB9BE}" srcOrd="0" destOrd="0" presId="urn:microsoft.com/office/officeart/2005/8/layout/list1"/>
    <dgm:cxn modelId="{5DD8B4DA-CEF5-4CA4-8CEB-98B8AB705E12}" type="presParOf" srcId="{BCC2B601-A168-44F1-96A5-099170450DEF}" destId="{029EAD0F-BBB0-4557-BF13-FE70832459D1}" srcOrd="1" destOrd="0" presId="urn:microsoft.com/office/officeart/2005/8/layout/list1"/>
    <dgm:cxn modelId="{ED0DDF87-C893-4FBE-B0B1-609B76C953F9}" type="presParOf" srcId="{BBDF3E1C-177D-4184-A077-DBC1E0EEA3C8}" destId="{9B16B993-BB4B-4360-9699-070143C91086}" srcOrd="1" destOrd="0" presId="urn:microsoft.com/office/officeart/2005/8/layout/list1"/>
    <dgm:cxn modelId="{B513FECD-EE36-444C-9546-7B321D1AACBD}" type="presParOf" srcId="{BBDF3E1C-177D-4184-A077-DBC1E0EEA3C8}" destId="{59175419-C338-41FD-9BBE-F13D412F85E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304274-F2D0-4AD5-9DF7-2B7C670C731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AB2EE-9435-42BC-8EC4-E4E3098254E6}">
      <dgm:prSet phldrT="[Text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</a:t>
          </a:r>
          <a:r>
            <a:rPr lang="es-CO" sz="1600" dirty="0" smtClean="0"/>
            <a:t> “Productos novedosos y emergentes”: </a:t>
          </a:r>
          <a:r>
            <a:rPr lang="en-US" sz="1600" dirty="0" err="1" smtClean="0"/>
            <a:t>Desconocimiento</a:t>
          </a:r>
          <a:r>
            <a:rPr lang="en-US" sz="1600" dirty="0" smtClean="0"/>
            <a:t> </a:t>
          </a:r>
          <a:r>
            <a:rPr lang="en-US" sz="1600" dirty="0" err="1" smtClean="0"/>
            <a:t>marcos</a:t>
          </a:r>
          <a:r>
            <a:rPr lang="en-US" sz="1600" dirty="0" smtClean="0"/>
            <a:t> </a:t>
          </a:r>
          <a:r>
            <a:rPr lang="en-US" sz="1600" dirty="0" err="1" smtClean="0"/>
            <a:t>regulatorios</a:t>
          </a:r>
          <a:r>
            <a:rPr lang="en-US" sz="1600" dirty="0" smtClean="0"/>
            <a:t> PPP</a:t>
          </a:r>
        </a:p>
      </dgm:t>
    </dgm:pt>
    <dgm:pt modelId="{CB6258EE-2BAA-4F5A-B12B-F73772B304E2}" type="parTrans" cxnId="{29879876-5BB9-4640-A6EE-7A0536C6F872}">
      <dgm:prSet/>
      <dgm:spPr/>
      <dgm:t>
        <a:bodyPr/>
        <a:lstStyle/>
        <a:p>
          <a:endParaRPr lang="en-US" sz="4800"/>
        </a:p>
      </dgm:t>
    </dgm:pt>
    <dgm:pt modelId="{209725B3-F49E-454B-8337-EF5CDA7CCE09}" type="sibTrans" cxnId="{29879876-5BB9-4640-A6EE-7A0536C6F872}">
      <dgm:prSet/>
      <dgm:spPr/>
      <dgm:t>
        <a:bodyPr/>
        <a:lstStyle/>
        <a:p>
          <a:endParaRPr lang="en-US" sz="4800"/>
        </a:p>
      </dgm:t>
    </dgm:pt>
    <dgm:pt modelId="{BBDF3E1C-177D-4184-A077-DBC1E0EEA3C8}" type="pres">
      <dgm:prSet presAssocID="{6A304274-F2D0-4AD5-9DF7-2B7C670C731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C2B601-A168-44F1-96A5-099170450DEF}" type="pres">
      <dgm:prSet presAssocID="{479AB2EE-9435-42BC-8EC4-E4E3098254E6}" presName="parentLin" presStyleCnt="0"/>
      <dgm:spPr/>
    </dgm:pt>
    <dgm:pt modelId="{90A7BE35-FAC8-4D61-A8A5-9EB835DCB9BE}" type="pres">
      <dgm:prSet presAssocID="{479AB2EE-9435-42BC-8EC4-E4E3098254E6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029EAD0F-BBB0-4557-BF13-FE70832459D1}" type="pres">
      <dgm:prSet presAssocID="{479AB2EE-9435-42BC-8EC4-E4E3098254E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16B993-BB4B-4360-9699-070143C91086}" type="pres">
      <dgm:prSet presAssocID="{479AB2EE-9435-42BC-8EC4-E4E3098254E6}" presName="negativeSpace" presStyleCnt="0"/>
      <dgm:spPr/>
    </dgm:pt>
    <dgm:pt modelId="{59175419-C338-41FD-9BBE-F13D412F85E4}" type="pres">
      <dgm:prSet presAssocID="{479AB2EE-9435-42BC-8EC4-E4E3098254E6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D66D4403-101C-4DE0-8B9B-04F4BA02799B}" type="presOf" srcId="{479AB2EE-9435-42BC-8EC4-E4E3098254E6}" destId="{029EAD0F-BBB0-4557-BF13-FE70832459D1}" srcOrd="1" destOrd="0" presId="urn:microsoft.com/office/officeart/2005/8/layout/list1"/>
    <dgm:cxn modelId="{944CA8BE-6E88-4EEB-8A6C-869B55970509}" type="presOf" srcId="{6A304274-F2D0-4AD5-9DF7-2B7C670C7313}" destId="{BBDF3E1C-177D-4184-A077-DBC1E0EEA3C8}" srcOrd="0" destOrd="0" presId="urn:microsoft.com/office/officeart/2005/8/layout/list1"/>
    <dgm:cxn modelId="{29879876-5BB9-4640-A6EE-7A0536C6F872}" srcId="{6A304274-F2D0-4AD5-9DF7-2B7C670C7313}" destId="{479AB2EE-9435-42BC-8EC4-E4E3098254E6}" srcOrd="0" destOrd="0" parTransId="{CB6258EE-2BAA-4F5A-B12B-F73772B304E2}" sibTransId="{209725B3-F49E-454B-8337-EF5CDA7CCE09}"/>
    <dgm:cxn modelId="{7DC54074-9A40-475C-BB89-DFB47E7B5C48}" type="presOf" srcId="{479AB2EE-9435-42BC-8EC4-E4E3098254E6}" destId="{90A7BE35-FAC8-4D61-A8A5-9EB835DCB9BE}" srcOrd="0" destOrd="0" presId="urn:microsoft.com/office/officeart/2005/8/layout/list1"/>
    <dgm:cxn modelId="{4BDBCC8F-462E-4BAC-A021-D48713D381B5}" type="presParOf" srcId="{BBDF3E1C-177D-4184-A077-DBC1E0EEA3C8}" destId="{BCC2B601-A168-44F1-96A5-099170450DEF}" srcOrd="0" destOrd="0" presId="urn:microsoft.com/office/officeart/2005/8/layout/list1"/>
    <dgm:cxn modelId="{4FA96D58-43EB-4041-8828-69E4B88E7930}" type="presParOf" srcId="{BCC2B601-A168-44F1-96A5-099170450DEF}" destId="{90A7BE35-FAC8-4D61-A8A5-9EB835DCB9BE}" srcOrd="0" destOrd="0" presId="urn:microsoft.com/office/officeart/2005/8/layout/list1"/>
    <dgm:cxn modelId="{443596C3-B740-438F-A512-9EC1ED108B5C}" type="presParOf" srcId="{BCC2B601-A168-44F1-96A5-099170450DEF}" destId="{029EAD0F-BBB0-4557-BF13-FE70832459D1}" srcOrd="1" destOrd="0" presId="urn:microsoft.com/office/officeart/2005/8/layout/list1"/>
    <dgm:cxn modelId="{0F6436F2-251B-473A-9B5E-CAA354BF9FC7}" type="presParOf" srcId="{BBDF3E1C-177D-4184-A077-DBC1E0EEA3C8}" destId="{9B16B993-BB4B-4360-9699-070143C91086}" srcOrd="1" destOrd="0" presId="urn:microsoft.com/office/officeart/2005/8/layout/list1"/>
    <dgm:cxn modelId="{DDF9EC75-2FE5-4C09-8527-1D0FD283C486}" type="presParOf" srcId="{BBDF3E1C-177D-4184-A077-DBC1E0EEA3C8}" destId="{59175419-C338-41FD-9BBE-F13D412F85E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304274-F2D0-4AD5-9DF7-2B7C670C731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AB2EE-9435-42BC-8EC4-E4E3098254E6}">
      <dgm:prSet phldrT="[Text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</a:t>
          </a:r>
          <a:r>
            <a:rPr lang="es-CO" sz="1600" dirty="0" smtClean="0"/>
            <a:t> “Productos novedosos y emergentes”: </a:t>
          </a:r>
          <a:r>
            <a:rPr lang="en-US" sz="1600" dirty="0" err="1" smtClean="0"/>
            <a:t>Regímenes</a:t>
          </a:r>
          <a:r>
            <a:rPr lang="en-US" sz="1600" dirty="0" smtClean="0"/>
            <a:t> </a:t>
          </a:r>
          <a:r>
            <a:rPr lang="en-US" sz="1600" dirty="0" err="1" smtClean="0"/>
            <a:t>tributarios</a:t>
          </a:r>
          <a:r>
            <a:rPr lang="en-US" sz="1600" dirty="0" smtClean="0"/>
            <a:t> </a:t>
          </a:r>
          <a:r>
            <a:rPr lang="en-US" sz="1600" dirty="0" err="1" smtClean="0"/>
            <a:t>más</a:t>
          </a:r>
          <a:r>
            <a:rPr lang="en-US" sz="1600" dirty="0" smtClean="0"/>
            <a:t> </a:t>
          </a:r>
          <a:r>
            <a:rPr lang="en-US" sz="1600" dirty="0" err="1" smtClean="0"/>
            <a:t>favorables</a:t>
          </a:r>
          <a:endParaRPr lang="en-US" sz="1600" dirty="0" smtClean="0"/>
        </a:p>
      </dgm:t>
    </dgm:pt>
    <dgm:pt modelId="{CB6258EE-2BAA-4F5A-B12B-F73772B304E2}" type="parTrans" cxnId="{29879876-5BB9-4640-A6EE-7A0536C6F872}">
      <dgm:prSet/>
      <dgm:spPr/>
      <dgm:t>
        <a:bodyPr/>
        <a:lstStyle/>
        <a:p>
          <a:endParaRPr lang="en-US" sz="4800"/>
        </a:p>
      </dgm:t>
    </dgm:pt>
    <dgm:pt modelId="{209725B3-F49E-454B-8337-EF5CDA7CCE09}" type="sibTrans" cxnId="{29879876-5BB9-4640-A6EE-7A0536C6F872}">
      <dgm:prSet/>
      <dgm:spPr/>
      <dgm:t>
        <a:bodyPr/>
        <a:lstStyle/>
        <a:p>
          <a:endParaRPr lang="en-US" sz="4800"/>
        </a:p>
      </dgm:t>
    </dgm:pt>
    <dgm:pt modelId="{BBDF3E1C-177D-4184-A077-DBC1E0EEA3C8}" type="pres">
      <dgm:prSet presAssocID="{6A304274-F2D0-4AD5-9DF7-2B7C670C731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C2B601-A168-44F1-96A5-099170450DEF}" type="pres">
      <dgm:prSet presAssocID="{479AB2EE-9435-42BC-8EC4-E4E3098254E6}" presName="parentLin" presStyleCnt="0"/>
      <dgm:spPr/>
    </dgm:pt>
    <dgm:pt modelId="{90A7BE35-FAC8-4D61-A8A5-9EB835DCB9BE}" type="pres">
      <dgm:prSet presAssocID="{479AB2EE-9435-42BC-8EC4-E4E3098254E6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029EAD0F-BBB0-4557-BF13-FE70832459D1}" type="pres">
      <dgm:prSet presAssocID="{479AB2EE-9435-42BC-8EC4-E4E3098254E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16B993-BB4B-4360-9699-070143C91086}" type="pres">
      <dgm:prSet presAssocID="{479AB2EE-9435-42BC-8EC4-E4E3098254E6}" presName="negativeSpace" presStyleCnt="0"/>
      <dgm:spPr/>
    </dgm:pt>
    <dgm:pt modelId="{59175419-C338-41FD-9BBE-F13D412F85E4}" type="pres">
      <dgm:prSet presAssocID="{479AB2EE-9435-42BC-8EC4-E4E3098254E6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1C5BC2FD-3DF7-4B86-A0F2-BDB2811478E9}" type="presOf" srcId="{6A304274-F2D0-4AD5-9DF7-2B7C670C7313}" destId="{BBDF3E1C-177D-4184-A077-DBC1E0EEA3C8}" srcOrd="0" destOrd="0" presId="urn:microsoft.com/office/officeart/2005/8/layout/list1"/>
    <dgm:cxn modelId="{29879876-5BB9-4640-A6EE-7A0536C6F872}" srcId="{6A304274-F2D0-4AD5-9DF7-2B7C670C7313}" destId="{479AB2EE-9435-42BC-8EC4-E4E3098254E6}" srcOrd="0" destOrd="0" parTransId="{CB6258EE-2BAA-4F5A-B12B-F73772B304E2}" sibTransId="{209725B3-F49E-454B-8337-EF5CDA7CCE09}"/>
    <dgm:cxn modelId="{2CD4AC93-8687-488E-9858-5544CC2B191E}" type="presOf" srcId="{479AB2EE-9435-42BC-8EC4-E4E3098254E6}" destId="{90A7BE35-FAC8-4D61-A8A5-9EB835DCB9BE}" srcOrd="0" destOrd="0" presId="urn:microsoft.com/office/officeart/2005/8/layout/list1"/>
    <dgm:cxn modelId="{F275B2FC-1129-45B9-BABD-7E8257B745AB}" type="presOf" srcId="{479AB2EE-9435-42BC-8EC4-E4E3098254E6}" destId="{029EAD0F-BBB0-4557-BF13-FE70832459D1}" srcOrd="1" destOrd="0" presId="urn:microsoft.com/office/officeart/2005/8/layout/list1"/>
    <dgm:cxn modelId="{23602184-668A-4CA7-BA55-5BA1590FF45E}" type="presParOf" srcId="{BBDF3E1C-177D-4184-A077-DBC1E0EEA3C8}" destId="{BCC2B601-A168-44F1-96A5-099170450DEF}" srcOrd="0" destOrd="0" presId="urn:microsoft.com/office/officeart/2005/8/layout/list1"/>
    <dgm:cxn modelId="{45AEC7AB-2595-4532-864B-F7380A620EA3}" type="presParOf" srcId="{BCC2B601-A168-44F1-96A5-099170450DEF}" destId="{90A7BE35-FAC8-4D61-A8A5-9EB835DCB9BE}" srcOrd="0" destOrd="0" presId="urn:microsoft.com/office/officeart/2005/8/layout/list1"/>
    <dgm:cxn modelId="{FCD67392-019F-4F47-AAB0-AA63299D51DA}" type="presParOf" srcId="{BCC2B601-A168-44F1-96A5-099170450DEF}" destId="{029EAD0F-BBB0-4557-BF13-FE70832459D1}" srcOrd="1" destOrd="0" presId="urn:microsoft.com/office/officeart/2005/8/layout/list1"/>
    <dgm:cxn modelId="{25ACCFC5-5F17-4206-98BC-A59314597311}" type="presParOf" srcId="{BBDF3E1C-177D-4184-A077-DBC1E0EEA3C8}" destId="{9B16B993-BB4B-4360-9699-070143C91086}" srcOrd="1" destOrd="0" presId="urn:microsoft.com/office/officeart/2005/8/layout/list1"/>
    <dgm:cxn modelId="{6A031DA3-7CCF-454B-8670-32B6BE5D7171}" type="presParOf" srcId="{BBDF3E1C-177D-4184-A077-DBC1E0EEA3C8}" destId="{59175419-C338-41FD-9BBE-F13D412F85E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304274-F2D0-4AD5-9DF7-2B7C670C731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AB2EE-9435-42BC-8EC4-E4E3098254E6}">
      <dgm:prSet phldrT="[Text]" custT="1"/>
      <dgm:spPr/>
      <dgm:t>
        <a:bodyPr/>
        <a:lstStyle/>
        <a:p>
          <a:pPr algn="just"/>
          <a:r>
            <a:rPr lang="es-CO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</a:t>
          </a:r>
          <a:r>
            <a:rPr lang="es-CO" sz="1600" dirty="0" smtClean="0"/>
            <a:t> Falsa estrategia de transformación: </a:t>
          </a:r>
          <a:r>
            <a:rPr lang="es-ES" sz="1600" dirty="0" smtClean="0"/>
            <a:t>Un “</a:t>
          </a:r>
          <a:r>
            <a:rPr lang="es-ES" sz="1600" dirty="0" err="1" smtClean="0"/>
            <a:t>play</a:t>
          </a:r>
          <a:r>
            <a:rPr lang="es-ES" sz="1600" dirty="0" smtClean="0"/>
            <a:t> </a:t>
          </a:r>
          <a:r>
            <a:rPr lang="es-ES" sz="1600" dirty="0" err="1" smtClean="0"/>
            <a:t>book</a:t>
          </a:r>
          <a:r>
            <a:rPr lang="es-ES" sz="1600" dirty="0" smtClean="0"/>
            <a:t>” o “libro de reglas” que parece replicarse o se replica en el tiempo y ampliamente desarrollado en tiempos de la COVID-19.</a:t>
          </a:r>
          <a:endParaRPr lang="en-US" sz="1600" dirty="0" smtClean="0"/>
        </a:p>
        <a:p>
          <a:pPr algn="l"/>
          <a:endParaRPr lang="en-US" sz="1600" dirty="0"/>
        </a:p>
      </dgm:t>
    </dgm:pt>
    <dgm:pt modelId="{CB6258EE-2BAA-4F5A-B12B-F73772B304E2}" type="parTrans" cxnId="{29879876-5BB9-4640-A6EE-7A0536C6F872}">
      <dgm:prSet/>
      <dgm:spPr/>
      <dgm:t>
        <a:bodyPr/>
        <a:lstStyle/>
        <a:p>
          <a:endParaRPr lang="en-US" sz="4800"/>
        </a:p>
      </dgm:t>
    </dgm:pt>
    <dgm:pt modelId="{209725B3-F49E-454B-8337-EF5CDA7CCE09}" type="sibTrans" cxnId="{29879876-5BB9-4640-A6EE-7A0536C6F872}">
      <dgm:prSet/>
      <dgm:spPr/>
      <dgm:t>
        <a:bodyPr/>
        <a:lstStyle/>
        <a:p>
          <a:endParaRPr lang="en-US" sz="4800"/>
        </a:p>
      </dgm:t>
    </dgm:pt>
    <dgm:pt modelId="{FBC14936-608D-4F3F-8F77-E24489CDCEC9}">
      <dgm:prSet phldrT="[Text]" custT="1"/>
      <dgm:spPr/>
      <dgm:t>
        <a:bodyPr/>
        <a:lstStyle/>
        <a:p>
          <a:pPr algn="just"/>
          <a:r>
            <a:rPr lang="es-CO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</a:t>
          </a:r>
          <a:r>
            <a:rPr lang="es-CO" sz="1600" dirty="0" smtClean="0"/>
            <a:t>Sin perjuicio de los desafíos, el camino ha demostrado que se puede obrar en línea y en defensa el CMCT. Un tratado en constante evolución, que debe inspirar la ratificación e implementación del Protocolo. Un llamado a fortalecer los trabajos </a:t>
          </a:r>
          <a:r>
            <a:rPr lang="es-CO" sz="1600" dirty="0" err="1" smtClean="0"/>
            <a:t>intersesionales</a:t>
          </a:r>
          <a:r>
            <a:rPr lang="es-CO" sz="1600" dirty="0" smtClean="0"/>
            <a:t> de cara a la COP10, que se llevará a cabo en Panamá en el 2023. </a:t>
          </a:r>
          <a:endParaRPr lang="en-US" sz="1600" dirty="0"/>
        </a:p>
      </dgm:t>
    </dgm:pt>
    <dgm:pt modelId="{2E7101C8-467F-4177-B663-70D9E991AF82}" type="parTrans" cxnId="{1B2296DA-9A46-46BF-B722-11D895BEA4C1}">
      <dgm:prSet/>
      <dgm:spPr/>
      <dgm:t>
        <a:bodyPr/>
        <a:lstStyle/>
        <a:p>
          <a:endParaRPr lang="en-US" sz="4800"/>
        </a:p>
      </dgm:t>
    </dgm:pt>
    <dgm:pt modelId="{3169B2EA-56A3-4885-B781-06B65D35B356}" type="sibTrans" cxnId="{1B2296DA-9A46-46BF-B722-11D895BEA4C1}">
      <dgm:prSet/>
      <dgm:spPr/>
      <dgm:t>
        <a:bodyPr/>
        <a:lstStyle/>
        <a:p>
          <a:endParaRPr lang="en-US" sz="4800"/>
        </a:p>
      </dgm:t>
    </dgm:pt>
    <dgm:pt modelId="{2CCB35E6-D3A4-437D-8368-A636EA41DA9A}">
      <dgm:prSet phldrT="[Text]" custT="1"/>
      <dgm:spPr/>
      <dgm:t>
        <a:bodyPr/>
        <a:lstStyle/>
        <a:p>
          <a:pPr algn="just"/>
          <a:r>
            <a:rPr lang="es-CO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</a:t>
          </a:r>
          <a:r>
            <a:rPr lang="es-CO" sz="1600" dirty="0" smtClean="0"/>
            <a:t> </a:t>
          </a:r>
          <a:r>
            <a:rPr lang="es-ES" sz="1600" dirty="0" smtClean="0"/>
            <a:t>Un CMCT que inspira o podría inspirar otros escenarios de políticas públicas de salud y otras áreas sensibles a la captura corporativa. </a:t>
          </a:r>
          <a:endParaRPr lang="en-US" sz="1600" dirty="0"/>
        </a:p>
      </dgm:t>
    </dgm:pt>
    <dgm:pt modelId="{C07E719C-9DF0-43A1-BE93-C6B7054F2DF0}" type="parTrans" cxnId="{6D11AEF9-B8DA-4CA1-9ADC-423D5333ABC6}">
      <dgm:prSet/>
      <dgm:spPr/>
      <dgm:t>
        <a:bodyPr/>
        <a:lstStyle/>
        <a:p>
          <a:endParaRPr lang="en-US" sz="4800"/>
        </a:p>
      </dgm:t>
    </dgm:pt>
    <dgm:pt modelId="{27066747-4261-4BF9-971E-3922E7300CB3}" type="sibTrans" cxnId="{6D11AEF9-B8DA-4CA1-9ADC-423D5333ABC6}">
      <dgm:prSet/>
      <dgm:spPr/>
      <dgm:t>
        <a:bodyPr/>
        <a:lstStyle/>
        <a:p>
          <a:endParaRPr lang="en-US" sz="4800"/>
        </a:p>
      </dgm:t>
    </dgm:pt>
    <dgm:pt modelId="{BBDF3E1C-177D-4184-A077-DBC1E0EEA3C8}" type="pres">
      <dgm:prSet presAssocID="{6A304274-F2D0-4AD5-9DF7-2B7C670C731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C2B601-A168-44F1-96A5-099170450DEF}" type="pres">
      <dgm:prSet presAssocID="{479AB2EE-9435-42BC-8EC4-E4E3098254E6}" presName="parentLin" presStyleCnt="0"/>
      <dgm:spPr/>
    </dgm:pt>
    <dgm:pt modelId="{90A7BE35-FAC8-4D61-A8A5-9EB835DCB9BE}" type="pres">
      <dgm:prSet presAssocID="{479AB2EE-9435-42BC-8EC4-E4E3098254E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029EAD0F-BBB0-4557-BF13-FE70832459D1}" type="pres">
      <dgm:prSet presAssocID="{479AB2EE-9435-42BC-8EC4-E4E3098254E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16B993-BB4B-4360-9699-070143C91086}" type="pres">
      <dgm:prSet presAssocID="{479AB2EE-9435-42BC-8EC4-E4E3098254E6}" presName="negativeSpace" presStyleCnt="0"/>
      <dgm:spPr/>
    </dgm:pt>
    <dgm:pt modelId="{59175419-C338-41FD-9BBE-F13D412F85E4}" type="pres">
      <dgm:prSet presAssocID="{479AB2EE-9435-42BC-8EC4-E4E3098254E6}" presName="childText" presStyleLbl="conFgAcc1" presStyleIdx="0" presStyleCnt="3">
        <dgm:presLayoutVars>
          <dgm:bulletEnabled val="1"/>
        </dgm:presLayoutVars>
      </dgm:prSet>
      <dgm:spPr/>
    </dgm:pt>
    <dgm:pt modelId="{F9B0F678-A498-4E2E-8A09-1AA7E6B8983F}" type="pres">
      <dgm:prSet presAssocID="{209725B3-F49E-454B-8337-EF5CDA7CCE09}" presName="spaceBetweenRectangles" presStyleCnt="0"/>
      <dgm:spPr/>
    </dgm:pt>
    <dgm:pt modelId="{BA8CD789-6453-4978-BC73-5946F9373E0C}" type="pres">
      <dgm:prSet presAssocID="{FBC14936-608D-4F3F-8F77-E24489CDCEC9}" presName="parentLin" presStyleCnt="0"/>
      <dgm:spPr/>
    </dgm:pt>
    <dgm:pt modelId="{2DF6ED4F-9228-49E1-8979-8553BB66F4FD}" type="pres">
      <dgm:prSet presAssocID="{FBC14936-608D-4F3F-8F77-E24489CDCEC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AD85376-44F4-41B5-A1B1-F056D5E0A710}" type="pres">
      <dgm:prSet presAssocID="{FBC14936-608D-4F3F-8F77-E24489CDCEC9}" presName="parentText" presStyleLbl="node1" presStyleIdx="1" presStyleCnt="3" custScaleX="10060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9135B-7FB9-4087-BB1C-E90EBCE8E4FA}" type="pres">
      <dgm:prSet presAssocID="{FBC14936-608D-4F3F-8F77-E24489CDCEC9}" presName="negativeSpace" presStyleCnt="0"/>
      <dgm:spPr/>
    </dgm:pt>
    <dgm:pt modelId="{111A6870-4C59-4577-AFB2-69D40474C496}" type="pres">
      <dgm:prSet presAssocID="{FBC14936-608D-4F3F-8F77-E24489CDCEC9}" presName="childText" presStyleLbl="conFgAcc1" presStyleIdx="1" presStyleCnt="3">
        <dgm:presLayoutVars>
          <dgm:bulletEnabled val="1"/>
        </dgm:presLayoutVars>
      </dgm:prSet>
      <dgm:spPr/>
    </dgm:pt>
    <dgm:pt modelId="{7A704817-75B4-48EB-A048-DC6813CB6E7F}" type="pres">
      <dgm:prSet presAssocID="{3169B2EA-56A3-4885-B781-06B65D35B356}" presName="spaceBetweenRectangles" presStyleCnt="0"/>
      <dgm:spPr/>
    </dgm:pt>
    <dgm:pt modelId="{41E62344-CC25-4156-9C2B-BB354FA773DB}" type="pres">
      <dgm:prSet presAssocID="{2CCB35E6-D3A4-437D-8368-A636EA41DA9A}" presName="parentLin" presStyleCnt="0"/>
      <dgm:spPr/>
    </dgm:pt>
    <dgm:pt modelId="{02A300A4-3F9B-4C67-B176-B8C2E7CF4DE6}" type="pres">
      <dgm:prSet presAssocID="{2CCB35E6-D3A4-437D-8368-A636EA41DA9A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FCD3F464-D837-4C91-AF57-63EF02F27E55}" type="pres">
      <dgm:prSet presAssocID="{2CCB35E6-D3A4-437D-8368-A636EA41DA9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7B9C2-2AF6-41F0-813A-2BCAB6149239}" type="pres">
      <dgm:prSet presAssocID="{2CCB35E6-D3A4-437D-8368-A636EA41DA9A}" presName="negativeSpace" presStyleCnt="0"/>
      <dgm:spPr/>
    </dgm:pt>
    <dgm:pt modelId="{77907DB9-E506-4F4E-B384-C07908FFFDBB}" type="pres">
      <dgm:prSet presAssocID="{2CCB35E6-D3A4-437D-8368-A636EA41DA9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D11AEF9-B8DA-4CA1-9ADC-423D5333ABC6}" srcId="{6A304274-F2D0-4AD5-9DF7-2B7C670C7313}" destId="{2CCB35E6-D3A4-437D-8368-A636EA41DA9A}" srcOrd="2" destOrd="0" parTransId="{C07E719C-9DF0-43A1-BE93-C6B7054F2DF0}" sibTransId="{27066747-4261-4BF9-971E-3922E7300CB3}"/>
    <dgm:cxn modelId="{A8EF5911-9C0A-4AAE-A4F7-A61CD322F672}" type="presOf" srcId="{6A304274-F2D0-4AD5-9DF7-2B7C670C7313}" destId="{BBDF3E1C-177D-4184-A077-DBC1E0EEA3C8}" srcOrd="0" destOrd="0" presId="urn:microsoft.com/office/officeart/2005/8/layout/list1"/>
    <dgm:cxn modelId="{1B2296DA-9A46-46BF-B722-11D895BEA4C1}" srcId="{6A304274-F2D0-4AD5-9DF7-2B7C670C7313}" destId="{FBC14936-608D-4F3F-8F77-E24489CDCEC9}" srcOrd="1" destOrd="0" parTransId="{2E7101C8-467F-4177-B663-70D9E991AF82}" sibTransId="{3169B2EA-56A3-4885-B781-06B65D35B356}"/>
    <dgm:cxn modelId="{75FA4759-8475-4896-B14A-6F1CD9524A34}" type="presOf" srcId="{FBC14936-608D-4F3F-8F77-E24489CDCEC9}" destId="{9AD85376-44F4-41B5-A1B1-F056D5E0A710}" srcOrd="1" destOrd="0" presId="urn:microsoft.com/office/officeart/2005/8/layout/list1"/>
    <dgm:cxn modelId="{E8E6BBF6-8E4B-46BA-A6C8-3FDF11389094}" type="presOf" srcId="{479AB2EE-9435-42BC-8EC4-E4E3098254E6}" destId="{90A7BE35-FAC8-4D61-A8A5-9EB835DCB9BE}" srcOrd="0" destOrd="0" presId="urn:microsoft.com/office/officeart/2005/8/layout/list1"/>
    <dgm:cxn modelId="{F245AA78-EEF7-410B-AE87-CBA3C3C84CDB}" type="presOf" srcId="{2CCB35E6-D3A4-437D-8368-A636EA41DA9A}" destId="{FCD3F464-D837-4C91-AF57-63EF02F27E55}" srcOrd="1" destOrd="0" presId="urn:microsoft.com/office/officeart/2005/8/layout/list1"/>
    <dgm:cxn modelId="{AA62D7DA-3EB9-4E04-810C-664BA0D81F6E}" type="presOf" srcId="{FBC14936-608D-4F3F-8F77-E24489CDCEC9}" destId="{2DF6ED4F-9228-49E1-8979-8553BB66F4FD}" srcOrd="0" destOrd="0" presId="urn:microsoft.com/office/officeart/2005/8/layout/list1"/>
    <dgm:cxn modelId="{29879876-5BB9-4640-A6EE-7A0536C6F872}" srcId="{6A304274-F2D0-4AD5-9DF7-2B7C670C7313}" destId="{479AB2EE-9435-42BC-8EC4-E4E3098254E6}" srcOrd="0" destOrd="0" parTransId="{CB6258EE-2BAA-4F5A-B12B-F73772B304E2}" sibTransId="{209725B3-F49E-454B-8337-EF5CDA7CCE09}"/>
    <dgm:cxn modelId="{68BB4CB4-1584-4552-A687-8142188DA1FB}" type="presOf" srcId="{2CCB35E6-D3A4-437D-8368-A636EA41DA9A}" destId="{02A300A4-3F9B-4C67-B176-B8C2E7CF4DE6}" srcOrd="0" destOrd="0" presId="urn:microsoft.com/office/officeart/2005/8/layout/list1"/>
    <dgm:cxn modelId="{B6FE1F9B-2727-4BD2-A4CD-0E82078D60BE}" type="presOf" srcId="{479AB2EE-9435-42BC-8EC4-E4E3098254E6}" destId="{029EAD0F-BBB0-4557-BF13-FE70832459D1}" srcOrd="1" destOrd="0" presId="urn:microsoft.com/office/officeart/2005/8/layout/list1"/>
    <dgm:cxn modelId="{743AAFBE-D177-493F-886A-C2B7E445BB2C}" type="presParOf" srcId="{BBDF3E1C-177D-4184-A077-DBC1E0EEA3C8}" destId="{BCC2B601-A168-44F1-96A5-099170450DEF}" srcOrd="0" destOrd="0" presId="urn:microsoft.com/office/officeart/2005/8/layout/list1"/>
    <dgm:cxn modelId="{CAC3F4F8-5F89-48FE-8507-940A36E685BF}" type="presParOf" srcId="{BCC2B601-A168-44F1-96A5-099170450DEF}" destId="{90A7BE35-FAC8-4D61-A8A5-9EB835DCB9BE}" srcOrd="0" destOrd="0" presId="urn:microsoft.com/office/officeart/2005/8/layout/list1"/>
    <dgm:cxn modelId="{ACD83CF0-02F3-4FA8-A286-999B6BF0372A}" type="presParOf" srcId="{BCC2B601-A168-44F1-96A5-099170450DEF}" destId="{029EAD0F-BBB0-4557-BF13-FE70832459D1}" srcOrd="1" destOrd="0" presId="urn:microsoft.com/office/officeart/2005/8/layout/list1"/>
    <dgm:cxn modelId="{FCA05D61-DB5D-4743-9C31-92E00E92F18F}" type="presParOf" srcId="{BBDF3E1C-177D-4184-A077-DBC1E0EEA3C8}" destId="{9B16B993-BB4B-4360-9699-070143C91086}" srcOrd="1" destOrd="0" presId="urn:microsoft.com/office/officeart/2005/8/layout/list1"/>
    <dgm:cxn modelId="{37CD4F25-05D9-4059-AF36-E54D535B7C58}" type="presParOf" srcId="{BBDF3E1C-177D-4184-A077-DBC1E0EEA3C8}" destId="{59175419-C338-41FD-9BBE-F13D412F85E4}" srcOrd="2" destOrd="0" presId="urn:microsoft.com/office/officeart/2005/8/layout/list1"/>
    <dgm:cxn modelId="{42FB6266-7BD0-401D-8166-A9AB3016AF83}" type="presParOf" srcId="{BBDF3E1C-177D-4184-A077-DBC1E0EEA3C8}" destId="{F9B0F678-A498-4E2E-8A09-1AA7E6B8983F}" srcOrd="3" destOrd="0" presId="urn:microsoft.com/office/officeart/2005/8/layout/list1"/>
    <dgm:cxn modelId="{3C0AC6C7-1B1A-42DC-BDD1-BB89A26C307A}" type="presParOf" srcId="{BBDF3E1C-177D-4184-A077-DBC1E0EEA3C8}" destId="{BA8CD789-6453-4978-BC73-5946F9373E0C}" srcOrd="4" destOrd="0" presId="urn:microsoft.com/office/officeart/2005/8/layout/list1"/>
    <dgm:cxn modelId="{6C6FDE35-419D-4867-BA9C-8049D326602A}" type="presParOf" srcId="{BA8CD789-6453-4978-BC73-5946F9373E0C}" destId="{2DF6ED4F-9228-49E1-8979-8553BB66F4FD}" srcOrd="0" destOrd="0" presId="urn:microsoft.com/office/officeart/2005/8/layout/list1"/>
    <dgm:cxn modelId="{B9664FA9-EA26-4133-A34B-C9317CD259E5}" type="presParOf" srcId="{BA8CD789-6453-4978-BC73-5946F9373E0C}" destId="{9AD85376-44F4-41B5-A1B1-F056D5E0A710}" srcOrd="1" destOrd="0" presId="urn:microsoft.com/office/officeart/2005/8/layout/list1"/>
    <dgm:cxn modelId="{8E0AF8DB-FA15-4B69-8B11-2C0AE0191DE3}" type="presParOf" srcId="{BBDF3E1C-177D-4184-A077-DBC1E0EEA3C8}" destId="{5019135B-7FB9-4087-BB1C-E90EBCE8E4FA}" srcOrd="5" destOrd="0" presId="urn:microsoft.com/office/officeart/2005/8/layout/list1"/>
    <dgm:cxn modelId="{6E5B11AE-81C5-4790-9552-06C4219828A7}" type="presParOf" srcId="{BBDF3E1C-177D-4184-A077-DBC1E0EEA3C8}" destId="{111A6870-4C59-4577-AFB2-69D40474C496}" srcOrd="6" destOrd="0" presId="urn:microsoft.com/office/officeart/2005/8/layout/list1"/>
    <dgm:cxn modelId="{DA3124AD-C90B-4667-B193-9D76E889C0E8}" type="presParOf" srcId="{BBDF3E1C-177D-4184-A077-DBC1E0EEA3C8}" destId="{7A704817-75B4-48EB-A048-DC6813CB6E7F}" srcOrd="7" destOrd="0" presId="urn:microsoft.com/office/officeart/2005/8/layout/list1"/>
    <dgm:cxn modelId="{4B5F0A6A-C905-4B7C-A1DC-426E0328D59C}" type="presParOf" srcId="{BBDF3E1C-177D-4184-A077-DBC1E0EEA3C8}" destId="{41E62344-CC25-4156-9C2B-BB354FA773DB}" srcOrd="8" destOrd="0" presId="urn:microsoft.com/office/officeart/2005/8/layout/list1"/>
    <dgm:cxn modelId="{434B642F-1267-4283-A940-A23C2C54016C}" type="presParOf" srcId="{41E62344-CC25-4156-9C2B-BB354FA773DB}" destId="{02A300A4-3F9B-4C67-B176-B8C2E7CF4DE6}" srcOrd="0" destOrd="0" presId="urn:microsoft.com/office/officeart/2005/8/layout/list1"/>
    <dgm:cxn modelId="{A3ABF818-77A3-4A8C-B73A-260EF1A12EDC}" type="presParOf" srcId="{41E62344-CC25-4156-9C2B-BB354FA773DB}" destId="{FCD3F464-D837-4C91-AF57-63EF02F27E55}" srcOrd="1" destOrd="0" presId="urn:microsoft.com/office/officeart/2005/8/layout/list1"/>
    <dgm:cxn modelId="{3E7A6923-6A4A-46FF-8486-EEAB16BEF59E}" type="presParOf" srcId="{BBDF3E1C-177D-4184-A077-DBC1E0EEA3C8}" destId="{25C7B9C2-2AF6-41F0-813A-2BCAB6149239}" srcOrd="9" destOrd="0" presId="urn:microsoft.com/office/officeart/2005/8/layout/list1"/>
    <dgm:cxn modelId="{A0075CC2-9BE3-4094-8E58-CB5B60AA4F26}" type="presParOf" srcId="{BBDF3E1C-177D-4184-A077-DBC1E0EEA3C8}" destId="{77907DB9-E506-4F4E-B384-C07908FFFDB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EF56F-4D93-4BA0-A226-CA88D6349C1E}">
      <dsp:nvSpPr>
        <dsp:cNvPr id="0" name=""/>
        <dsp:cNvSpPr/>
      </dsp:nvSpPr>
      <dsp:spPr>
        <a:xfrm>
          <a:off x="3397945" y="616487"/>
          <a:ext cx="4112679" cy="4112679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2A2F8-255C-40F7-9ED9-50E8A3569A84}">
      <dsp:nvSpPr>
        <dsp:cNvPr id="0" name=""/>
        <dsp:cNvSpPr/>
      </dsp:nvSpPr>
      <dsp:spPr>
        <a:xfrm>
          <a:off x="3397945" y="616487"/>
          <a:ext cx="4112679" cy="4112679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6366F-0DBB-49EA-B76B-3B7648046C26}">
      <dsp:nvSpPr>
        <dsp:cNvPr id="0" name=""/>
        <dsp:cNvSpPr/>
      </dsp:nvSpPr>
      <dsp:spPr>
        <a:xfrm>
          <a:off x="3397945" y="616487"/>
          <a:ext cx="4112679" cy="4112679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A3BC3-D5CD-4E46-A2F0-B891CA65B7CB}">
      <dsp:nvSpPr>
        <dsp:cNvPr id="0" name=""/>
        <dsp:cNvSpPr/>
      </dsp:nvSpPr>
      <dsp:spPr>
        <a:xfrm>
          <a:off x="3930327" y="1045374"/>
          <a:ext cx="3047914" cy="32549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4376684" y="1522044"/>
        <a:ext cx="2155200" cy="2301566"/>
      </dsp:txXfrm>
    </dsp:sp>
    <dsp:sp modelId="{4BBE3CD6-B024-4A85-A620-F7901CD86A45}">
      <dsp:nvSpPr>
        <dsp:cNvPr id="0" name=""/>
        <dsp:cNvSpPr/>
      </dsp:nvSpPr>
      <dsp:spPr>
        <a:xfrm>
          <a:off x="3654173" y="1103"/>
          <a:ext cx="3600224" cy="132625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 dirty="0"/>
        </a:p>
      </dsp:txBody>
      <dsp:txXfrm>
        <a:off x="4181414" y="195329"/>
        <a:ext cx="2545742" cy="937807"/>
      </dsp:txXfrm>
    </dsp:sp>
    <dsp:sp modelId="{72B3EBAA-D15A-464F-9A0E-A4CC980FA52C}">
      <dsp:nvSpPr>
        <dsp:cNvPr id="0" name=""/>
        <dsp:cNvSpPr/>
      </dsp:nvSpPr>
      <dsp:spPr>
        <a:xfrm>
          <a:off x="6530649" y="3013994"/>
          <a:ext cx="1326259" cy="132625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 dirty="0"/>
        </a:p>
      </dsp:txBody>
      <dsp:txXfrm>
        <a:off x="6724875" y="3208220"/>
        <a:ext cx="937807" cy="937807"/>
      </dsp:txXfrm>
    </dsp:sp>
    <dsp:sp modelId="{B2CA393E-06C1-46F0-A3CD-1DEE03C36B84}">
      <dsp:nvSpPr>
        <dsp:cNvPr id="0" name=""/>
        <dsp:cNvSpPr/>
      </dsp:nvSpPr>
      <dsp:spPr>
        <a:xfrm>
          <a:off x="2658691" y="3013994"/>
          <a:ext cx="2112200" cy="1326259"/>
        </a:xfrm>
        <a:prstGeom prst="ellipse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2020-2022</a:t>
          </a:r>
          <a:endParaRPr lang="en-US" sz="2400" b="1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68016" y="3208220"/>
        <a:ext cx="1493550" cy="9378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75419-C338-41FD-9BBE-F13D412F85E4}">
      <dsp:nvSpPr>
        <dsp:cNvPr id="0" name=""/>
        <dsp:cNvSpPr/>
      </dsp:nvSpPr>
      <dsp:spPr>
        <a:xfrm>
          <a:off x="0" y="548251"/>
          <a:ext cx="4232947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EAD0F-BBB0-4557-BF13-FE70832459D1}">
      <dsp:nvSpPr>
        <dsp:cNvPr id="0" name=""/>
        <dsp:cNvSpPr/>
      </dsp:nvSpPr>
      <dsp:spPr>
        <a:xfrm>
          <a:off x="211647" y="16891"/>
          <a:ext cx="2963062" cy="1062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997" tIns="0" rIns="11199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</a:t>
          </a:r>
          <a:r>
            <a:rPr lang="es-CO" sz="1600" kern="1200" dirty="0" smtClean="0"/>
            <a:t> Interferencia Industria Tabacalera en tiempos de Covid-19</a:t>
          </a:r>
          <a:endParaRPr lang="en-US" sz="1600" kern="1200" dirty="0"/>
        </a:p>
      </dsp:txBody>
      <dsp:txXfrm>
        <a:off x="263525" y="68769"/>
        <a:ext cx="2859306" cy="958964"/>
      </dsp:txXfrm>
    </dsp:sp>
    <dsp:sp modelId="{111A6870-4C59-4577-AFB2-69D40474C496}">
      <dsp:nvSpPr>
        <dsp:cNvPr id="0" name=""/>
        <dsp:cNvSpPr/>
      </dsp:nvSpPr>
      <dsp:spPr>
        <a:xfrm>
          <a:off x="0" y="2181212"/>
          <a:ext cx="4232947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85376-44F4-41B5-A1B1-F056D5E0A710}">
      <dsp:nvSpPr>
        <dsp:cNvPr id="0" name=""/>
        <dsp:cNvSpPr/>
      </dsp:nvSpPr>
      <dsp:spPr>
        <a:xfrm>
          <a:off x="211647" y="1649852"/>
          <a:ext cx="2963062" cy="1062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997" tIns="0" rIns="11199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</a:t>
          </a:r>
          <a:r>
            <a:rPr lang="es-CO" sz="1600" kern="1200" dirty="0" smtClean="0"/>
            <a:t>Reacciones: Gobiernos &amp; Sociedad Civil</a:t>
          </a:r>
          <a:endParaRPr lang="en-US" sz="1600" kern="1200" dirty="0"/>
        </a:p>
      </dsp:txBody>
      <dsp:txXfrm>
        <a:off x="263525" y="1701730"/>
        <a:ext cx="2859306" cy="958964"/>
      </dsp:txXfrm>
    </dsp:sp>
    <dsp:sp modelId="{77907DB9-E506-4F4E-B384-C07908FFFDBB}">
      <dsp:nvSpPr>
        <dsp:cNvPr id="0" name=""/>
        <dsp:cNvSpPr/>
      </dsp:nvSpPr>
      <dsp:spPr>
        <a:xfrm>
          <a:off x="0" y="3814172"/>
          <a:ext cx="4232947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3F464-D837-4C91-AF57-63EF02F27E55}">
      <dsp:nvSpPr>
        <dsp:cNvPr id="0" name=""/>
        <dsp:cNvSpPr/>
      </dsp:nvSpPr>
      <dsp:spPr>
        <a:xfrm>
          <a:off x="211647" y="3282812"/>
          <a:ext cx="2963062" cy="1062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997" tIns="0" rIns="11199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</a:t>
          </a:r>
          <a:r>
            <a:rPr lang="es-CO" sz="1600" kern="1200" dirty="0" smtClean="0"/>
            <a:t> Lecciones aprendidas &amp; oportunidades: Una mirada hacia la COP10</a:t>
          </a:r>
          <a:endParaRPr lang="en-US" sz="1600" kern="1200" dirty="0"/>
        </a:p>
      </dsp:txBody>
      <dsp:txXfrm>
        <a:off x="263525" y="3334690"/>
        <a:ext cx="2859306" cy="958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75419-C338-41FD-9BBE-F13D412F85E4}">
      <dsp:nvSpPr>
        <dsp:cNvPr id="0" name=""/>
        <dsp:cNvSpPr/>
      </dsp:nvSpPr>
      <dsp:spPr>
        <a:xfrm>
          <a:off x="0" y="834631"/>
          <a:ext cx="4715401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EAD0F-BBB0-4557-BF13-FE70832459D1}">
      <dsp:nvSpPr>
        <dsp:cNvPr id="0" name=""/>
        <dsp:cNvSpPr/>
      </dsp:nvSpPr>
      <dsp:spPr>
        <a:xfrm>
          <a:off x="235770" y="22831"/>
          <a:ext cx="3300780" cy="1623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762" tIns="0" rIns="12476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</a:t>
          </a:r>
          <a:r>
            <a:rPr lang="es-CO" sz="1600" kern="1200" dirty="0" smtClean="0"/>
            <a:t> Responsabilidad social corporativa</a:t>
          </a:r>
          <a:endParaRPr lang="en-US" sz="1600" kern="1200" dirty="0"/>
        </a:p>
      </dsp:txBody>
      <dsp:txXfrm>
        <a:off x="315028" y="102089"/>
        <a:ext cx="3142264" cy="1465084"/>
      </dsp:txXfrm>
    </dsp:sp>
    <dsp:sp modelId="{111A6870-4C59-4577-AFB2-69D40474C496}">
      <dsp:nvSpPr>
        <dsp:cNvPr id="0" name=""/>
        <dsp:cNvSpPr/>
      </dsp:nvSpPr>
      <dsp:spPr>
        <a:xfrm>
          <a:off x="0" y="3329431"/>
          <a:ext cx="4715401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85376-44F4-41B5-A1B1-F056D5E0A710}">
      <dsp:nvSpPr>
        <dsp:cNvPr id="0" name=""/>
        <dsp:cNvSpPr/>
      </dsp:nvSpPr>
      <dsp:spPr>
        <a:xfrm>
          <a:off x="235770" y="2517632"/>
          <a:ext cx="3300780" cy="1623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762" tIns="0" rIns="12476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</a:t>
          </a:r>
          <a:r>
            <a:rPr lang="es-CO" sz="1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“Productos novedosos y emergentes</a:t>
          </a:r>
          <a:r>
            <a:rPr lang="es-CO" sz="1600" kern="1200" dirty="0" smtClean="0">
              <a:solidFill>
                <a:schemeClr val="bg1"/>
              </a:solidFill>
            </a:rPr>
            <a:t>”</a:t>
          </a:r>
        </a:p>
      </dsp:txBody>
      <dsp:txXfrm>
        <a:off x="315028" y="2596890"/>
        <a:ext cx="3142264" cy="14650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75419-C338-41FD-9BBE-F13D412F85E4}">
      <dsp:nvSpPr>
        <dsp:cNvPr id="0" name=""/>
        <dsp:cNvSpPr/>
      </dsp:nvSpPr>
      <dsp:spPr>
        <a:xfrm>
          <a:off x="0" y="2029832"/>
          <a:ext cx="4232947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EAD0F-BBB0-4557-BF13-FE70832459D1}">
      <dsp:nvSpPr>
        <dsp:cNvPr id="0" name=""/>
        <dsp:cNvSpPr/>
      </dsp:nvSpPr>
      <dsp:spPr>
        <a:xfrm>
          <a:off x="211647" y="1070431"/>
          <a:ext cx="2963062" cy="191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997" tIns="0" rIns="11199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</a:t>
          </a:r>
          <a:r>
            <a:rPr lang="es-CO" sz="1600" kern="1200" dirty="0" smtClean="0"/>
            <a:t> Responsabilidad social corporativa: Medio Ambiente</a:t>
          </a:r>
          <a:endParaRPr lang="en-US" sz="1600" kern="1200" dirty="0"/>
        </a:p>
      </dsp:txBody>
      <dsp:txXfrm>
        <a:off x="305315" y="1164099"/>
        <a:ext cx="2775726" cy="17314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75419-C338-41FD-9BBE-F13D412F85E4}">
      <dsp:nvSpPr>
        <dsp:cNvPr id="0" name=""/>
        <dsp:cNvSpPr/>
      </dsp:nvSpPr>
      <dsp:spPr>
        <a:xfrm>
          <a:off x="0" y="2029832"/>
          <a:ext cx="4232947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EAD0F-BBB0-4557-BF13-FE70832459D1}">
      <dsp:nvSpPr>
        <dsp:cNvPr id="0" name=""/>
        <dsp:cNvSpPr/>
      </dsp:nvSpPr>
      <dsp:spPr>
        <a:xfrm>
          <a:off x="211647" y="1070431"/>
          <a:ext cx="2963062" cy="191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997" tIns="0" rIns="11199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</a:t>
          </a:r>
          <a:r>
            <a:rPr lang="es-CO" sz="1600" kern="1200" dirty="0" smtClean="0"/>
            <a:t> Responsabilidad social corporativa: Inversiones en compañías farmacéutica,  financiamiento estudios COVID-19 y apoyos a través de fundaciones</a:t>
          </a:r>
          <a:endParaRPr lang="en-US" sz="1600" kern="1200" dirty="0"/>
        </a:p>
      </dsp:txBody>
      <dsp:txXfrm>
        <a:off x="305315" y="1164099"/>
        <a:ext cx="2775726" cy="17314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75419-C338-41FD-9BBE-F13D412F85E4}">
      <dsp:nvSpPr>
        <dsp:cNvPr id="0" name=""/>
        <dsp:cNvSpPr/>
      </dsp:nvSpPr>
      <dsp:spPr>
        <a:xfrm>
          <a:off x="0" y="2029832"/>
          <a:ext cx="4232947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EAD0F-BBB0-4557-BF13-FE70832459D1}">
      <dsp:nvSpPr>
        <dsp:cNvPr id="0" name=""/>
        <dsp:cNvSpPr/>
      </dsp:nvSpPr>
      <dsp:spPr>
        <a:xfrm>
          <a:off x="211647" y="1070431"/>
          <a:ext cx="2963062" cy="191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997" tIns="0" rIns="11199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</a:t>
          </a:r>
          <a:r>
            <a:rPr lang="es-CO" sz="1600" kern="1200" dirty="0" smtClean="0"/>
            <a:t> “Productos novedosos y emergentes”: </a:t>
          </a:r>
          <a:r>
            <a:rPr lang="en-US" sz="1600" kern="1200" dirty="0" err="1" smtClean="0"/>
            <a:t>Desconocimiento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marcos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regulatorios</a:t>
          </a:r>
          <a:r>
            <a:rPr lang="en-US" sz="1600" kern="1200" dirty="0" smtClean="0"/>
            <a:t> PPP</a:t>
          </a:r>
        </a:p>
      </dsp:txBody>
      <dsp:txXfrm>
        <a:off x="305315" y="1164099"/>
        <a:ext cx="2775726" cy="17314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75419-C338-41FD-9BBE-F13D412F85E4}">
      <dsp:nvSpPr>
        <dsp:cNvPr id="0" name=""/>
        <dsp:cNvSpPr/>
      </dsp:nvSpPr>
      <dsp:spPr>
        <a:xfrm>
          <a:off x="0" y="2029832"/>
          <a:ext cx="4232947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EAD0F-BBB0-4557-BF13-FE70832459D1}">
      <dsp:nvSpPr>
        <dsp:cNvPr id="0" name=""/>
        <dsp:cNvSpPr/>
      </dsp:nvSpPr>
      <dsp:spPr>
        <a:xfrm>
          <a:off x="211647" y="1070431"/>
          <a:ext cx="2963062" cy="191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997" tIns="0" rIns="11199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</a:t>
          </a:r>
          <a:r>
            <a:rPr lang="es-CO" sz="1600" kern="1200" dirty="0" smtClean="0"/>
            <a:t> “Productos novedosos y emergentes”: </a:t>
          </a:r>
          <a:r>
            <a:rPr lang="en-US" sz="1600" kern="1200" dirty="0" err="1" smtClean="0"/>
            <a:t>Regímenes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tributarios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más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favorables</a:t>
          </a:r>
          <a:endParaRPr lang="en-US" sz="1600" kern="1200" dirty="0" smtClean="0"/>
        </a:p>
      </dsp:txBody>
      <dsp:txXfrm>
        <a:off x="305315" y="1164099"/>
        <a:ext cx="2775726" cy="17314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75419-C338-41FD-9BBE-F13D412F85E4}">
      <dsp:nvSpPr>
        <dsp:cNvPr id="0" name=""/>
        <dsp:cNvSpPr/>
      </dsp:nvSpPr>
      <dsp:spPr>
        <a:xfrm>
          <a:off x="0" y="546515"/>
          <a:ext cx="911629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EAD0F-BBB0-4557-BF13-FE70832459D1}">
      <dsp:nvSpPr>
        <dsp:cNvPr id="0" name=""/>
        <dsp:cNvSpPr/>
      </dsp:nvSpPr>
      <dsp:spPr>
        <a:xfrm>
          <a:off x="455814" y="395"/>
          <a:ext cx="6381403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202" tIns="0" rIns="241202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</a:t>
          </a:r>
          <a:r>
            <a:rPr lang="es-CO" sz="1600" kern="1200" dirty="0" smtClean="0"/>
            <a:t> Falsa estrategia de transformación: </a:t>
          </a:r>
          <a:r>
            <a:rPr lang="es-ES" sz="1600" kern="1200" dirty="0" smtClean="0"/>
            <a:t>Un “</a:t>
          </a:r>
          <a:r>
            <a:rPr lang="es-ES" sz="1600" kern="1200" dirty="0" err="1" smtClean="0"/>
            <a:t>play</a:t>
          </a:r>
          <a:r>
            <a:rPr lang="es-ES" sz="1600" kern="1200" dirty="0" smtClean="0"/>
            <a:t> </a:t>
          </a:r>
          <a:r>
            <a:rPr lang="es-ES" sz="1600" kern="1200" dirty="0" err="1" smtClean="0"/>
            <a:t>book</a:t>
          </a:r>
          <a:r>
            <a:rPr lang="es-ES" sz="1600" kern="1200" dirty="0" smtClean="0"/>
            <a:t>” o “libro de reglas” que parece replicarse o se replica en el tiempo y ampliamente desarrollado en tiempos de la COVID-19.</a:t>
          </a:r>
          <a:endParaRPr lang="en-US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509133" y="53714"/>
        <a:ext cx="6274765" cy="985602"/>
      </dsp:txXfrm>
    </dsp:sp>
    <dsp:sp modelId="{111A6870-4C59-4577-AFB2-69D40474C496}">
      <dsp:nvSpPr>
        <dsp:cNvPr id="0" name=""/>
        <dsp:cNvSpPr/>
      </dsp:nvSpPr>
      <dsp:spPr>
        <a:xfrm>
          <a:off x="0" y="2224835"/>
          <a:ext cx="911629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85376-44F4-41B5-A1B1-F056D5E0A710}">
      <dsp:nvSpPr>
        <dsp:cNvPr id="0" name=""/>
        <dsp:cNvSpPr/>
      </dsp:nvSpPr>
      <dsp:spPr>
        <a:xfrm>
          <a:off x="455814" y="1678715"/>
          <a:ext cx="6419819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202" tIns="0" rIns="241202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</a:t>
          </a:r>
          <a:r>
            <a:rPr lang="es-CO" sz="1600" kern="1200" dirty="0" smtClean="0"/>
            <a:t>Sin perjuicio de los desafíos, el camino ha demostrado que se puede obrar en línea y en defensa el CMCT. Un tratado en constante evolución, que debe inspirar la ratificación e implementación del Protocolo. Un llamado a fortalecer los trabajos </a:t>
          </a:r>
          <a:r>
            <a:rPr lang="es-CO" sz="1600" kern="1200" dirty="0" err="1" smtClean="0"/>
            <a:t>intersesionales</a:t>
          </a:r>
          <a:r>
            <a:rPr lang="es-CO" sz="1600" kern="1200" dirty="0" smtClean="0"/>
            <a:t> de cara a la COP10, que se llevará a cabo en Panamá en el 2023. </a:t>
          </a:r>
          <a:endParaRPr lang="en-US" sz="1600" kern="1200" dirty="0"/>
        </a:p>
      </dsp:txBody>
      <dsp:txXfrm>
        <a:off x="509133" y="1732034"/>
        <a:ext cx="6313181" cy="985602"/>
      </dsp:txXfrm>
    </dsp:sp>
    <dsp:sp modelId="{77907DB9-E506-4F4E-B384-C07908FFFDBB}">
      <dsp:nvSpPr>
        <dsp:cNvPr id="0" name=""/>
        <dsp:cNvSpPr/>
      </dsp:nvSpPr>
      <dsp:spPr>
        <a:xfrm>
          <a:off x="0" y="3903155"/>
          <a:ext cx="911629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3F464-D837-4C91-AF57-63EF02F27E55}">
      <dsp:nvSpPr>
        <dsp:cNvPr id="0" name=""/>
        <dsp:cNvSpPr/>
      </dsp:nvSpPr>
      <dsp:spPr>
        <a:xfrm>
          <a:off x="455814" y="3357035"/>
          <a:ext cx="6381403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202" tIns="0" rIns="241202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</a:t>
          </a:r>
          <a:r>
            <a:rPr lang="es-CO" sz="1600" kern="1200" dirty="0" smtClean="0"/>
            <a:t> </a:t>
          </a:r>
          <a:r>
            <a:rPr lang="es-ES" sz="1600" kern="1200" dirty="0" smtClean="0"/>
            <a:t>Un CMCT que inspira o podría inspirar otros escenarios de políticas públicas de salud y otras áreas sensibles a la captura corporativa. </a:t>
          </a:r>
          <a:endParaRPr lang="en-US" sz="1600" kern="1200" dirty="0"/>
        </a:p>
      </dsp:txBody>
      <dsp:txXfrm>
        <a:off x="509133" y="3410354"/>
        <a:ext cx="6274765" cy="985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image" Target="../media/image5.wmf"/><Relationship Id="rId4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03A15-1213-833B-7EC1-11330DADFA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200400"/>
            <a:ext cx="9906000" cy="135572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su </a:t>
            </a:r>
            <a:r>
              <a:rPr lang="en-US" dirty="0" err="1"/>
              <a:t>presentación</a:t>
            </a:r>
            <a:r>
              <a:rPr lang="en-US" dirty="0"/>
              <a:t> </a:t>
            </a:r>
            <a:r>
              <a:rPr lang="en-US" dirty="0" err="1"/>
              <a:t>aquí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95A5A3-9147-EED2-688F-F698F7AA17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8138" y="4729162"/>
            <a:ext cx="9144000" cy="67151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Nombre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FF867EA-FE64-BE20-2E9A-4FB8ACF7CC8B}"/>
              </a:ext>
            </a:extLst>
          </p:cNvPr>
          <p:cNvSpPr txBox="1">
            <a:spLocks/>
          </p:cNvSpPr>
          <p:nvPr userDrawn="1"/>
        </p:nvSpPr>
        <p:spPr>
          <a:xfrm>
            <a:off x="233363" y="285750"/>
            <a:ext cx="7381875" cy="13557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CONTROL DEL TABACO DURANTE LA PANDEMIA DE COVID-19 EN LAS AMÉRICAS:</a:t>
            </a:r>
            <a:r>
              <a:rPr lang="en-US" sz="2800" kern="12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2800" kern="12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kern="12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LECCIONES APRENDIDAS Y OPORTUNIDADES</a:t>
            </a:r>
          </a:p>
        </p:txBody>
      </p:sp>
    </p:spTree>
    <p:extLst>
      <p:ext uri="{BB962C8B-B14F-4D97-AF65-F5344CB8AC3E}">
        <p14:creationId xmlns:p14="http://schemas.microsoft.com/office/powerpoint/2010/main" val="3061024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6558CF-6750-99B7-EA00-1FD39989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6548FE-0012-7EEF-F6EA-66E0107DC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9925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E9A4DC7-9A40-55CF-5467-9A5CB1674380}"/>
              </a:ext>
            </a:extLst>
          </p:cNvPr>
          <p:cNvSpPr/>
          <p:nvPr userDrawn="1"/>
        </p:nvSpPr>
        <p:spPr>
          <a:xfrm>
            <a:off x="0" y="6040439"/>
            <a:ext cx="12192000" cy="817562"/>
          </a:xfrm>
          <a:prstGeom prst="rect">
            <a:avLst/>
          </a:prstGeom>
          <a:solidFill>
            <a:srgbClr val="040D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4337B8E1-09FD-BADB-E17E-08767CBBC0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16" y="6086113"/>
            <a:ext cx="5019031" cy="720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5159EF2-746A-C26F-6407-13D5926AE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8447" y="6078186"/>
            <a:ext cx="6423212" cy="7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7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762136B-EA94-928E-4245-9FAC61F87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4530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4482A3-928C-3AC8-D267-05E49B6F9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4530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9109CDE-DBF2-38A3-F679-E67B424CEE7C}"/>
              </a:ext>
            </a:extLst>
          </p:cNvPr>
          <p:cNvSpPr/>
          <p:nvPr userDrawn="1"/>
        </p:nvSpPr>
        <p:spPr>
          <a:xfrm>
            <a:off x="0" y="6040439"/>
            <a:ext cx="12192000" cy="817562"/>
          </a:xfrm>
          <a:prstGeom prst="rect">
            <a:avLst/>
          </a:prstGeom>
          <a:solidFill>
            <a:srgbClr val="040D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046F187F-6421-B05C-86E7-981E1D1E0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16" y="6086113"/>
            <a:ext cx="5019031" cy="720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73E1E8E-8DE5-079C-13F0-8DE7B8B6F3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8447" y="6078186"/>
            <a:ext cx="6423212" cy="7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1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F9A7BD-3A17-7E07-90E8-D15AAD9D3DCA}"/>
              </a:ext>
            </a:extLst>
          </p:cNvPr>
          <p:cNvSpPr/>
          <p:nvPr userDrawn="1"/>
        </p:nvSpPr>
        <p:spPr>
          <a:xfrm>
            <a:off x="0" y="6040439"/>
            <a:ext cx="12192000" cy="817562"/>
          </a:xfrm>
          <a:prstGeom prst="rect">
            <a:avLst/>
          </a:prstGeom>
          <a:solidFill>
            <a:srgbClr val="040D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15428-E684-B2C3-B2C6-80EAC84D4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45D9C-6C71-84D4-B37C-BF2BCFEA1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992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Picture 18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D91F01D8-2181-A5B2-CE58-D0AEB2D3C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16" y="6086113"/>
            <a:ext cx="5019031" cy="7200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C2A1617-6664-8C85-8161-A4EE1A3616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8447" y="6078186"/>
            <a:ext cx="6423212" cy="7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37390D-16D3-AA9C-D02B-D8A4C078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382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B324ED-EDDB-6066-572C-487A0C8EE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79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3E0A0B-3348-5360-C1CE-9656910806CE}"/>
              </a:ext>
            </a:extLst>
          </p:cNvPr>
          <p:cNvSpPr/>
          <p:nvPr userDrawn="1"/>
        </p:nvSpPr>
        <p:spPr>
          <a:xfrm>
            <a:off x="0" y="6040439"/>
            <a:ext cx="12192000" cy="817562"/>
          </a:xfrm>
          <a:prstGeom prst="rect">
            <a:avLst/>
          </a:prstGeom>
          <a:solidFill>
            <a:srgbClr val="040D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93AABB2-A645-6DE8-685A-5EA3D8CC2B37}"/>
              </a:ext>
            </a:extLst>
          </p:cNvPr>
          <p:cNvSpPr/>
          <p:nvPr userDrawn="1"/>
        </p:nvSpPr>
        <p:spPr>
          <a:xfrm>
            <a:off x="0" y="6040439"/>
            <a:ext cx="12192000" cy="817562"/>
          </a:xfrm>
          <a:prstGeom prst="rect">
            <a:avLst/>
          </a:prstGeom>
          <a:solidFill>
            <a:srgbClr val="040D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877EC256-CC1A-BAFB-0121-AE78D31961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16" y="6086113"/>
            <a:ext cx="5019031" cy="7200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277D879-D8EA-65F2-8678-BE087B96A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8447" y="6078186"/>
            <a:ext cx="6423212" cy="7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38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766D5-B46F-8DEC-7989-817017A5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4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95A6CF-3A04-AEC6-349F-FC8136ECD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274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2CD54B-36C1-C4DD-AD8B-7CE083F38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8274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7EE7BD7-9B66-B2EA-ED8D-61044180B2A6}"/>
              </a:ext>
            </a:extLst>
          </p:cNvPr>
          <p:cNvSpPr/>
          <p:nvPr userDrawn="1"/>
        </p:nvSpPr>
        <p:spPr>
          <a:xfrm>
            <a:off x="0" y="6040439"/>
            <a:ext cx="12192000" cy="817562"/>
          </a:xfrm>
          <a:prstGeom prst="rect">
            <a:avLst/>
          </a:prstGeom>
          <a:solidFill>
            <a:srgbClr val="040D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9E72F8B5-3555-AA56-C494-8B5D2E8720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16" y="6086113"/>
            <a:ext cx="5019031" cy="7200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30B873D-228F-D0C9-BF69-4DB808E862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8447" y="6078186"/>
            <a:ext cx="6423212" cy="7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76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C4B086-CC88-1DAF-0486-0DB18759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653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F2DAD3-AC8D-A15D-6986-4F7BA8D8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5257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953BF5-839A-5A54-FDD0-CAD689F14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6483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175E619-96F8-4901-0621-F372B60CF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5257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01A5A9-9310-CA39-780A-C94756816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6483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8C7EF26-12C0-FCD3-2E7D-8A0404F4ADF5}"/>
              </a:ext>
            </a:extLst>
          </p:cNvPr>
          <p:cNvSpPr/>
          <p:nvPr userDrawn="1"/>
        </p:nvSpPr>
        <p:spPr>
          <a:xfrm>
            <a:off x="0" y="6040439"/>
            <a:ext cx="12192000" cy="817562"/>
          </a:xfrm>
          <a:prstGeom prst="rect">
            <a:avLst/>
          </a:prstGeom>
          <a:solidFill>
            <a:srgbClr val="040D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0EEB9B49-FAB0-D177-B87B-09CB008E4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16" y="6086113"/>
            <a:ext cx="5019031" cy="7200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06C4FF5-2185-0DA5-C289-1235DE3B01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8447" y="6078186"/>
            <a:ext cx="6423212" cy="7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46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F1BE4-27EB-8083-18A4-99575F8F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E6F29BE-07E7-E4C3-2F38-B891E9CB1163}"/>
              </a:ext>
            </a:extLst>
          </p:cNvPr>
          <p:cNvSpPr/>
          <p:nvPr userDrawn="1"/>
        </p:nvSpPr>
        <p:spPr>
          <a:xfrm>
            <a:off x="0" y="6040439"/>
            <a:ext cx="12192000" cy="817562"/>
          </a:xfrm>
          <a:prstGeom prst="rect">
            <a:avLst/>
          </a:prstGeom>
          <a:solidFill>
            <a:srgbClr val="040D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8528DCB9-94A4-099F-8590-CF6EA8580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16" y="6086113"/>
            <a:ext cx="5019031" cy="7200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5396BA9-F930-029D-5157-CD510A9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8447" y="6078186"/>
            <a:ext cx="6423212" cy="7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81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23D5EB5-9B52-6735-BAE6-D288415FAA98}"/>
              </a:ext>
            </a:extLst>
          </p:cNvPr>
          <p:cNvSpPr/>
          <p:nvPr userDrawn="1"/>
        </p:nvSpPr>
        <p:spPr>
          <a:xfrm>
            <a:off x="0" y="6040439"/>
            <a:ext cx="12192000" cy="817562"/>
          </a:xfrm>
          <a:prstGeom prst="rect">
            <a:avLst/>
          </a:prstGeom>
          <a:solidFill>
            <a:srgbClr val="040D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C66AC115-4FDC-212F-B16D-5CFF5E719B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16" y="6086113"/>
            <a:ext cx="5019031" cy="7200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FC170E5-75B9-F9F4-AD2C-4BC55E832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8447" y="6078186"/>
            <a:ext cx="6423212" cy="7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2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7A0452-17AD-1246-161F-02170ACAD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B0F09-9B1A-44D3-DB06-C0C5CF0C3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D9C777-B0F9-7195-5528-0F581AF5F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BF11730-0130-5747-175E-AD82CE7AB31E}"/>
              </a:ext>
            </a:extLst>
          </p:cNvPr>
          <p:cNvSpPr/>
          <p:nvPr userDrawn="1"/>
        </p:nvSpPr>
        <p:spPr>
          <a:xfrm>
            <a:off x="0" y="6040439"/>
            <a:ext cx="12192000" cy="817562"/>
          </a:xfrm>
          <a:prstGeom prst="rect">
            <a:avLst/>
          </a:prstGeom>
          <a:solidFill>
            <a:srgbClr val="040D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E266308C-B2D4-3779-404C-7C9C71405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16" y="6086113"/>
            <a:ext cx="5019031" cy="7200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FA5998-2183-0C73-6E72-3E4A2A0931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8447" y="6078186"/>
            <a:ext cx="6423212" cy="7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2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040D44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F514A-C88E-FFD1-E487-99BDF317A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9899" y="35209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err="1"/>
              <a:t>Nombre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8CB13B8-284D-212A-DF71-2FA1C6A5F81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55543" y="1172697"/>
            <a:ext cx="4827184" cy="3811588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en el </a:t>
            </a:r>
            <a:r>
              <a:rPr lang="en-US" dirty="0" err="1"/>
              <a:t>icono</a:t>
            </a:r>
            <a:r>
              <a:rPr lang="en-US" dirty="0"/>
              <a:t> de la imagen en el </a:t>
            </a:r>
            <a:r>
              <a:rPr lang="en-US" dirty="0" err="1"/>
              <a:t>centro</a:t>
            </a:r>
            <a:r>
              <a:rPr lang="en-US" dirty="0"/>
              <a:t> de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cuadro</a:t>
            </a:r>
            <a:r>
              <a:rPr lang="en-US" dirty="0"/>
              <a:t> para </a:t>
            </a:r>
            <a:r>
              <a:rPr lang="en-US" dirty="0" err="1"/>
              <a:t>cargar</a:t>
            </a:r>
            <a:r>
              <a:rPr lang="en-US" dirty="0"/>
              <a:t> su </a:t>
            </a:r>
            <a:r>
              <a:rPr lang="en-US" dirty="0" err="1"/>
              <a:t>foto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1CD308-2B51-9968-49E2-34437E6976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9899" y="195229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Breve </a:t>
            </a:r>
            <a:r>
              <a:rPr lang="en-US" dirty="0" err="1"/>
              <a:t>biografía</a:t>
            </a:r>
            <a:r>
              <a:rPr lang="en-US" dirty="0"/>
              <a:t> (</a:t>
            </a:r>
            <a:r>
              <a:rPr lang="en-US" dirty="0" err="1"/>
              <a:t>opcional</a:t>
            </a:r>
            <a:r>
              <a:rPr lang="en-US" dirty="0"/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0BA9339-3643-B286-E507-E6CF388AD66E}"/>
              </a:ext>
            </a:extLst>
          </p:cNvPr>
          <p:cNvSpPr/>
          <p:nvPr userDrawn="1"/>
        </p:nvSpPr>
        <p:spPr>
          <a:xfrm>
            <a:off x="0" y="6040439"/>
            <a:ext cx="12192000" cy="817562"/>
          </a:xfrm>
          <a:prstGeom prst="rect">
            <a:avLst/>
          </a:prstGeom>
          <a:solidFill>
            <a:srgbClr val="040D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647039DC-3CBE-FD0B-190C-75FA54B17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16" y="6086113"/>
            <a:ext cx="5019031" cy="7200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14E8EC6-AD68-122C-58FA-8B8273DCE5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8447" y="6078186"/>
            <a:ext cx="6423212" cy="7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8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20CD640-8ACF-63D6-4F29-0D940D11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262E3F-B9E8-A89B-49BB-677D9C26B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55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8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oleObject" Target="../embeddings/oleObject16.bin"/><Relationship Id="rId7" Type="http://schemas.openxmlformats.org/officeDocument/2006/relationships/hyperlink" Target="https://saludjusta.mx/wp-content/uploads/Declaraci%C3%B3nSCAm%C3%A9ricasCOP9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hyperlink" Target="https://fctc.org/wp-content/uploads/2021/10/COP9-Bulletin_Day-5_12NOV21.pdf" TargetMode="External"/><Relationship Id="rId5" Type="http://schemas.openxmlformats.org/officeDocument/2006/relationships/hyperlink" Target="https://www.salud.gob.ec/ecuador-lidera-propuesta-de-transparencia-de-control-de-tabaco-en-ginebra/" TargetMode="External"/><Relationship Id="rId4" Type="http://schemas.openxmlformats.org/officeDocument/2006/relationships/image" Target="../media/image5.wmf"/><Relationship Id="rId9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30.png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hyperlink" Target="https://www.desmog.com/2021/11/05/former-cop26-president-brings-shell-bp-equinor-reps-into-climate-conference/" TargetMode="External"/><Relationship Id="rId11" Type="http://schemas.openxmlformats.org/officeDocument/2006/relationships/oleObject" Target="../embeddings/oleObject20.bin"/><Relationship Id="rId5" Type="http://schemas.openxmlformats.org/officeDocument/2006/relationships/hyperlink" Target="https://saludjusta.mx/wp-content/uploads/Declaracio%CC%81n-Regional-sobre-el-Di%CC%81a-Mundial-sin-Tabaco-en-AL-v.4_Final.pdf" TargetMode="External"/><Relationship Id="rId10" Type="http://schemas.openxmlformats.org/officeDocument/2006/relationships/image" Target="../media/image28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19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oleObject" Target="../embeddings/oleObject21.bin"/><Relationship Id="rId7" Type="http://schemas.openxmlformats.org/officeDocument/2006/relationships/diagramQuickStyle" Target="../diagrams/quickStyl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5.wmf"/><Relationship Id="rId9" Type="http://schemas.microsoft.com/office/2007/relationships/diagramDrawing" Target="../diagrams/drawin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dorado@stopcorporateabuse.org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2.bin"/><Relationship Id="rId4" Type="http://schemas.openxmlformats.org/officeDocument/2006/relationships/hyperlink" Target="mailto:info@corporateaccountability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oleObject" Target="../embeddings/oleObject2.bin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noalainterferenciatabacalera.com/" TargetMode="Externa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hyperlink" Target="https://www.who.int/" TargetMode="External"/><Relationship Id="rId10" Type="http://schemas.openxmlformats.org/officeDocument/2006/relationships/diagramData" Target="../diagrams/data2.xml"/><Relationship Id="rId4" Type="http://schemas.openxmlformats.org/officeDocument/2006/relationships/image" Target="../media/image5.wmf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noalainterferenciatabacalera.com/" TargetMode="External"/><Relationship Id="rId7" Type="http://schemas.openxmlformats.org/officeDocument/2006/relationships/image" Target="../media/image11.emf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11" Type="http://schemas.openxmlformats.org/officeDocument/2006/relationships/oleObject" Target="../embeddings/oleObject3.bin"/><Relationship Id="rId5" Type="http://schemas.openxmlformats.org/officeDocument/2006/relationships/image" Target="../media/image9.png"/><Relationship Id="rId10" Type="http://schemas.openxmlformats.org/officeDocument/2006/relationships/hyperlink" Target="https://saludjusta.mx/wp-content/uploads/Reporte-Regional-Desenmascarando-a-la-IT-en-AL.pdf" TargetMode="External"/><Relationship Id="rId4" Type="http://schemas.openxmlformats.org/officeDocument/2006/relationships/hyperlink" Target="http://ggtc.demofort.com/" TargetMode="Externa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oleObject" Target="../embeddings/oleObject4.bin"/><Relationship Id="rId7" Type="http://schemas.openxmlformats.org/officeDocument/2006/relationships/diagramData" Target="../diagrams/data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hyperlink" Target="https://noalainterferenciatabacalera.com/" TargetMode="External"/><Relationship Id="rId11" Type="http://schemas.microsoft.com/office/2007/relationships/diagramDrawing" Target="../diagrams/drawing3.xml"/><Relationship Id="rId5" Type="http://schemas.openxmlformats.org/officeDocument/2006/relationships/image" Target="../media/image14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5.wmf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7.wmf"/><Relationship Id="rId3" Type="http://schemas.openxmlformats.org/officeDocument/2006/relationships/oleObject" Target="../embeddings/oleObject5.bin"/><Relationship Id="rId7" Type="http://schemas.openxmlformats.org/officeDocument/2006/relationships/hyperlink" Target="https://www.corporateaccountability.org/blog/two-deadly-industries-one-bold-solution-holding-polluting-corporations-and-the-tobacco-industry-liable/" TargetMode="External"/><Relationship Id="rId12" Type="http://schemas.microsoft.com/office/2007/relationships/diagramDrawing" Target="../diagrams/drawing4.xml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wmf"/><Relationship Id="rId1" Type="http://schemas.openxmlformats.org/officeDocument/2006/relationships/vmlDrawing" Target="../drawings/vmlDrawing5.vml"/><Relationship Id="rId6" Type="http://schemas.openxmlformats.org/officeDocument/2006/relationships/hyperlink" Target="https://twitter.com/antonioguterres/status/1537794079718887424?s=21&amp;t=VVJyQIoSlDt_TJrfVKcpWg" TargetMode="External"/><Relationship Id="rId11" Type="http://schemas.openxmlformats.org/officeDocument/2006/relationships/diagramColors" Target="../diagrams/colors4.xml"/><Relationship Id="rId5" Type="http://schemas.openxmlformats.org/officeDocument/2006/relationships/hyperlink" Target="https://ggtc.world/library/tobaccos-toxic-plastics-a-global-outlook" TargetMode="External"/><Relationship Id="rId15" Type="http://schemas.openxmlformats.org/officeDocument/2006/relationships/oleObject" Target="../embeddings/oleObject7.bin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5.wmf"/><Relationship Id="rId9" Type="http://schemas.openxmlformats.org/officeDocument/2006/relationships/diagramLayout" Target="../diagrams/layout4.xml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hyperlink" Target="https://tobaccotactics.org/wiki/foundation-for-a-smoke-free-world/" TargetMode="External"/><Relationship Id="rId18" Type="http://schemas.openxmlformats.org/officeDocument/2006/relationships/oleObject" Target="../embeddings/oleObject11.bin"/><Relationship Id="rId3" Type="http://schemas.openxmlformats.org/officeDocument/2006/relationships/oleObject" Target="../embeddings/oleObject9.bin"/><Relationship Id="rId7" Type="http://schemas.openxmlformats.org/officeDocument/2006/relationships/diagramLayout" Target="../diagrams/layout5.xml"/><Relationship Id="rId12" Type="http://schemas.openxmlformats.org/officeDocument/2006/relationships/image" Target="../media/image21.png"/><Relationship Id="rId1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6.vml"/><Relationship Id="rId6" Type="http://schemas.openxmlformats.org/officeDocument/2006/relationships/diagramData" Target="../diagrams/data5.xml"/><Relationship Id="rId11" Type="http://schemas.openxmlformats.org/officeDocument/2006/relationships/image" Target="../media/image20.png"/><Relationship Id="rId5" Type="http://schemas.openxmlformats.org/officeDocument/2006/relationships/hyperlink" Target="https://www.pmi.com/media-center/news/pmi-progresses-on-acquisition-of-three-pioneering-pharmaceutical-companies-to-accelerate-beyond-nicotine-vision" TargetMode="External"/><Relationship Id="rId15" Type="http://schemas.openxmlformats.org/officeDocument/2006/relationships/hyperlink" Target="https://apps.who.int/gb/inb/pdf_files/inb1/A_INB1_12-en.pdf" TargetMode="External"/><Relationship Id="rId10" Type="http://schemas.microsoft.com/office/2007/relationships/diagramDrawing" Target="../diagrams/drawing5.xml"/><Relationship Id="rId19" Type="http://schemas.openxmlformats.org/officeDocument/2006/relationships/image" Target="../media/image19.wmf"/><Relationship Id="rId4" Type="http://schemas.openxmlformats.org/officeDocument/2006/relationships/image" Target="../media/image5.wmf"/><Relationship Id="rId9" Type="http://schemas.openxmlformats.org/officeDocument/2006/relationships/diagramColors" Target="../diagrams/colors5.xml"/><Relationship Id="rId14" Type="http://schemas.openxmlformats.org/officeDocument/2006/relationships/hyperlink" Target="https://globalnews.ca/news/8689655/medicago-covid19-vaccine-who-rejection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image" Target="../media/image24.jpg"/><Relationship Id="rId3" Type="http://schemas.openxmlformats.org/officeDocument/2006/relationships/oleObject" Target="../embeddings/oleObject12.bin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22.wmf"/><Relationship Id="rId5" Type="http://schemas.openxmlformats.org/officeDocument/2006/relationships/diagramData" Target="../diagrams/data6.xml"/><Relationship Id="rId15" Type="http://schemas.openxmlformats.org/officeDocument/2006/relationships/hyperlink" Target="https://www.corporateaccountability.org/wp-content/uploads/2022/05/CAMPANA-BIG-TOBACCO-Tiny-Targets-Colombia.pdf" TargetMode="External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5.wmf"/><Relationship Id="rId9" Type="http://schemas.microsoft.com/office/2007/relationships/diagramDrawing" Target="../diagrams/drawing6.xml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oleObject" Target="../embeddings/oleObject14.bin"/><Relationship Id="rId7" Type="http://schemas.openxmlformats.org/officeDocument/2006/relationships/diagramQuickStyle" Target="../diagrams/quickStyl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26.png"/><Relationship Id="rId5" Type="http://schemas.openxmlformats.org/officeDocument/2006/relationships/diagramData" Target="../diagrams/data7.xml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5.wmf"/><Relationship Id="rId9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E943B-6380-8827-9F8B-D22ACC537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8" y="1838036"/>
            <a:ext cx="9906000" cy="2268826"/>
          </a:xfrm>
        </p:spPr>
        <p:txBody>
          <a:bodyPr>
            <a:normAutofit/>
          </a:bodyPr>
          <a:lstStyle/>
          <a:p>
            <a:r>
              <a:rPr lang="es-CO" sz="4800" b="1" dirty="0" smtClean="0"/>
              <a:t>Interferencia de la industria tabacalera durante la Covid-19: Aproximación Global &amp; Regional</a:t>
            </a:r>
            <a:endParaRPr lang="en-US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E3CB2E0-E6B6-90F8-4DEB-428EF248E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138" y="4279900"/>
            <a:ext cx="9144000" cy="1049482"/>
          </a:xfrm>
        </p:spPr>
        <p:txBody>
          <a:bodyPr>
            <a:noAutofit/>
          </a:bodyPr>
          <a:lstStyle/>
          <a:p>
            <a:r>
              <a:rPr lang="es-CO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Dorado</a:t>
            </a:r>
          </a:p>
          <a:p>
            <a:r>
              <a:rPr lang="es-CO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Internacional y para América Latina de Políticas Públicas y de la Campaña de Tabaco</a:t>
            </a:r>
          </a:p>
          <a:p>
            <a:r>
              <a:rPr lang="es-CO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Corporate</a:t>
            </a:r>
            <a:r>
              <a:rPr lang="es-CO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O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Accountability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93669" y="5437491"/>
            <a:ext cx="3750469" cy="310486"/>
          </a:xfrm>
          <a:prstGeom prst="rect">
            <a:avLst/>
          </a:prstGeom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base">
              <a:buClr>
                <a:srgbClr val="FF9E1B"/>
              </a:buClr>
              <a:buSzPct val="100000"/>
              <a:buFont typeface="Arial"/>
              <a:buNone/>
            </a:pPr>
            <a:r>
              <a:rPr lang="es-CO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 Presentación pedagógica, sin fin comercial.</a:t>
            </a:r>
          </a:p>
        </p:txBody>
      </p:sp>
    </p:spTree>
    <p:extLst>
      <p:ext uri="{BB962C8B-B14F-4D97-AF65-F5344CB8AC3E}">
        <p14:creationId xmlns:p14="http://schemas.microsoft.com/office/powerpoint/2010/main" val="21745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0008566" y="5334041"/>
          <a:ext cx="2069950" cy="59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Bitmap Image" r:id="rId3" imgW="3990960" imgH="1143000" progId="PBrush">
                  <p:embed/>
                </p:oleObj>
              </mc:Choice>
              <mc:Fallback>
                <p:oleObj name="Bitmap Image" r:id="rId3" imgW="3990960" imgH="1143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08566" y="5334041"/>
                        <a:ext cx="2069950" cy="59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526473" y="5197405"/>
            <a:ext cx="7439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b="1" dirty="0"/>
              <a:t>Fuente:</a:t>
            </a:r>
          </a:p>
          <a:p>
            <a:r>
              <a:rPr lang="es-CO" sz="8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https://www.salud.gob.ec/ecuador-lidera-propuesta-de-transparencia-de-control-de-tabaco-en-ginebra</a:t>
            </a:r>
            <a:r>
              <a:rPr lang="es-CO" sz="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/</a:t>
            </a:r>
            <a:endParaRPr lang="es-CO" sz="80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800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6"/>
              </a:rPr>
              <a:t>https</a:t>
            </a:r>
            <a:r>
              <a:rPr lang="en-US" sz="800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6"/>
              </a:rPr>
              <a:t>://</a:t>
            </a:r>
            <a:r>
              <a:rPr lang="en-US" sz="800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6"/>
              </a:rPr>
              <a:t>fctc.org/wp-content/uploads/2021/10/COP9-Bulletin_Day-5_12NOV21.pdf</a:t>
            </a:r>
            <a:endParaRPr lang="en-US" sz="800" dirty="0" smtClean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800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7"/>
              </a:rPr>
              <a:t>https://</a:t>
            </a:r>
            <a:r>
              <a:rPr lang="en-US" sz="800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7"/>
              </a:rPr>
              <a:t>saludjusta.mx/wp-content/uploads/Declaraci%C3%B3nSCAm%C3%A9ricasCOP9.pdf</a:t>
            </a:r>
            <a:endParaRPr lang="en-US" sz="800" dirty="0" smtClean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800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8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800" dirty="0" smtClean="0"/>
              <a:t> </a:t>
            </a:r>
            <a:endParaRPr lang="en-US" sz="8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0D087B4-5B4C-2549-8609-81F48BBE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3" y="0"/>
            <a:ext cx="3590792" cy="807862"/>
          </a:xfrm>
        </p:spPr>
        <p:txBody>
          <a:bodyPr>
            <a:normAutofit/>
          </a:bodyPr>
          <a:lstStyle/>
          <a:p>
            <a:r>
              <a:rPr lang="es-ES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Reacciones: Gobiernos &amp; Sociedad Civil</a:t>
            </a:r>
            <a:endPara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0250" y="2063200"/>
            <a:ext cx="2963062" cy="1918800"/>
            <a:chOff x="211647" y="1070431"/>
            <a:chExt cx="2963062" cy="1918800"/>
          </a:xfrm>
        </p:grpSpPr>
        <p:sp>
          <p:nvSpPr>
            <p:cNvPr id="14" name="Rounded Rectangle 13"/>
            <p:cNvSpPr/>
            <p:nvPr/>
          </p:nvSpPr>
          <p:spPr>
            <a:xfrm>
              <a:off x="211647" y="1070431"/>
              <a:ext cx="2963062" cy="1918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5315" y="1164099"/>
              <a:ext cx="2775726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997" tIns="0" rIns="111997" bIns="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Gobiernos:</a:t>
              </a:r>
              <a:r>
                <a:rPr lang="es-CO" sz="1400" kern="1200" dirty="0" smtClean="0"/>
                <a:t> </a:t>
              </a:r>
              <a:r>
                <a:rPr lang="es-ES" sz="1400" i="1" dirty="0" smtClean="0"/>
                <a:t>Propuesta </a:t>
              </a:r>
              <a:r>
                <a:rPr lang="es-ES" sz="1400" i="1" dirty="0"/>
                <a:t>de la Región de las Américas sobre la maximización de la transparencia de las delegaciones de las partes a presentar durante la Novena Sesión de la Conferencia de las Partes (COP9) y Segunda Reunión del Protocolo (MOP2)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/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761245"/>
              </p:ext>
            </p:extLst>
          </p:nvPr>
        </p:nvGraphicFramePr>
        <p:xfrm>
          <a:off x="3384222" y="548803"/>
          <a:ext cx="8694293" cy="4648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Bitmap Image" r:id="rId8" imgW="14697000" imgH="7858080" progId="PBrush">
                  <p:embed/>
                </p:oleObj>
              </mc:Choice>
              <mc:Fallback>
                <p:oleObj name="Bitmap Image" r:id="rId8" imgW="14697000" imgH="78580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84222" y="548803"/>
                        <a:ext cx="8694293" cy="4648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84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0008566" y="5334041"/>
          <a:ext cx="2069950" cy="59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name="Bitmap Image" r:id="rId3" imgW="3990960" imgH="1143000" progId="PBrush">
                  <p:embed/>
                </p:oleObj>
              </mc:Choice>
              <mc:Fallback>
                <p:oleObj name="Bitmap Image" r:id="rId3" imgW="3990960" imgH="1143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08566" y="5334041"/>
                        <a:ext cx="2069950" cy="59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526473" y="5197405"/>
            <a:ext cx="7439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b="1" dirty="0"/>
              <a:t>Fuente:</a:t>
            </a:r>
          </a:p>
          <a:p>
            <a:r>
              <a:rPr lang="en-US" sz="800" spc="-1" dirty="0">
                <a:latin typeface="Arial"/>
                <a:hlinkClick r:id="rId5"/>
              </a:rPr>
              <a:t>https://</a:t>
            </a:r>
            <a:r>
              <a:rPr lang="en-US" sz="800" spc="-1" dirty="0" smtClean="0">
                <a:latin typeface="Arial"/>
                <a:hlinkClick r:id="rId5"/>
              </a:rPr>
              <a:t>saludjusta.mx/wp-content/uploads/Declaracio%CC%81n-Regional-sobre-el-Di%CC%81a-Mundial-sin-Tabaco-en-AL-v.4_Final.pdf</a:t>
            </a:r>
            <a:r>
              <a:rPr lang="en-US" sz="800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800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6"/>
              </a:rPr>
              <a:t>https://www.desmog.com/2021/11/05/former-cop26-president-brings-shell-bp-equinor-reps-into-climate-conference</a:t>
            </a:r>
            <a:r>
              <a:rPr lang="en-US" sz="800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6"/>
              </a:rPr>
              <a:t>/</a:t>
            </a:r>
            <a:endParaRPr lang="en-US" sz="800" dirty="0" smtClean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 smtClean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CO" sz="8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800" dirty="0" smtClean="0"/>
              <a:t> </a:t>
            </a:r>
            <a:endParaRPr lang="en-US" sz="8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0D087B4-5B4C-2549-8609-81F48BBE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3" y="0"/>
            <a:ext cx="3590792" cy="807862"/>
          </a:xfrm>
        </p:spPr>
        <p:txBody>
          <a:bodyPr>
            <a:normAutofit/>
          </a:bodyPr>
          <a:lstStyle/>
          <a:p>
            <a:r>
              <a:rPr lang="es-ES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Reacciones: Gobiernos &amp; Sociedad Civil</a:t>
            </a:r>
            <a:endPara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0250" y="2063200"/>
            <a:ext cx="2963062" cy="1918800"/>
            <a:chOff x="211647" y="1070431"/>
            <a:chExt cx="2963062" cy="1918800"/>
          </a:xfrm>
        </p:grpSpPr>
        <p:sp>
          <p:nvSpPr>
            <p:cNvPr id="14" name="Rounded Rectangle 13"/>
            <p:cNvSpPr/>
            <p:nvPr/>
          </p:nvSpPr>
          <p:spPr>
            <a:xfrm>
              <a:off x="211647" y="1070431"/>
              <a:ext cx="2963062" cy="1918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5315" y="1164099"/>
              <a:ext cx="2775726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997" tIns="0" rIns="111997" bIns="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Sociedad Civil:</a:t>
              </a:r>
              <a:r>
                <a:rPr lang="es-CO" sz="1400" kern="1200" dirty="0" smtClean="0"/>
                <a:t> </a:t>
              </a:r>
              <a:r>
                <a:rPr lang="es-ES" sz="1400" i="1" dirty="0" smtClean="0"/>
                <a:t>Llamado Día Mundial Sin Tabaco 2022</a:t>
              </a:r>
              <a:endParaRPr lang="es-ES" sz="1400" i="1" dirty="0"/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6980" y="713708"/>
            <a:ext cx="4594936" cy="1533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980" y="2328067"/>
            <a:ext cx="4903073" cy="467631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555905"/>
              </p:ext>
            </p:extLst>
          </p:nvPr>
        </p:nvGraphicFramePr>
        <p:xfrm>
          <a:off x="5912093" y="3022600"/>
          <a:ext cx="5865239" cy="2028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Bitmap Image" r:id="rId9" imgW="10468080" imgH="3619440" progId="PBrush">
                  <p:embed/>
                </p:oleObj>
              </mc:Choice>
              <mc:Fallback>
                <p:oleObj name="Bitmap Image" r:id="rId9" imgW="10468080" imgH="36194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12093" y="3022600"/>
                        <a:ext cx="5865239" cy="2028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33099"/>
              </p:ext>
            </p:extLst>
          </p:nvPr>
        </p:nvGraphicFramePr>
        <p:xfrm>
          <a:off x="3805432" y="3297326"/>
          <a:ext cx="1862164" cy="118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Bitmap Image" r:id="rId11" imgW="2685960" imgH="1704960" progId="PBrush">
                  <p:embed/>
                </p:oleObj>
              </mc:Choice>
              <mc:Fallback>
                <p:oleObj name="Bitmap Image" r:id="rId11" imgW="2685960" imgH="17049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05432" y="3297326"/>
                        <a:ext cx="1862164" cy="1182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8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0008566" y="5334041"/>
          <a:ext cx="2069950" cy="59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Bitmap Image" r:id="rId3" imgW="3990960" imgH="1143000" progId="PBrush">
                  <p:embed/>
                </p:oleObj>
              </mc:Choice>
              <mc:Fallback>
                <p:oleObj name="Bitmap Image" r:id="rId3" imgW="3990960" imgH="1143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08566" y="5334041"/>
                        <a:ext cx="2069950" cy="59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0D087B4-5B4C-2549-8609-81F48BBE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3" y="0"/>
            <a:ext cx="3590792" cy="807862"/>
          </a:xfrm>
        </p:spPr>
        <p:txBody>
          <a:bodyPr>
            <a:normAutofit/>
          </a:bodyPr>
          <a:lstStyle/>
          <a:p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Lecciones aprendidas y oportunidades: Una mirada hacia la COP10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96548967"/>
              </p:ext>
            </p:extLst>
          </p:nvPr>
        </p:nvGraphicFramePr>
        <p:xfrm>
          <a:off x="822037" y="914400"/>
          <a:ext cx="9116290" cy="4835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640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429225" y="2331237"/>
            <a:ext cx="3352799" cy="1274404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dagio_Sans"/>
                <a:ea typeface="+mn-ea"/>
                <a:cs typeface="Adagio_San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dagio_Sans"/>
                <a:ea typeface="+mn-ea"/>
                <a:cs typeface="Adagio_San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dagio_Sans"/>
                <a:ea typeface="+mn-ea"/>
                <a:cs typeface="Adagio_San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dagio_Sans"/>
                <a:ea typeface="+mn-ea"/>
                <a:cs typeface="Adagio_San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dagio_Sans"/>
                <a:ea typeface="+mn-ea"/>
                <a:cs typeface="Adagio_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Daniel Felipe Dorado Torres</a:t>
            </a:r>
            <a:endParaRPr lang="en-US" sz="1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800"/>
              </a:spcBef>
            </a:pPr>
            <a:r>
              <a:rPr lang="es-E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Director Internacional y para América Latina de Políticas Públicas y de la Campaña de Tabaco</a:t>
            </a:r>
          </a:p>
          <a:p>
            <a:pPr>
              <a:spcBef>
                <a:spcPts val="800"/>
              </a:spcBef>
            </a:pPr>
            <a:r>
              <a:rPr lang="en-US" sz="1400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ddorado@corporateaccountability.org</a:t>
            </a:r>
            <a:endParaRPr lang="en-US" sz="14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194388" y="3011755"/>
            <a:ext cx="3235569" cy="209951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dagio_Sans"/>
                <a:ea typeface="+mn-ea"/>
                <a:cs typeface="Adagio_San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dagio_Sans"/>
                <a:ea typeface="+mn-ea"/>
                <a:cs typeface="Adagio_San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dagio_Sans"/>
                <a:ea typeface="+mn-ea"/>
                <a:cs typeface="Adagio_San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dagio_Sans"/>
                <a:ea typeface="+mn-ea"/>
                <a:cs typeface="Adagio_San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dagio_Sans"/>
                <a:ea typeface="+mn-ea"/>
                <a:cs typeface="Adagio_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Campaign headquarters</a:t>
            </a:r>
          </a:p>
          <a:p>
            <a:pPr>
              <a:spcBef>
                <a:spcPts val="800"/>
              </a:spcBef>
            </a:pPr>
            <a:r>
              <a:rPr lang="en-US" sz="14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10 Milk Street, Suite 610</a:t>
            </a:r>
          </a:p>
          <a:p>
            <a:pPr>
              <a:spcBef>
                <a:spcPts val="800"/>
              </a:spcBef>
            </a:pPr>
            <a:r>
              <a:rPr lang="en-US" sz="14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Boston, MA 02108</a:t>
            </a:r>
          </a:p>
          <a:p>
            <a:pPr>
              <a:spcBef>
                <a:spcPts val="800"/>
              </a:spcBef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617.695.2525</a:t>
            </a:r>
          </a:p>
          <a:p>
            <a:pPr>
              <a:spcBef>
                <a:spcPts val="800"/>
              </a:spcBef>
            </a:pPr>
            <a:r>
              <a:rPr lang="en-US" sz="1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CorporateAccountability.org</a:t>
            </a:r>
          </a:p>
          <a:p>
            <a:pPr>
              <a:spcBef>
                <a:spcPts val="800"/>
              </a:spcBef>
            </a:pPr>
            <a:r>
              <a:rPr lang="en-US" sz="1400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info@corporateaccountability.org</a:t>
            </a:r>
            <a:endParaRPr lang="en-US" sz="14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800"/>
              </a:spcBef>
            </a:pPr>
            <a:endParaRPr lang="en-US" sz="1400" b="1" i="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42795C2-058C-FFD5-CFB3-BADF8ACF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899" y="352096"/>
            <a:ext cx="6132392" cy="1600200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Muchas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Gracias!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823628"/>
              </p:ext>
            </p:extLst>
          </p:nvPr>
        </p:nvGraphicFramePr>
        <p:xfrm>
          <a:off x="10008566" y="5324805"/>
          <a:ext cx="2069950" cy="59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Bitmap Image" r:id="rId5" imgW="3990960" imgH="1143000" progId="PBrush">
                  <p:embed/>
                </p:oleObj>
              </mc:Choice>
              <mc:Fallback>
                <p:oleObj name="Bitmap Image" r:id="rId5" imgW="3990960" imgH="1143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08566" y="5324805"/>
                        <a:ext cx="2069950" cy="59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346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2795C2-058C-FFD5-CFB3-BADF8ACF8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quiénes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somos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7345D2-004C-4E25-B1F4-64C5720C1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b="1" i="1" dirty="0"/>
              <a:t>Declaro</a:t>
            </a:r>
            <a:r>
              <a:rPr lang="es-ES" dirty="0"/>
              <a:t> </a:t>
            </a:r>
            <a:r>
              <a:rPr lang="es-ES" dirty="0" smtClean="0"/>
              <a:t>que ni yo, </a:t>
            </a:r>
            <a:r>
              <a:rPr lang="es-ES" dirty="0"/>
              <a:t>ni la organización a la que </a:t>
            </a:r>
            <a:r>
              <a:rPr lang="es-ES" dirty="0" smtClean="0"/>
              <a:t>pertenezco, </a:t>
            </a:r>
            <a:r>
              <a:rPr lang="es-ES" dirty="0"/>
              <a:t>recibimos ningún tipo de contribución o ayuda financiera de otra índole de la industria tabacalera, ya sea directa o indirectamente. </a:t>
            </a:r>
            <a:r>
              <a:rPr lang="es-ES" b="1" i="1" dirty="0" smtClean="0"/>
              <a:t>Afirmamos</a:t>
            </a:r>
            <a:r>
              <a:rPr lang="es-ES" dirty="0" smtClean="0"/>
              <a:t> </a:t>
            </a:r>
            <a:r>
              <a:rPr lang="es-ES" dirty="0"/>
              <a:t>no tener afiliación alguna a la industria tabacalera.</a:t>
            </a:r>
          </a:p>
          <a:p>
            <a:pPr algn="just"/>
            <a:endParaRPr lang="es-ES" dirty="0"/>
          </a:p>
          <a:p>
            <a:pPr algn="just"/>
            <a:r>
              <a:rPr lang="es-ES" b="1" i="1" dirty="0" err="1"/>
              <a:t>Corporate</a:t>
            </a:r>
            <a:r>
              <a:rPr lang="es-ES" b="1" i="1" dirty="0"/>
              <a:t> </a:t>
            </a:r>
            <a:r>
              <a:rPr lang="es-ES" b="1" i="1" dirty="0" err="1"/>
              <a:t>Accountability</a:t>
            </a:r>
            <a:r>
              <a:rPr lang="es-ES" b="1" i="1" dirty="0"/>
              <a:t> </a:t>
            </a:r>
            <a:r>
              <a:rPr lang="es-ES" dirty="0"/>
              <a:t>es una organización no gubernamental, con más de 40 años de experiencia, que impide que las empresas transnacionales destruyan nuestras vidas, nuestra democracia y nuestro planeta. Lideramos una campaña global para asegurarnos de que esas empresas respondan por sus acciones y para ayudar a construir un futuro justo para todos.</a:t>
            </a:r>
          </a:p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960202"/>
              </p:ext>
            </p:extLst>
          </p:nvPr>
        </p:nvGraphicFramePr>
        <p:xfrm>
          <a:off x="6064889" y="2606530"/>
          <a:ext cx="5314746" cy="1522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Bitmap Image" r:id="rId3" imgW="3990960" imgH="1143000" progId="PBrush">
                  <p:embed/>
                </p:oleObj>
              </mc:Choice>
              <mc:Fallback>
                <p:oleObj name="Bitmap Image" r:id="rId3" imgW="3990960" imgH="1143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64889" y="2606530"/>
                        <a:ext cx="5314746" cy="1522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08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D087B4-5B4C-2549-8609-81F48BBE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63" y="-128975"/>
            <a:ext cx="10515600" cy="1325563"/>
          </a:xfrm>
        </p:spPr>
        <p:txBody>
          <a:bodyPr>
            <a:normAutofit/>
          </a:bodyPr>
          <a:lstStyle/>
          <a:p>
            <a:r>
              <a:rPr lang="es-CO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 y contenido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098253"/>
              </p:ext>
            </p:extLst>
          </p:nvPr>
        </p:nvGraphicFramePr>
        <p:xfrm>
          <a:off x="10030120" y="179795"/>
          <a:ext cx="2069950" cy="59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Bitmap Image" r:id="rId3" imgW="3990960" imgH="1143000" progId="PBrush">
                  <p:embed/>
                </p:oleObj>
              </mc:Choice>
              <mc:Fallback>
                <p:oleObj name="Bitmap Image" r:id="rId3" imgW="3990960" imgH="1143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30120" y="179795"/>
                        <a:ext cx="2069950" cy="59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292452028"/>
              </p:ext>
            </p:extLst>
          </p:nvPr>
        </p:nvGraphicFramePr>
        <p:xfrm>
          <a:off x="-1906619" y="978731"/>
          <a:ext cx="10515600" cy="499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312470845"/>
              </p:ext>
            </p:extLst>
          </p:nvPr>
        </p:nvGraphicFramePr>
        <p:xfrm>
          <a:off x="6617617" y="1012087"/>
          <a:ext cx="4232947" cy="473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-375825" y="5450105"/>
            <a:ext cx="5462649" cy="1052420"/>
          </a:xfrm>
          <a:prstGeom prst="rect">
            <a:avLst/>
          </a:prstGeom>
        </p:spPr>
        <p:txBody>
          <a:bodyPr anchor="t"/>
          <a:lstStyle/>
          <a:p>
            <a:pPr marL="457200" lvl="1" indent="0" algn="just" fontAlgn="base">
              <a:buClr>
                <a:srgbClr val="FF9E1B"/>
              </a:buClr>
              <a:buSzPct val="100000"/>
              <a:buNone/>
            </a:pPr>
            <a:r>
              <a:rPr lang="es-CO" sz="1200" b="1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Fuentes:</a:t>
            </a:r>
          </a:p>
          <a:p>
            <a:pPr marL="457200" lvl="1" indent="0" algn="just" fontAlgn="base">
              <a:buClr>
                <a:srgbClr val="FF9E1B"/>
              </a:buClr>
              <a:buSzPct val="100000"/>
              <a:buNone/>
            </a:pPr>
            <a:r>
              <a:rPr lang="en-US" sz="800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15"/>
              </a:rPr>
              <a:t>https://www.who.int</a:t>
            </a:r>
            <a:r>
              <a:rPr lang="en-US" sz="800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15"/>
              </a:rPr>
              <a:t>/</a:t>
            </a:r>
            <a:endParaRPr lang="en-US" sz="800" dirty="0" smtClean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 fontAlgn="base">
              <a:buClr>
                <a:srgbClr val="FF9E1B"/>
              </a:buClr>
              <a:buSzPct val="100000"/>
              <a:buNone/>
            </a:pPr>
            <a:r>
              <a:rPr lang="en-US" sz="800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16"/>
              </a:rPr>
              <a:t>https://noalainterferenciatabacalera.com/</a:t>
            </a:r>
            <a:r>
              <a:rPr lang="en-US" sz="800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8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9862" y="5197405"/>
            <a:ext cx="2230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b="1" dirty="0"/>
              <a:t>Fuente:</a:t>
            </a:r>
          </a:p>
          <a:p>
            <a:r>
              <a:rPr lang="en-US" sz="800" dirty="0">
                <a:hlinkClick r:id="rId3"/>
              </a:rPr>
              <a:t>https://noalainterferenciatabacalera.com/</a:t>
            </a:r>
            <a:r>
              <a:rPr lang="en-US" sz="8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36361" y="4687264"/>
            <a:ext cx="2230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b="1" dirty="0"/>
              <a:t>Fuente:</a:t>
            </a:r>
          </a:p>
          <a:p>
            <a:r>
              <a:rPr lang="en-US" sz="800" dirty="0">
                <a:hlinkClick r:id="rId4"/>
              </a:rPr>
              <a:t>http://ggtc.demofort.com/</a:t>
            </a:r>
            <a:endParaRPr lang="en-US" sz="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763E6C-4DD6-837D-0DA9-651C2AE47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63" y="1536747"/>
            <a:ext cx="2251671" cy="3080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BE7DD5-A201-D0EA-570B-BA4E4D0EA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999" y="289033"/>
            <a:ext cx="2374947" cy="3280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2C821D-EF27-482D-BE37-5C88CD615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182" y="3604827"/>
            <a:ext cx="5010288" cy="15768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238311" y="477372"/>
            <a:ext cx="2405238" cy="3092292"/>
            <a:chOff x="-2114722" y="2304572"/>
            <a:chExt cx="2484205" cy="3946121"/>
          </a:xfrm>
        </p:grpSpPr>
        <p:pic>
          <p:nvPicPr>
            <p:cNvPr id="11" name="Picture 2" descr="Presenta reporte que denuncia estrategias de Industria Tabacalera en AL en  tiempos de COVID-19 y proponen medidas para protegernos del tabaquismo en  tiempos de pandemia por COVID-19 - Pleniluni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14722" y="2304572"/>
              <a:ext cx="2484205" cy="3400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114722" y="5675313"/>
              <a:ext cx="2484205" cy="57538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9269804" y="3586993"/>
            <a:ext cx="2230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b="1" dirty="0"/>
              <a:t>Fuente:</a:t>
            </a:r>
          </a:p>
          <a:p>
            <a:r>
              <a:rPr lang="en-US" sz="800" dirty="0">
                <a:hlinkClick r:id="rId10"/>
              </a:rPr>
              <a:t>https://saludjusta.mx/wp-content/uploads/Reporte-Regional-Desenmascarando-a-la-IT-en-AL.pdf</a:t>
            </a:r>
            <a:endParaRPr lang="en-US" sz="8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0D087B4-5B4C-2549-8609-81F48BBE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63" y="0"/>
            <a:ext cx="4218664" cy="1325563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Interferencia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 Tabacalera en tiempos de Covid-19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200874"/>
              </p:ext>
            </p:extLst>
          </p:nvPr>
        </p:nvGraphicFramePr>
        <p:xfrm>
          <a:off x="10008566" y="5334041"/>
          <a:ext cx="2069950" cy="59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Bitmap Image" r:id="rId11" imgW="3990960" imgH="1143000" progId="PBrush">
                  <p:embed/>
                </p:oleObj>
              </mc:Choice>
              <mc:Fallback>
                <p:oleObj name="Bitmap Image" r:id="rId11" imgW="3990960" imgH="1143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008566" y="5334041"/>
                        <a:ext cx="2069950" cy="59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403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059769"/>
              </p:ext>
            </p:extLst>
          </p:nvPr>
        </p:nvGraphicFramePr>
        <p:xfrm>
          <a:off x="10575636" y="5568155"/>
          <a:ext cx="1616364" cy="462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Bitmap Image" r:id="rId3" imgW="3990960" imgH="1143000" progId="PBrush">
                  <p:embed/>
                </p:oleObj>
              </mc:Choice>
              <mc:Fallback>
                <p:oleObj name="Bitmap Image" r:id="rId3" imgW="3990960" imgH="1143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75636" y="5568155"/>
                        <a:ext cx="1616364" cy="462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8740C7A-2796-4D6E-9C72-67D740D2F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73" y="364607"/>
            <a:ext cx="4509170" cy="47434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26473" y="5197405"/>
            <a:ext cx="2230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b="1" dirty="0"/>
              <a:t>Fuente:</a:t>
            </a:r>
          </a:p>
          <a:p>
            <a:r>
              <a:rPr lang="en-US" sz="800" dirty="0">
                <a:hlinkClick r:id="rId6"/>
              </a:rPr>
              <a:t>https://noalainterferenciatabacalera.com/</a:t>
            </a:r>
            <a:r>
              <a:rPr lang="en-US" sz="800" dirty="0"/>
              <a:t> 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3464680360"/>
              </p:ext>
            </p:extLst>
          </p:nvPr>
        </p:nvGraphicFramePr>
        <p:xfrm>
          <a:off x="5269105" y="915986"/>
          <a:ext cx="4715401" cy="473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0D087B4-5B4C-2549-8609-81F48BBE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508" y="27710"/>
            <a:ext cx="3223491" cy="807862"/>
          </a:xfrm>
        </p:spPr>
        <p:txBody>
          <a:bodyPr>
            <a:normAutofit/>
          </a:bodyPr>
          <a:lstStyle/>
          <a:p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Interferencia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 Tabacalera en tiempos de Covid-19</a:t>
            </a:r>
          </a:p>
        </p:txBody>
      </p:sp>
      <p:sp>
        <p:nvSpPr>
          <p:cNvPr id="3" name="Right Brace 2"/>
          <p:cNvSpPr/>
          <p:nvPr/>
        </p:nvSpPr>
        <p:spPr>
          <a:xfrm>
            <a:off x="9984506" y="1043709"/>
            <a:ext cx="489530" cy="4756727"/>
          </a:xfrm>
          <a:prstGeom prst="rightBrac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9340678" y="2950302"/>
            <a:ext cx="3392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“Estrategia de transformación”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485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200874"/>
              </p:ext>
            </p:extLst>
          </p:nvPr>
        </p:nvGraphicFramePr>
        <p:xfrm>
          <a:off x="10008566" y="5334041"/>
          <a:ext cx="2069950" cy="59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Bitmap Image" r:id="rId3" imgW="3990960" imgH="1143000" progId="PBrush">
                  <p:embed/>
                </p:oleObj>
              </mc:Choice>
              <mc:Fallback>
                <p:oleObj name="Bitmap Image" r:id="rId3" imgW="3990960" imgH="1143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08566" y="5334041"/>
                        <a:ext cx="2069950" cy="59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0" y="5197405"/>
            <a:ext cx="7439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b="1" dirty="0"/>
              <a:t>Fuente:</a:t>
            </a:r>
          </a:p>
          <a:p>
            <a:r>
              <a:rPr lang="en-US" sz="800" dirty="0" smtClean="0">
                <a:solidFill>
                  <a:srgbClr val="776E64"/>
                </a:solidFill>
                <a:ea typeface="Arial" charset="0"/>
                <a:cs typeface="Arial" charset="0"/>
                <a:hlinkClick r:id="rId5"/>
              </a:rPr>
              <a:t>https</a:t>
            </a:r>
            <a:r>
              <a:rPr lang="en-US" sz="800" dirty="0">
                <a:solidFill>
                  <a:srgbClr val="776E64"/>
                </a:solidFill>
                <a:ea typeface="Arial" charset="0"/>
                <a:cs typeface="Arial" charset="0"/>
                <a:hlinkClick r:id="rId5"/>
              </a:rPr>
              <a:t>://</a:t>
            </a:r>
            <a:r>
              <a:rPr lang="en-US" sz="800" dirty="0" smtClean="0">
                <a:solidFill>
                  <a:srgbClr val="776E64"/>
                </a:solidFill>
                <a:ea typeface="Arial" charset="0"/>
                <a:cs typeface="Arial" charset="0"/>
                <a:hlinkClick r:id="rId5"/>
              </a:rPr>
              <a:t>ggtc.world/library/tobaccos-toxic-plastics-a-global-outlook</a:t>
            </a:r>
            <a:endParaRPr lang="en-US" sz="800" dirty="0">
              <a:solidFill>
                <a:srgbClr val="776E64"/>
              </a:solidFill>
              <a:ea typeface="Arial" charset="0"/>
              <a:cs typeface="Arial" charset="0"/>
            </a:endParaRPr>
          </a:p>
          <a:p>
            <a:r>
              <a:rPr lang="en-US" sz="800" dirty="0" smtClean="0">
                <a:solidFill>
                  <a:srgbClr val="776E64"/>
                </a:solidFill>
                <a:ea typeface="Arial" charset="0"/>
                <a:cs typeface="Arial" charset="0"/>
                <a:hlinkClick r:id="rId6"/>
              </a:rPr>
              <a:t>https</a:t>
            </a:r>
            <a:r>
              <a:rPr lang="en-US" sz="800" dirty="0">
                <a:solidFill>
                  <a:srgbClr val="776E64"/>
                </a:solidFill>
                <a:ea typeface="Arial" charset="0"/>
                <a:cs typeface="Arial" charset="0"/>
                <a:hlinkClick r:id="rId6"/>
              </a:rPr>
              <a:t>://</a:t>
            </a:r>
            <a:r>
              <a:rPr lang="en-US" sz="800" dirty="0" smtClean="0">
                <a:solidFill>
                  <a:srgbClr val="776E64"/>
                </a:solidFill>
                <a:ea typeface="Arial" charset="0"/>
                <a:cs typeface="Arial" charset="0"/>
                <a:hlinkClick r:id="rId6"/>
              </a:rPr>
              <a:t>twitter.com/antonioguterres/status/1537794079718887424?s=21&amp;t=VVJyQIoSlDt_TJrfVKcpWg</a:t>
            </a:r>
            <a:endParaRPr lang="en-US" sz="800" dirty="0" smtClean="0">
              <a:solidFill>
                <a:srgbClr val="776E64"/>
              </a:solidFill>
              <a:ea typeface="Arial" charset="0"/>
              <a:cs typeface="Arial" charset="0"/>
            </a:endParaRPr>
          </a:p>
          <a:p>
            <a:r>
              <a:rPr lang="en-US" sz="800" dirty="0" smtClean="0">
                <a:hlinkClick r:id="rId7"/>
              </a:rPr>
              <a:t>https</a:t>
            </a:r>
            <a:r>
              <a:rPr lang="en-US" sz="800" dirty="0">
                <a:hlinkClick r:id="rId7"/>
              </a:rPr>
              <a:t>://www.corporateaccountability.org/blog/two-deadly-industries-one-bold-solution-holding-polluting-corporations-and-the-tobacco-industry-liable</a:t>
            </a:r>
            <a:r>
              <a:rPr lang="en-US" sz="800" dirty="0" smtClean="0">
                <a:hlinkClick r:id="rId7"/>
              </a:rPr>
              <a:t>/</a:t>
            </a:r>
            <a:endParaRPr lang="en-US" sz="800" dirty="0">
              <a:solidFill>
                <a:srgbClr val="776E64"/>
              </a:solidFill>
              <a:ea typeface="Arial" charset="0"/>
              <a:cs typeface="Arial" charset="0"/>
            </a:endParaRPr>
          </a:p>
          <a:p>
            <a:r>
              <a:rPr lang="en-US" sz="800" dirty="0" smtClean="0"/>
              <a:t> </a:t>
            </a:r>
            <a:endParaRPr lang="en-US" sz="800" dirty="0"/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657742677"/>
              </p:ext>
            </p:extLst>
          </p:nvPr>
        </p:nvGraphicFramePr>
        <p:xfrm>
          <a:off x="0" y="347069"/>
          <a:ext cx="4232947" cy="473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0D087B4-5B4C-2549-8609-81F48BBE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3" y="0"/>
            <a:ext cx="3223491" cy="807862"/>
          </a:xfrm>
        </p:spPr>
        <p:txBody>
          <a:bodyPr>
            <a:normAutofit/>
          </a:bodyPr>
          <a:lstStyle/>
          <a:p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Interferencia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 Tabacalera en tiempos de Covid-19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014390"/>
              </p:ext>
            </p:extLst>
          </p:nvPr>
        </p:nvGraphicFramePr>
        <p:xfrm>
          <a:off x="5834798" y="113233"/>
          <a:ext cx="1574596" cy="2167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name="Imagen de mapa de bits" r:id="rId13" imgW="5723810" imgH="7876190" progId="Paint.Picture">
                  <p:embed/>
                </p:oleObj>
              </mc:Choice>
              <mc:Fallback>
                <p:oleObj name="Imagen de mapa de bits" r:id="rId13" imgW="5723810" imgH="78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4798" y="113233"/>
                        <a:ext cx="1574596" cy="21677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438294"/>
              </p:ext>
            </p:extLst>
          </p:nvPr>
        </p:nvGraphicFramePr>
        <p:xfrm>
          <a:off x="8003868" y="1276668"/>
          <a:ext cx="4245073" cy="3444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0" name="Imagen de mapa de bits" r:id="rId15" imgW="5676840" imgH="4143240" progId="Paint.Picture">
                  <p:embed/>
                </p:oleObj>
              </mc:Choice>
              <mc:Fallback>
                <p:oleObj name="Imagen de mapa de bits" r:id="rId15" imgW="5676840" imgH="41432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003868" y="1276668"/>
                        <a:ext cx="4245073" cy="3444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160064"/>
              </p:ext>
            </p:extLst>
          </p:nvPr>
        </p:nvGraphicFramePr>
        <p:xfrm>
          <a:off x="4867011" y="2614643"/>
          <a:ext cx="2839620" cy="2249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Bitmap Image" r:id="rId17" imgW="7419960" imgH="5877000" progId="PBrush">
                  <p:embed/>
                </p:oleObj>
              </mc:Choice>
              <mc:Fallback>
                <p:oleObj name="Bitmap Image" r:id="rId17" imgW="7419960" imgH="5877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867011" y="2614643"/>
                        <a:ext cx="2839620" cy="2249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07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200874"/>
              </p:ext>
            </p:extLst>
          </p:nvPr>
        </p:nvGraphicFramePr>
        <p:xfrm>
          <a:off x="10008566" y="5334041"/>
          <a:ext cx="2069950" cy="59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Bitmap Image" r:id="rId3" imgW="3990960" imgH="1143000" progId="PBrush">
                  <p:embed/>
                </p:oleObj>
              </mc:Choice>
              <mc:Fallback>
                <p:oleObj name="Bitmap Image" r:id="rId3" imgW="3990960" imgH="1143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08566" y="5334041"/>
                        <a:ext cx="2069950" cy="59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8991750" y="7272390"/>
            <a:ext cx="7439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b="1" dirty="0"/>
              <a:t>Fuente:</a:t>
            </a:r>
          </a:p>
          <a:p>
            <a:r>
              <a:rPr lang="en-US" sz="800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https://</a:t>
            </a:r>
            <a:r>
              <a:rPr lang="en-US" sz="800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www.pmi.com/media-center/news/pmi-progresses-on-acquisition-of-three-pioneering-pharmaceutical-companies-to-accelerate-beyond-nicotine-vision</a:t>
            </a:r>
            <a:endParaRPr lang="en-US" sz="800" dirty="0" smtClean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800" dirty="0" smtClean="0"/>
              <a:t> </a:t>
            </a:r>
            <a:endParaRPr lang="en-US" sz="800" dirty="0"/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316309805"/>
              </p:ext>
            </p:extLst>
          </p:nvPr>
        </p:nvGraphicFramePr>
        <p:xfrm>
          <a:off x="0" y="347069"/>
          <a:ext cx="4232947" cy="473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0D087B4-5B4C-2549-8609-81F48BBE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3" y="0"/>
            <a:ext cx="3223491" cy="807862"/>
          </a:xfrm>
        </p:spPr>
        <p:txBody>
          <a:bodyPr>
            <a:normAutofit/>
          </a:bodyPr>
          <a:lstStyle/>
          <a:p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Interferencia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 Tabacalera en tiempos de Covid-19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0480" y="347069"/>
            <a:ext cx="1680144" cy="1929284"/>
          </a:xfrm>
          <a:prstGeom prst="rect">
            <a:avLst/>
          </a:prstGeom>
        </p:spPr>
      </p:pic>
      <p:pic>
        <p:nvPicPr>
          <p:cNvPr id="6156" name="Picture 12" descr="Foundation for a Smoke-free World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50" y="921185"/>
            <a:ext cx="2543175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5197405"/>
            <a:ext cx="7439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b="1" dirty="0" smtClean="0"/>
              <a:t>Fuente:</a:t>
            </a:r>
          </a:p>
          <a:p>
            <a:r>
              <a:rPr lang="en-US" sz="800" dirty="0">
                <a:hlinkClick r:id="rId5"/>
              </a:rPr>
              <a:t>https://</a:t>
            </a:r>
            <a:r>
              <a:rPr lang="en-US" sz="800" dirty="0" smtClean="0">
                <a:hlinkClick r:id="rId5"/>
              </a:rPr>
              <a:t>www.pmi.com/media-center/news/pmi-progresses-on-acquisition-of-three-pioneering-pharmaceutical-companies-to-accelerate-beyond-nicotine-vision</a:t>
            </a:r>
            <a:endParaRPr lang="en-US" sz="800" dirty="0" smtClean="0"/>
          </a:p>
          <a:p>
            <a:r>
              <a:rPr lang="en-US" sz="800" dirty="0">
                <a:hlinkClick r:id="rId13"/>
              </a:rPr>
              <a:t>https://tobaccotactics.org/wiki/foundation-for-a-smoke-free-world</a:t>
            </a:r>
            <a:r>
              <a:rPr lang="en-US" sz="800" dirty="0" smtClean="0">
                <a:hlinkClick r:id="rId13"/>
              </a:rPr>
              <a:t>/</a:t>
            </a:r>
            <a:endParaRPr lang="en-US" sz="800" dirty="0" smtClean="0"/>
          </a:p>
          <a:p>
            <a:r>
              <a:rPr lang="en-US" sz="800" dirty="0">
                <a:hlinkClick r:id="rId14"/>
              </a:rPr>
              <a:t>https://globalnews.ca/news/8689655/medicago-covid19-vaccine-who-rejection</a:t>
            </a:r>
            <a:r>
              <a:rPr lang="en-US" sz="800" dirty="0" smtClean="0">
                <a:hlinkClick r:id="rId14"/>
              </a:rPr>
              <a:t>/</a:t>
            </a:r>
            <a:endParaRPr lang="en-US" sz="800" dirty="0" smtClean="0"/>
          </a:p>
          <a:p>
            <a:r>
              <a:rPr lang="en-US" sz="800" dirty="0">
                <a:hlinkClick r:id="rId15"/>
              </a:rPr>
              <a:t>https://</a:t>
            </a:r>
            <a:r>
              <a:rPr lang="en-US" sz="800" dirty="0" smtClean="0">
                <a:hlinkClick r:id="rId15"/>
              </a:rPr>
              <a:t>apps.who.int/gb/inb/pdf_files/inb1/A_INB1_12-en.pdf</a:t>
            </a:r>
            <a:r>
              <a:rPr lang="en-US" sz="800" dirty="0" smtClean="0"/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393922"/>
              </p:ext>
            </p:extLst>
          </p:nvPr>
        </p:nvGraphicFramePr>
        <p:xfrm>
          <a:off x="4365469" y="2623650"/>
          <a:ext cx="2410166" cy="1618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Bitmap Image" r:id="rId16" imgW="12211200" imgH="8201160" progId="PBrush">
                  <p:embed/>
                </p:oleObj>
              </mc:Choice>
              <mc:Fallback>
                <p:oleObj name="Bitmap Image" r:id="rId16" imgW="12211200" imgH="82011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365469" y="2623650"/>
                        <a:ext cx="2410166" cy="1618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399692"/>
              </p:ext>
            </p:extLst>
          </p:nvPr>
        </p:nvGraphicFramePr>
        <p:xfrm>
          <a:off x="7273168" y="2049817"/>
          <a:ext cx="4114730" cy="2766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Bitmap Image" r:id="rId18" imgW="7848720" imgH="5276880" progId="PBrush">
                  <p:embed/>
                </p:oleObj>
              </mc:Choice>
              <mc:Fallback>
                <p:oleObj name="Bitmap Image" r:id="rId18" imgW="7848720" imgH="52768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273168" y="2049817"/>
                        <a:ext cx="4114730" cy="2766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352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0008566" y="5334041"/>
          <a:ext cx="2069950" cy="59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Bitmap Image" r:id="rId3" imgW="3990960" imgH="1143000" progId="PBrush">
                  <p:embed/>
                </p:oleObj>
              </mc:Choice>
              <mc:Fallback>
                <p:oleObj name="Bitmap Image" r:id="rId3" imgW="3990960" imgH="1143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08566" y="5334041"/>
                        <a:ext cx="2069950" cy="59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3216803591"/>
              </p:ext>
            </p:extLst>
          </p:nvPr>
        </p:nvGraphicFramePr>
        <p:xfrm>
          <a:off x="0" y="347069"/>
          <a:ext cx="4232947" cy="473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0D087B4-5B4C-2549-8609-81F48BBE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3" y="0"/>
            <a:ext cx="3223491" cy="807862"/>
          </a:xfrm>
        </p:spPr>
        <p:txBody>
          <a:bodyPr>
            <a:normAutofit/>
          </a:bodyPr>
          <a:lstStyle/>
          <a:p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Interferencia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 Tabacalera en tiempos de Covid-19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438150"/>
              </p:ext>
            </p:extLst>
          </p:nvPr>
        </p:nvGraphicFramePr>
        <p:xfrm>
          <a:off x="5808874" y="150714"/>
          <a:ext cx="3830451" cy="2164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Imagen de mapa de bits" r:id="rId10" imgW="6000840" imgH="3390840" progId="Paint.Picture">
                  <p:embed/>
                </p:oleObj>
              </mc:Choice>
              <mc:Fallback>
                <p:oleObj name="Imagen de mapa de bits" r:id="rId10" imgW="6000840" imgH="3390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08874" y="150714"/>
                        <a:ext cx="3830451" cy="2164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3458323" y="403931"/>
            <a:ext cx="2347513" cy="1052420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457200" lvl="1" indent="0" algn="just" fontAlgn="base">
              <a:buClr>
                <a:srgbClr val="FF9E1B"/>
              </a:buClr>
              <a:buSzPct val="100000"/>
              <a:buNone/>
            </a:pPr>
            <a:r>
              <a:rPr lang="es-ES" sz="1100" b="1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Stand de IQOS en Centro Comercial Unicentro 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– Bogotá-Colombia. </a:t>
            </a:r>
            <a:r>
              <a:rPr lang="es-ES" sz="1100" b="1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Tomada el 29 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de Octubre </a:t>
            </a:r>
            <a:r>
              <a:rPr lang="es-ES" sz="1100" b="1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de 2021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s-ES" sz="1100" b="1" dirty="0" err="1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Corporate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1100" b="1" dirty="0" err="1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Accountability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 &amp; Educar Consumidores</a:t>
            </a:r>
            <a:endParaRPr lang="en-US" sz="7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image26.jpg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7724100" y="2962946"/>
            <a:ext cx="1595193" cy="2188016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</p:spPr>
      </p:pic>
      <p:pic>
        <p:nvPicPr>
          <p:cNvPr id="12" name="image17.jpg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5586591" y="2729892"/>
            <a:ext cx="1793264" cy="2379482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</p:spPr>
      </p:pic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8907858" y="3919633"/>
            <a:ext cx="2364827" cy="1052420"/>
          </a:xfrm>
          <a:prstGeom prst="rect">
            <a:avLst/>
          </a:prstGeom>
        </p:spPr>
        <p:txBody>
          <a:bodyPr anchor="t"/>
          <a:lstStyle/>
          <a:p>
            <a:pPr marL="457200" lvl="1" indent="0" algn="just" fontAlgn="base">
              <a:buClr>
                <a:srgbClr val="FF9E1B"/>
              </a:buClr>
              <a:buSzPct val="100000"/>
              <a:buNone/>
            </a:pP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Festival </a:t>
            </a:r>
            <a:r>
              <a:rPr lang="es-ES" sz="1100" b="1" dirty="0" err="1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Stereo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1100" b="1" dirty="0" err="1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Picninc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 2022, Bogotá Colombia. </a:t>
            </a:r>
            <a:r>
              <a:rPr lang="es-ES" sz="1100" b="1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Tomada el 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26 de Marzo </a:t>
            </a:r>
            <a:r>
              <a:rPr lang="es-ES" sz="1100" b="1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2022. </a:t>
            </a:r>
            <a:r>
              <a:rPr lang="es-ES" sz="1100" b="1" dirty="0" err="1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Corporate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1100" b="1" dirty="0" err="1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Accountability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 &amp; Educar Consumidores</a:t>
            </a:r>
            <a:endParaRPr lang="en-US" sz="7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0174" y="347069"/>
            <a:ext cx="1564489" cy="209508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9311468" y="2414047"/>
            <a:ext cx="2364827" cy="1052420"/>
          </a:xfrm>
          <a:prstGeom prst="rect">
            <a:avLst/>
          </a:prstGeom>
        </p:spPr>
        <p:txBody>
          <a:bodyPr anchor="t"/>
          <a:lstStyle/>
          <a:p>
            <a:pPr marL="457200" lvl="1" indent="0" algn="ctr" fontAlgn="base">
              <a:buClr>
                <a:srgbClr val="FF9E1B"/>
              </a:buClr>
              <a:buSzPct val="100000"/>
              <a:buNone/>
            </a:pPr>
            <a:r>
              <a:rPr lang="es-ES" sz="1100" b="1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15"/>
              </a:rPr>
              <a:t>CAMPAÑA “BIG TOBACCO</a:t>
            </a:r>
          </a:p>
          <a:p>
            <a:pPr marL="457200" lvl="1" indent="0" algn="ctr" fontAlgn="base">
              <a:buClr>
                <a:srgbClr val="FF9E1B"/>
              </a:buClr>
              <a:buSzPct val="100000"/>
              <a:buNone/>
            </a:pPr>
            <a:r>
              <a:rPr lang="es-ES" sz="1100" b="1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15"/>
              </a:rPr>
              <a:t>TINY TARGETS”: Reporte</a:t>
            </a:r>
          </a:p>
          <a:p>
            <a:pPr marL="457200" lvl="1" indent="0" algn="ctr" fontAlgn="base">
              <a:buClr>
                <a:srgbClr val="FF9E1B"/>
              </a:buClr>
              <a:buSzPct val="100000"/>
              <a:buNone/>
            </a:pP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  <a:hlinkClick r:id="rId15"/>
              </a:rPr>
              <a:t>Colombia, 2022</a:t>
            </a:r>
            <a:endParaRPr lang="en-US" sz="7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0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0008566" y="5334041"/>
          <a:ext cx="2069950" cy="59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Bitmap Image" r:id="rId3" imgW="3990960" imgH="1143000" progId="PBrush">
                  <p:embed/>
                </p:oleObj>
              </mc:Choice>
              <mc:Fallback>
                <p:oleObj name="Bitmap Image" r:id="rId3" imgW="3990960" imgH="1143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08566" y="5334041"/>
                        <a:ext cx="2069950" cy="59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3425589902"/>
              </p:ext>
            </p:extLst>
          </p:nvPr>
        </p:nvGraphicFramePr>
        <p:xfrm>
          <a:off x="0" y="347069"/>
          <a:ext cx="4232947" cy="473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0D087B4-5B4C-2549-8609-81F48BBE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3" y="0"/>
            <a:ext cx="3223491" cy="807862"/>
          </a:xfrm>
        </p:spPr>
        <p:txBody>
          <a:bodyPr>
            <a:normAutofit/>
          </a:bodyPr>
          <a:lstStyle/>
          <a:p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Interferencia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 Tabacalera en tiempos de Covid-19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467516"/>
              </p:ext>
            </p:extLst>
          </p:nvPr>
        </p:nvGraphicFramePr>
        <p:xfrm>
          <a:off x="5419994" y="1086576"/>
          <a:ext cx="5756987" cy="2897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Imagen de mapa de bits" r:id="rId10" imgW="9876190" imgH="4971429" progId="Paint.Picture">
                  <p:embed/>
                </p:oleObj>
              </mc:Choice>
              <mc:Fallback>
                <p:oleObj name="Imagen de mapa de bits" r:id="rId10" imgW="9876190" imgH="49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9994" y="1086576"/>
                        <a:ext cx="5756987" cy="28977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4294967295"/>
          </p:nvPr>
        </p:nvSpPr>
        <p:spPr>
          <a:xfrm>
            <a:off x="4812492" y="4097566"/>
            <a:ext cx="6253654" cy="1052420"/>
          </a:xfrm>
          <a:prstGeom prst="rect">
            <a:avLst/>
          </a:prstGeom>
        </p:spPr>
        <p:txBody>
          <a:bodyPr anchor="t"/>
          <a:lstStyle/>
          <a:p>
            <a:pPr marL="457200" lvl="1" indent="0" algn="just" fontAlgn="base">
              <a:buClr>
                <a:srgbClr val="FF9E1B"/>
              </a:buClr>
              <a:buSzPct val="100000"/>
              <a:buNone/>
            </a:pP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Ecuador. Proyecto de Ley, Ley </a:t>
            </a:r>
            <a:r>
              <a:rPr lang="es-ES" sz="1100" b="1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Orgánica para la 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Transparencia Fiscal</a:t>
            </a:r>
            <a:r>
              <a:rPr lang="es-ES" sz="1100" b="1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, Optimización del Gasto Tributario, Fomento a la Creación de 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Empleo, Afianzamiento </a:t>
            </a:r>
            <a:r>
              <a:rPr lang="es-ES" sz="1100" b="1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de los Sistemas Monetario y Financiero, y Manejo Responsable de 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las Finanzas </a:t>
            </a:r>
            <a:r>
              <a:rPr lang="es-ES" sz="1100" b="1" dirty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Públicas” sobre el derecho a la </a:t>
            </a:r>
            <a:r>
              <a:rPr lang="es-ES" sz="1100" b="1" dirty="0" smtClean="0">
                <a:solidFill>
                  <a:srgbClr val="776E64"/>
                </a:solidFill>
                <a:latin typeface="Arial" charset="0"/>
                <a:ea typeface="Arial" charset="0"/>
                <a:cs typeface="Arial" charset="0"/>
              </a:rPr>
              <a:t>salud, 2019.</a:t>
            </a:r>
            <a:endParaRPr lang="en-US" sz="700" dirty="0">
              <a:solidFill>
                <a:srgbClr val="776E6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2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{B7FC6EFF-2EC0-F243-94E4-CBC9EB4D7A87}tf10001063</Template>
  <TotalTime>25165</TotalTime>
  <Words>744</Words>
  <Application>Microsoft Office PowerPoint</Application>
  <PresentationFormat>Widescreen</PresentationFormat>
  <Paragraphs>91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Office Theme</vt:lpstr>
      <vt:lpstr>Bitmap Image</vt:lpstr>
      <vt:lpstr>Imagen de mapa de bits</vt:lpstr>
      <vt:lpstr>Interferencia de la industria tabacalera durante la Covid-19: Aproximación Global &amp; Regional</vt:lpstr>
      <vt:lpstr>Declaración y quiénes somos</vt:lpstr>
      <vt:lpstr>Contexto y contenido</vt:lpstr>
      <vt:lpstr>1. Interferencia Industria Tabacalera en tiempos de Covid-19</vt:lpstr>
      <vt:lpstr>1. Interferencia Industria Tabacalera en tiempos de Covid-19</vt:lpstr>
      <vt:lpstr>1. Interferencia Industria Tabacalera en tiempos de Covid-19</vt:lpstr>
      <vt:lpstr>1. Interferencia Industria Tabacalera en tiempos de Covid-19</vt:lpstr>
      <vt:lpstr>1. Interferencia Industria Tabacalera en tiempos de Covid-19</vt:lpstr>
      <vt:lpstr>1. Interferencia Industria Tabacalera en tiempos de Covid-19</vt:lpstr>
      <vt:lpstr>2. Reacciones: Gobiernos &amp; Sociedad Civil</vt:lpstr>
      <vt:lpstr>2. Reacciones: Gobiernos &amp; Sociedad Civil</vt:lpstr>
      <vt:lpstr>3. Lecciones aprendidas y oportunidades: Una mirada hacia la COP10</vt:lpstr>
      <vt:lpstr>Muchas Gracias!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Perry, Ms. Julia (WDC)</dc:creator>
  <cp:lastModifiedBy>DD</cp:lastModifiedBy>
  <cp:revision>27</cp:revision>
  <dcterms:created xsi:type="dcterms:W3CDTF">2022-07-06T07:08:32Z</dcterms:created>
  <dcterms:modified xsi:type="dcterms:W3CDTF">2022-07-26T15:28:25Z</dcterms:modified>
</cp:coreProperties>
</file>