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89" r:id="rId6"/>
    <p:sldId id="290" r:id="rId7"/>
    <p:sldId id="258" r:id="rId8"/>
    <p:sldId id="268" r:id="rId9"/>
    <p:sldId id="267" r:id="rId10"/>
    <p:sldId id="287" r:id="rId11"/>
    <p:sldId id="286" r:id="rId12"/>
    <p:sldId id="273" r:id="rId13"/>
    <p:sldId id="269" r:id="rId14"/>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8"/>
  </p:normalViewPr>
  <p:slideViewPr>
    <p:cSldViewPr snapToGrid="0">
      <p:cViewPr varScale="1">
        <p:scale>
          <a:sx n="159" d="100"/>
          <a:sy n="159" d="100"/>
        </p:scale>
        <p:origin x="28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081F1-0362-7B4F-B042-CC037D1EBF53}" type="datetimeFigureOut">
              <a:rPr lang="es-ES" smtClean="0"/>
              <a:t>25/7/22</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337FF-9B8E-7240-B6B2-516DB94DBB63}" type="slidenum">
              <a:rPr lang="es-ES" smtClean="0"/>
              <a:t>‹Nº›</a:t>
            </a:fld>
            <a:endParaRPr lang="es-ES"/>
          </a:p>
        </p:txBody>
      </p:sp>
    </p:spTree>
    <p:extLst>
      <p:ext uri="{BB962C8B-B14F-4D97-AF65-F5344CB8AC3E}">
        <p14:creationId xmlns:p14="http://schemas.microsoft.com/office/powerpoint/2010/main" val="3544539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387337FF-9B8E-7240-B6B2-516DB94DBB63}" type="slidenum">
              <a:rPr lang="es-ES" smtClean="0"/>
              <a:t>4</a:t>
            </a:fld>
            <a:endParaRPr lang="es-ES"/>
          </a:p>
        </p:txBody>
      </p:sp>
    </p:spTree>
    <p:extLst>
      <p:ext uri="{BB962C8B-B14F-4D97-AF65-F5344CB8AC3E}">
        <p14:creationId xmlns:p14="http://schemas.microsoft.com/office/powerpoint/2010/main" val="55058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9DD3D5C-6335-9545-BD1C-A1FAB657890E}" type="datetimeFigureOut">
              <a:rPr lang="es-ES" smtClean="0"/>
              <a:t>25/7/22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80A86A8-3984-D94E-9A7E-994DC74F5473}" type="slidenum">
              <a:rPr lang="es-ES" smtClean="0"/>
              <a:t>‹Nº›</a:t>
            </a:fld>
            <a:endParaRPr lang="es-ES"/>
          </a:p>
        </p:txBody>
      </p:sp>
    </p:spTree>
    <p:extLst>
      <p:ext uri="{BB962C8B-B14F-4D97-AF65-F5344CB8AC3E}">
        <p14:creationId xmlns:p14="http://schemas.microsoft.com/office/powerpoint/2010/main" val="355351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9DD3D5C-6335-9545-BD1C-A1FAB657890E}" type="datetimeFigureOut">
              <a:rPr lang="es-ES" smtClean="0"/>
              <a:t>25/7/22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80A86A8-3984-D94E-9A7E-994DC74F5473}" type="slidenum">
              <a:rPr lang="es-ES" smtClean="0"/>
              <a:t>‹Nº›</a:t>
            </a:fld>
            <a:endParaRPr lang="es-ES"/>
          </a:p>
        </p:txBody>
      </p:sp>
    </p:spTree>
    <p:extLst>
      <p:ext uri="{BB962C8B-B14F-4D97-AF65-F5344CB8AC3E}">
        <p14:creationId xmlns:p14="http://schemas.microsoft.com/office/powerpoint/2010/main" val="153761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9DD3D5C-6335-9545-BD1C-A1FAB657890E}" type="datetimeFigureOut">
              <a:rPr lang="es-ES" smtClean="0"/>
              <a:t>25/7/22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80A86A8-3984-D94E-9A7E-994DC74F5473}" type="slidenum">
              <a:rPr lang="es-ES" smtClean="0"/>
              <a:t>‹Nº›</a:t>
            </a:fld>
            <a:endParaRPr lang="es-ES"/>
          </a:p>
        </p:txBody>
      </p:sp>
    </p:spTree>
    <p:extLst>
      <p:ext uri="{BB962C8B-B14F-4D97-AF65-F5344CB8AC3E}">
        <p14:creationId xmlns:p14="http://schemas.microsoft.com/office/powerpoint/2010/main" val="23749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9DD3D5C-6335-9545-BD1C-A1FAB657890E}" type="datetimeFigureOut">
              <a:rPr lang="es-ES" smtClean="0"/>
              <a:t>25/7/22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80A86A8-3984-D94E-9A7E-994DC74F5473}" type="slidenum">
              <a:rPr lang="es-ES" smtClean="0"/>
              <a:t>‹Nº›</a:t>
            </a:fld>
            <a:endParaRPr lang="es-ES"/>
          </a:p>
        </p:txBody>
      </p:sp>
    </p:spTree>
    <p:extLst>
      <p:ext uri="{BB962C8B-B14F-4D97-AF65-F5344CB8AC3E}">
        <p14:creationId xmlns:p14="http://schemas.microsoft.com/office/powerpoint/2010/main" val="249322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9DD3D5C-6335-9545-BD1C-A1FAB657890E}" type="datetimeFigureOut">
              <a:rPr lang="es-ES" smtClean="0"/>
              <a:t>25/7/22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80A86A8-3984-D94E-9A7E-994DC74F5473}" type="slidenum">
              <a:rPr lang="es-ES" smtClean="0"/>
              <a:t>‹Nº›</a:t>
            </a:fld>
            <a:endParaRPr lang="es-ES"/>
          </a:p>
        </p:txBody>
      </p:sp>
    </p:spTree>
    <p:extLst>
      <p:ext uri="{BB962C8B-B14F-4D97-AF65-F5344CB8AC3E}">
        <p14:creationId xmlns:p14="http://schemas.microsoft.com/office/powerpoint/2010/main" val="349188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9DD3D5C-6335-9545-BD1C-A1FAB657890E}" type="datetimeFigureOut">
              <a:rPr lang="es-ES" smtClean="0"/>
              <a:t>25/7/22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80A86A8-3984-D94E-9A7E-994DC74F5473}" type="slidenum">
              <a:rPr lang="es-ES" smtClean="0"/>
              <a:t>‹Nº›</a:t>
            </a:fld>
            <a:endParaRPr lang="es-ES"/>
          </a:p>
        </p:txBody>
      </p:sp>
    </p:spTree>
    <p:extLst>
      <p:ext uri="{BB962C8B-B14F-4D97-AF65-F5344CB8AC3E}">
        <p14:creationId xmlns:p14="http://schemas.microsoft.com/office/powerpoint/2010/main" val="84915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9DD3D5C-6335-9545-BD1C-A1FAB657890E}" type="datetimeFigureOut">
              <a:rPr lang="es-ES" smtClean="0"/>
              <a:t>25/7/22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80A86A8-3984-D94E-9A7E-994DC74F5473}" type="slidenum">
              <a:rPr lang="es-ES" smtClean="0"/>
              <a:t>‹Nº›</a:t>
            </a:fld>
            <a:endParaRPr lang="es-ES"/>
          </a:p>
        </p:txBody>
      </p:sp>
    </p:spTree>
    <p:extLst>
      <p:ext uri="{BB962C8B-B14F-4D97-AF65-F5344CB8AC3E}">
        <p14:creationId xmlns:p14="http://schemas.microsoft.com/office/powerpoint/2010/main" val="188565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9DD3D5C-6335-9545-BD1C-A1FAB657890E}" type="datetimeFigureOut">
              <a:rPr lang="es-ES" smtClean="0"/>
              <a:t>25/7/22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80A86A8-3984-D94E-9A7E-994DC74F5473}" type="slidenum">
              <a:rPr lang="es-ES" smtClean="0"/>
              <a:t>‹Nº›</a:t>
            </a:fld>
            <a:endParaRPr lang="es-ES"/>
          </a:p>
        </p:txBody>
      </p:sp>
    </p:spTree>
    <p:extLst>
      <p:ext uri="{BB962C8B-B14F-4D97-AF65-F5344CB8AC3E}">
        <p14:creationId xmlns:p14="http://schemas.microsoft.com/office/powerpoint/2010/main" val="182718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9DD3D5C-6335-9545-BD1C-A1FAB657890E}" type="datetimeFigureOut">
              <a:rPr lang="es-ES" smtClean="0"/>
              <a:t>25/7/22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80A86A8-3984-D94E-9A7E-994DC74F5473}" type="slidenum">
              <a:rPr lang="es-ES" smtClean="0"/>
              <a:t>‹Nº›</a:t>
            </a:fld>
            <a:endParaRPr lang="es-ES"/>
          </a:p>
        </p:txBody>
      </p:sp>
    </p:spTree>
    <p:extLst>
      <p:ext uri="{BB962C8B-B14F-4D97-AF65-F5344CB8AC3E}">
        <p14:creationId xmlns:p14="http://schemas.microsoft.com/office/powerpoint/2010/main" val="247288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9DD3D5C-6335-9545-BD1C-A1FAB657890E}" type="datetimeFigureOut">
              <a:rPr lang="es-ES" smtClean="0"/>
              <a:t>25/7/22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80A86A8-3984-D94E-9A7E-994DC74F5473}" type="slidenum">
              <a:rPr lang="es-ES" smtClean="0"/>
              <a:t>‹Nº›</a:t>
            </a:fld>
            <a:endParaRPr lang="es-ES"/>
          </a:p>
        </p:txBody>
      </p:sp>
    </p:spTree>
    <p:extLst>
      <p:ext uri="{BB962C8B-B14F-4D97-AF65-F5344CB8AC3E}">
        <p14:creationId xmlns:p14="http://schemas.microsoft.com/office/powerpoint/2010/main" val="260338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9DD3D5C-6335-9545-BD1C-A1FAB657890E}" type="datetimeFigureOut">
              <a:rPr lang="es-ES" smtClean="0"/>
              <a:t>25/7/22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80A86A8-3984-D94E-9A7E-994DC74F5473}" type="slidenum">
              <a:rPr lang="es-ES" smtClean="0"/>
              <a:t>‹Nº›</a:t>
            </a:fld>
            <a:endParaRPr lang="es-ES"/>
          </a:p>
        </p:txBody>
      </p:sp>
    </p:spTree>
    <p:extLst>
      <p:ext uri="{BB962C8B-B14F-4D97-AF65-F5344CB8AC3E}">
        <p14:creationId xmlns:p14="http://schemas.microsoft.com/office/powerpoint/2010/main" val="288487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DD3D5C-6335-9545-BD1C-A1FAB657890E}" type="datetimeFigureOut">
              <a:rPr lang="es-ES" smtClean="0"/>
              <a:t>25/7/22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80A86A8-3984-D94E-9A7E-994DC74F5473}" type="slidenum">
              <a:rPr lang="es-ES" smtClean="0"/>
              <a:t>‹Nº›</a:t>
            </a:fld>
            <a:endParaRPr lang="es-ES"/>
          </a:p>
        </p:txBody>
      </p:sp>
    </p:spTree>
    <p:extLst>
      <p:ext uri="{BB962C8B-B14F-4D97-AF65-F5344CB8AC3E}">
        <p14:creationId xmlns:p14="http://schemas.microsoft.com/office/powerpoint/2010/main" val="3031485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jj7fpITO2KA?feature=oembed" TargetMode="External"/><Relationship Id="rId1" Type="http://schemas.openxmlformats.org/officeDocument/2006/relationships/video" Target="https://www.youtube.com/embed/hFy8XfTDlJ4?feature=oembed"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bDSU8JMCwRo?feature=oembed"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288221" y="1757925"/>
            <a:ext cx="4320462" cy="1102519"/>
          </a:xfrm>
        </p:spPr>
        <p:txBody>
          <a:bodyPr>
            <a:noAutofit/>
          </a:bodyPr>
          <a:lstStyle/>
          <a:p>
            <a:pPr algn="r"/>
            <a:r>
              <a:rPr lang="es-MX" sz="2400">
                <a:solidFill>
                  <a:schemeClr val="accent1">
                    <a:lumMod val="50000"/>
                  </a:schemeClr>
                </a:solidFill>
                <a:latin typeface="Bebas Neue" panose="020B0606020202050201" pitchFamily="34" charset="0"/>
              </a:rPr>
              <a:t>EL LOBBY DE LA INDUSTRIA TABACALERA Y CONEXIONES CON LAS VOCES A FAVOR DEL VAPEO EN MÉXICO</a:t>
            </a:r>
            <a:endParaRPr lang="es-ES" sz="2400">
              <a:solidFill>
                <a:schemeClr val="accent1">
                  <a:lumMod val="50000"/>
                </a:schemeClr>
              </a:solidFill>
              <a:latin typeface="Bebas Neue" panose="020B0606020202050201" pitchFamily="34" charset="0"/>
              <a:cs typeface="Bebas Neue Regular"/>
            </a:endParaRPr>
          </a:p>
        </p:txBody>
      </p:sp>
      <p:sp>
        <p:nvSpPr>
          <p:cNvPr id="4" name="Título 1">
            <a:extLst>
              <a:ext uri="{FF2B5EF4-FFF2-40B4-BE49-F238E27FC236}">
                <a16:creationId xmlns:a16="http://schemas.microsoft.com/office/drawing/2014/main" id="{C1811B43-B0D4-D042-A095-842842A2FC12}"/>
              </a:ext>
            </a:extLst>
          </p:cNvPr>
          <p:cNvSpPr txBox="1">
            <a:spLocks/>
          </p:cNvSpPr>
          <p:nvPr/>
        </p:nvSpPr>
        <p:spPr>
          <a:xfrm>
            <a:off x="1373340" y="3502835"/>
            <a:ext cx="7235342" cy="1102519"/>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2400">
                <a:solidFill>
                  <a:schemeClr val="accent5">
                    <a:lumMod val="50000"/>
                  </a:schemeClr>
                </a:solidFill>
                <a:latin typeface="Bebas Neue Regular"/>
                <a:cs typeface="Bebas Neue Regular"/>
              </a:rPr>
              <a:t>Erick Antonio Ochoa </a:t>
            </a:r>
          </a:p>
          <a:p>
            <a:pPr algn="r"/>
            <a:r>
              <a:rPr lang="es-ES" sz="2400">
                <a:solidFill>
                  <a:schemeClr val="bg1">
                    <a:lumMod val="65000"/>
                  </a:schemeClr>
                </a:solidFill>
                <a:latin typeface="Bebas Neue Regular"/>
                <a:cs typeface="Bebas Neue Regular"/>
              </a:rPr>
              <a:t>Director de Salud justa Mx </a:t>
            </a:r>
          </a:p>
          <a:p>
            <a:pPr algn="r"/>
            <a:r>
              <a:rPr lang="es-ES" sz="2400">
                <a:solidFill>
                  <a:schemeClr val="bg1">
                    <a:lumMod val="65000"/>
                  </a:schemeClr>
                </a:solidFill>
                <a:latin typeface="Bebas Neue Regular"/>
                <a:cs typeface="Bebas Neue Regular"/>
              </a:rPr>
              <a:t>Julio de 2022 </a:t>
            </a:r>
          </a:p>
        </p:txBody>
      </p:sp>
    </p:spTree>
    <p:extLst>
      <p:ext uri="{BB962C8B-B14F-4D97-AF65-F5344CB8AC3E}">
        <p14:creationId xmlns:p14="http://schemas.microsoft.com/office/powerpoint/2010/main" val="292536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Marcador de contenido 2"/>
          <p:cNvSpPr>
            <a:spLocks noGrp="1"/>
          </p:cNvSpPr>
          <p:nvPr>
            <p:ph idx="1"/>
          </p:nvPr>
        </p:nvSpPr>
        <p:spPr>
          <a:xfrm>
            <a:off x="2919243" y="3177066"/>
            <a:ext cx="3305513" cy="500253"/>
          </a:xfrm>
        </p:spPr>
        <p:txBody>
          <a:bodyPr>
            <a:noAutofit/>
          </a:bodyPr>
          <a:lstStyle/>
          <a:p>
            <a:pPr marL="0" indent="0" algn="ctr">
              <a:buNone/>
            </a:pPr>
            <a:r>
              <a:rPr lang="es-ES" sz="1600" err="1">
                <a:solidFill>
                  <a:schemeClr val="bg1">
                    <a:lumMod val="50000"/>
                  </a:schemeClr>
                </a:solidFill>
                <a:latin typeface="Avenir Book"/>
                <a:cs typeface="Avenir Book"/>
              </a:rPr>
              <a:t>www.saludjusta.mx</a:t>
            </a:r>
            <a:endParaRPr lang="es-ES" sz="1600">
              <a:solidFill>
                <a:schemeClr val="bg1">
                  <a:lumMod val="50000"/>
                </a:schemeClr>
              </a:solidFill>
              <a:latin typeface="Avenir Book"/>
              <a:cs typeface="Avenir Book"/>
            </a:endParaRPr>
          </a:p>
          <a:p>
            <a:pPr marL="0" indent="0" algn="ctr">
              <a:buNone/>
            </a:pPr>
            <a:r>
              <a:rPr lang="es-ES" sz="1600" err="1">
                <a:solidFill>
                  <a:schemeClr val="bg1">
                    <a:lumMod val="50000"/>
                  </a:schemeClr>
                </a:solidFill>
                <a:latin typeface="Avenir Book"/>
                <a:cs typeface="Avenir Book"/>
              </a:rPr>
              <a:t>info@saludjusta.mx</a:t>
            </a:r>
            <a:endParaRPr lang="es-ES" sz="1600">
              <a:solidFill>
                <a:schemeClr val="bg1">
                  <a:lumMod val="50000"/>
                </a:schemeClr>
              </a:solidFill>
              <a:latin typeface="Avenir Book"/>
              <a:cs typeface="Avenir Book"/>
            </a:endParaRPr>
          </a:p>
        </p:txBody>
      </p:sp>
    </p:spTree>
    <p:extLst>
      <p:ext uri="{BB962C8B-B14F-4D97-AF65-F5344CB8AC3E}">
        <p14:creationId xmlns:p14="http://schemas.microsoft.com/office/powerpoint/2010/main" val="93531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2">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14">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6480" cy="5143499"/>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16">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2493" cy="51435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35A8A551-DB3E-6B73-FCDE-43D1EB9FE72F}"/>
              </a:ext>
            </a:extLst>
          </p:cNvPr>
          <p:cNvSpPr txBox="1"/>
          <p:nvPr/>
        </p:nvSpPr>
        <p:spPr>
          <a:xfrm>
            <a:off x="366822" y="829525"/>
            <a:ext cx="4205177" cy="2403101"/>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500" dirty="0" err="1">
                <a:solidFill>
                  <a:schemeClr val="accent6">
                    <a:lumMod val="75000"/>
                  </a:schemeClr>
                </a:solidFill>
                <a:latin typeface="Bebas Neue" panose="020B0606020202050201" pitchFamily="34" charset="0"/>
                <a:ea typeface="+mj-ea"/>
                <a:cs typeface="+mj-cs"/>
              </a:rPr>
              <a:t>En</a:t>
            </a:r>
            <a:r>
              <a:rPr lang="en-US" sz="3500" dirty="0">
                <a:solidFill>
                  <a:schemeClr val="accent6">
                    <a:lumMod val="75000"/>
                  </a:schemeClr>
                </a:solidFill>
                <a:latin typeface="Bebas Neue" panose="020B0606020202050201" pitchFamily="34" charset="0"/>
                <a:ea typeface="+mj-ea"/>
                <a:cs typeface="+mj-cs"/>
              </a:rPr>
              <a:t> </a:t>
            </a:r>
            <a:r>
              <a:rPr lang="en-US" sz="3500" dirty="0" err="1">
                <a:solidFill>
                  <a:schemeClr val="accent6">
                    <a:lumMod val="75000"/>
                  </a:schemeClr>
                </a:solidFill>
                <a:latin typeface="Bebas Neue" panose="020B0606020202050201" pitchFamily="34" charset="0"/>
                <a:ea typeface="+mj-ea"/>
                <a:cs typeface="+mj-cs"/>
              </a:rPr>
              <a:t>el</a:t>
            </a:r>
            <a:r>
              <a:rPr lang="en-US" sz="3500" dirty="0">
                <a:solidFill>
                  <a:schemeClr val="accent6">
                    <a:lumMod val="75000"/>
                  </a:schemeClr>
                </a:solidFill>
                <a:latin typeface="Bebas Neue" panose="020B0606020202050201" pitchFamily="34" charset="0"/>
                <a:ea typeface="+mj-ea"/>
                <a:cs typeface="+mj-cs"/>
              </a:rPr>
              <a:t> </a:t>
            </a:r>
            <a:r>
              <a:rPr lang="en-US" sz="3500" dirty="0" err="1">
                <a:solidFill>
                  <a:schemeClr val="accent6">
                    <a:lumMod val="75000"/>
                  </a:schemeClr>
                </a:solidFill>
                <a:latin typeface="Bebas Neue" panose="020B0606020202050201" pitchFamily="34" charset="0"/>
                <a:ea typeface="+mj-ea"/>
                <a:cs typeface="+mj-cs"/>
              </a:rPr>
              <a:t>proceso</a:t>
            </a:r>
            <a:r>
              <a:rPr lang="en-US" sz="3500" dirty="0">
                <a:solidFill>
                  <a:schemeClr val="accent6">
                    <a:lumMod val="75000"/>
                  </a:schemeClr>
                </a:solidFill>
                <a:latin typeface="Bebas Neue" panose="020B0606020202050201" pitchFamily="34" charset="0"/>
                <a:ea typeface="+mj-ea"/>
                <a:cs typeface="+mj-cs"/>
              </a:rPr>
              <a:t> de REFORMA A LA LGCT, Sociedad civil y </a:t>
            </a:r>
            <a:r>
              <a:rPr lang="en-US" sz="3500" dirty="0" err="1">
                <a:solidFill>
                  <a:schemeClr val="accent6">
                    <a:lumMod val="75000"/>
                  </a:schemeClr>
                </a:solidFill>
                <a:latin typeface="Bebas Neue" panose="020B0606020202050201" pitchFamily="34" charset="0"/>
                <a:ea typeface="+mj-ea"/>
                <a:cs typeface="+mj-cs"/>
              </a:rPr>
              <a:t>gobierno</a:t>
            </a:r>
            <a:r>
              <a:rPr lang="en-US" sz="3500" dirty="0">
                <a:solidFill>
                  <a:schemeClr val="accent6">
                    <a:lumMod val="75000"/>
                  </a:schemeClr>
                </a:solidFill>
                <a:latin typeface="Bebas Neue" panose="020B0606020202050201" pitchFamily="34" charset="0"/>
                <a:ea typeface="+mj-ea"/>
                <a:cs typeface="+mj-cs"/>
              </a:rPr>
              <a:t> </a:t>
            </a:r>
            <a:r>
              <a:rPr lang="en-US" sz="3500" dirty="0" err="1">
                <a:solidFill>
                  <a:schemeClr val="accent6">
                    <a:lumMod val="75000"/>
                  </a:schemeClr>
                </a:solidFill>
                <a:latin typeface="Bebas Neue" panose="020B0606020202050201" pitchFamily="34" charset="0"/>
                <a:ea typeface="+mj-ea"/>
                <a:cs typeface="+mj-cs"/>
              </a:rPr>
              <a:t>sensibilizaron</a:t>
            </a:r>
            <a:r>
              <a:rPr lang="en-US" sz="3500" dirty="0">
                <a:solidFill>
                  <a:schemeClr val="accent6">
                    <a:lumMod val="75000"/>
                  </a:schemeClr>
                </a:solidFill>
                <a:latin typeface="Bebas Neue" panose="020B0606020202050201" pitchFamily="34" charset="0"/>
                <a:ea typeface="+mj-ea"/>
                <a:cs typeface="+mj-cs"/>
              </a:rPr>
              <a:t> al </a:t>
            </a:r>
            <a:r>
              <a:rPr lang="en-US" sz="3500" dirty="0" err="1">
                <a:solidFill>
                  <a:schemeClr val="accent6">
                    <a:lumMod val="75000"/>
                  </a:schemeClr>
                </a:solidFill>
                <a:latin typeface="Bebas Neue" panose="020B0606020202050201" pitchFamily="34" charset="0"/>
                <a:ea typeface="+mj-ea"/>
                <a:cs typeface="+mj-cs"/>
              </a:rPr>
              <a:t>presidente</a:t>
            </a:r>
            <a:r>
              <a:rPr lang="en-US" sz="3500" dirty="0">
                <a:solidFill>
                  <a:schemeClr val="accent6">
                    <a:lumMod val="75000"/>
                  </a:schemeClr>
                </a:solidFill>
                <a:latin typeface="Bebas Neue" panose="020B0606020202050201" pitchFamily="34" charset="0"/>
                <a:ea typeface="+mj-ea"/>
                <a:cs typeface="+mj-cs"/>
              </a:rPr>
              <a:t> de la </a:t>
            </a:r>
            <a:r>
              <a:rPr lang="en-US" sz="3500" dirty="0" err="1">
                <a:solidFill>
                  <a:schemeClr val="accent6">
                    <a:lumMod val="75000"/>
                  </a:schemeClr>
                </a:solidFill>
                <a:latin typeface="Bebas Neue" panose="020B0606020202050201" pitchFamily="34" charset="0"/>
                <a:ea typeface="+mj-ea"/>
                <a:cs typeface="+mj-cs"/>
              </a:rPr>
              <a:t>república</a:t>
            </a:r>
            <a:endParaRPr lang="en-US" sz="3500" dirty="0">
              <a:solidFill>
                <a:schemeClr val="accent6">
                  <a:lumMod val="75000"/>
                </a:schemeClr>
              </a:solidFill>
              <a:latin typeface="Bebas Neue" panose="020B0606020202050201" pitchFamily="34" charset="0"/>
              <a:ea typeface="+mj-ea"/>
              <a:cs typeface="+mj-cs"/>
            </a:endParaRP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5992"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Elementos multimedia en línea 2" title="Documental Fragmento Presidente">
            <a:hlinkClick r:id="" action="ppaction://media"/>
            <a:extLst>
              <a:ext uri="{FF2B5EF4-FFF2-40B4-BE49-F238E27FC236}">
                <a16:creationId xmlns:a16="http://schemas.microsoft.com/office/drawing/2014/main" id="{F73F75CD-41C4-2F9D-0095-047B278FCEA4}"/>
              </a:ext>
            </a:extLst>
          </p:cNvPr>
          <p:cNvPicPr>
            <a:picLocks noRot="1" noChangeAspect="1"/>
          </p:cNvPicPr>
          <p:nvPr>
            <a:videoFile r:link="rId1"/>
          </p:nvPr>
        </p:nvPicPr>
        <p:blipFill>
          <a:blip r:embed="rId4"/>
          <a:stretch>
            <a:fillRect/>
          </a:stretch>
        </p:blipFill>
        <p:spPr>
          <a:xfrm>
            <a:off x="4834182" y="267855"/>
            <a:ext cx="3942994" cy="2227790"/>
          </a:xfrm>
          <a:prstGeom prst="rect">
            <a:avLst/>
          </a:prstGeom>
        </p:spPr>
      </p:pic>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3410190"/>
            <a:ext cx="3764306"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lementos multimedia en línea 3" title="Fragmento Conferencia de Prensa Matutina sobre el amparo otorgado a Philip Morris">
            <a:hlinkClick r:id="" action="ppaction://media"/>
            <a:extLst>
              <a:ext uri="{FF2B5EF4-FFF2-40B4-BE49-F238E27FC236}">
                <a16:creationId xmlns:a16="http://schemas.microsoft.com/office/drawing/2014/main" id="{9B6E83FF-1890-96EA-305A-B0F90CA19A23}"/>
              </a:ext>
            </a:extLst>
          </p:cNvPr>
          <p:cNvPicPr>
            <a:picLocks noRot="1" noChangeAspect="1"/>
          </p:cNvPicPr>
          <p:nvPr>
            <a:videoFile r:link="rId2"/>
          </p:nvPr>
        </p:nvPicPr>
        <p:blipFill>
          <a:blip r:embed="rId5"/>
          <a:stretch>
            <a:fillRect/>
          </a:stretch>
        </p:blipFill>
        <p:spPr>
          <a:xfrm>
            <a:off x="4834182" y="2647856"/>
            <a:ext cx="3942994" cy="2227791"/>
          </a:xfrm>
          <a:prstGeom prst="rect">
            <a:avLst/>
          </a:prstGeom>
        </p:spPr>
      </p:pic>
      <p:sp>
        <p:nvSpPr>
          <p:cNvPr id="8" name="Título 1"/>
          <p:cNvSpPr txBox="1">
            <a:spLocks/>
          </p:cNvSpPr>
          <p:nvPr/>
        </p:nvSpPr>
        <p:spPr>
          <a:xfrm>
            <a:off x="1157072" y="258630"/>
            <a:ext cx="6683645"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s-ES" sz="4800" b="0" i="0" u="none" strike="noStrike" kern="1200" cap="none" spc="0" normalizeH="0" baseline="0" noProof="0">
              <a:ln>
                <a:noFill/>
              </a:ln>
              <a:solidFill>
                <a:srgbClr val="F79646">
                  <a:lumMod val="75000"/>
                </a:srgbClr>
              </a:solidFill>
              <a:effectLst/>
              <a:uLnTx/>
              <a:uFillTx/>
              <a:latin typeface="Bebas Neue Regular"/>
              <a:ea typeface="+mj-ea"/>
              <a:cs typeface="Bebas Neue Regular"/>
            </a:endParaRPr>
          </a:p>
        </p:txBody>
      </p:sp>
    </p:spTree>
    <p:extLst>
      <p:ext uri="{BB962C8B-B14F-4D97-AF65-F5344CB8AC3E}">
        <p14:creationId xmlns:p14="http://schemas.microsoft.com/office/powerpoint/2010/main" val="321049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9714" y="0"/>
            <a:ext cx="5604286" cy="51435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6" name="CuadroTexto 5">
            <a:extLst>
              <a:ext uri="{FF2B5EF4-FFF2-40B4-BE49-F238E27FC236}">
                <a16:creationId xmlns:a16="http://schemas.microsoft.com/office/drawing/2014/main" id="{31F7D71C-D1A0-5E2F-5418-B53A0A1FA476}"/>
              </a:ext>
            </a:extLst>
          </p:cNvPr>
          <p:cNvSpPr txBox="1"/>
          <p:nvPr/>
        </p:nvSpPr>
        <p:spPr>
          <a:xfrm>
            <a:off x="336390" y="269592"/>
            <a:ext cx="4039043" cy="1350394"/>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3200" err="1">
                <a:solidFill>
                  <a:schemeClr val="accent6">
                    <a:lumMod val="75000"/>
                  </a:schemeClr>
                </a:solidFill>
                <a:latin typeface="Bebas Neue" panose="020B0606020202050201" pitchFamily="34" charset="0"/>
                <a:ea typeface="+mj-ea"/>
                <a:cs typeface="+mj-cs"/>
              </a:rPr>
              <a:t>Intervenciones</a:t>
            </a:r>
            <a:r>
              <a:rPr lang="en-US" sz="3200">
                <a:solidFill>
                  <a:schemeClr val="accent6">
                    <a:lumMod val="75000"/>
                  </a:schemeClr>
                </a:solidFill>
                <a:latin typeface="Bebas Neue" panose="020B0606020202050201" pitchFamily="34" charset="0"/>
                <a:ea typeface="+mj-ea"/>
                <a:cs typeface="+mj-cs"/>
              </a:rPr>
              <a:t> de la IT </a:t>
            </a:r>
            <a:r>
              <a:rPr lang="en-US" sz="3200" err="1">
                <a:solidFill>
                  <a:schemeClr val="accent6">
                    <a:lumMod val="75000"/>
                  </a:schemeClr>
                </a:solidFill>
                <a:latin typeface="Bebas Neue" panose="020B0606020202050201" pitchFamily="34" charset="0"/>
                <a:ea typeface="+mj-ea"/>
                <a:cs typeface="+mj-cs"/>
              </a:rPr>
              <a:t>en</a:t>
            </a:r>
            <a:r>
              <a:rPr lang="en-US" sz="3200">
                <a:solidFill>
                  <a:schemeClr val="accent6">
                    <a:lumMod val="75000"/>
                  </a:schemeClr>
                </a:solidFill>
                <a:latin typeface="Bebas Neue" panose="020B0606020202050201" pitchFamily="34" charset="0"/>
                <a:ea typeface="+mj-ea"/>
                <a:cs typeface="+mj-cs"/>
              </a:rPr>
              <a:t> </a:t>
            </a:r>
            <a:r>
              <a:rPr lang="en-US" sz="3200" err="1">
                <a:solidFill>
                  <a:schemeClr val="accent6">
                    <a:lumMod val="75000"/>
                  </a:schemeClr>
                </a:solidFill>
                <a:latin typeface="Bebas Neue" panose="020B0606020202050201" pitchFamily="34" charset="0"/>
                <a:ea typeface="+mj-ea"/>
                <a:cs typeface="+mj-cs"/>
              </a:rPr>
              <a:t>el</a:t>
            </a:r>
            <a:r>
              <a:rPr lang="en-US" sz="3200">
                <a:solidFill>
                  <a:schemeClr val="accent6">
                    <a:lumMod val="75000"/>
                  </a:schemeClr>
                </a:solidFill>
                <a:latin typeface="Bebas Neue" panose="020B0606020202050201" pitchFamily="34" charset="0"/>
                <a:ea typeface="+mj-ea"/>
                <a:cs typeface="+mj-cs"/>
              </a:rPr>
              <a:t> </a:t>
            </a:r>
            <a:r>
              <a:rPr lang="en-US" sz="3200" err="1">
                <a:solidFill>
                  <a:schemeClr val="accent6">
                    <a:lumMod val="75000"/>
                  </a:schemeClr>
                </a:solidFill>
                <a:latin typeface="Bebas Neue" panose="020B0606020202050201" pitchFamily="34" charset="0"/>
                <a:ea typeface="+mj-ea"/>
                <a:cs typeface="+mj-cs"/>
              </a:rPr>
              <a:t>proceso</a:t>
            </a:r>
            <a:r>
              <a:rPr lang="en-US" sz="3200">
                <a:solidFill>
                  <a:schemeClr val="accent6">
                    <a:lumMod val="75000"/>
                  </a:schemeClr>
                </a:solidFill>
                <a:latin typeface="Bebas Neue" panose="020B0606020202050201" pitchFamily="34" charset="0"/>
                <a:ea typeface="+mj-ea"/>
                <a:cs typeface="+mj-cs"/>
              </a:rPr>
              <a:t> de </a:t>
            </a:r>
            <a:r>
              <a:rPr lang="en-US" sz="3200" err="1">
                <a:solidFill>
                  <a:schemeClr val="accent6">
                    <a:lumMod val="75000"/>
                  </a:schemeClr>
                </a:solidFill>
                <a:latin typeface="Bebas Neue" panose="020B0606020202050201" pitchFamily="34" charset="0"/>
                <a:ea typeface="+mj-ea"/>
                <a:cs typeface="+mj-cs"/>
              </a:rPr>
              <a:t>reforma</a:t>
            </a:r>
            <a:r>
              <a:rPr lang="en-US" sz="3200">
                <a:solidFill>
                  <a:schemeClr val="accent6">
                    <a:lumMod val="75000"/>
                  </a:schemeClr>
                </a:solidFill>
                <a:latin typeface="Bebas Neue" panose="020B0606020202050201" pitchFamily="34" charset="0"/>
                <a:ea typeface="+mj-ea"/>
                <a:cs typeface="+mj-cs"/>
              </a:rPr>
              <a:t> a la LGCT</a:t>
            </a:r>
          </a:p>
        </p:txBody>
      </p:sp>
      <p:sp>
        <p:nvSpPr>
          <p:cNvPr id="9" name="CuadroTexto 8">
            <a:extLst>
              <a:ext uri="{FF2B5EF4-FFF2-40B4-BE49-F238E27FC236}">
                <a16:creationId xmlns:a16="http://schemas.microsoft.com/office/drawing/2014/main" id="{7EED408F-4329-FB9E-91E2-CDA57D326144}"/>
              </a:ext>
            </a:extLst>
          </p:cNvPr>
          <p:cNvSpPr txBox="1"/>
          <p:nvPr/>
        </p:nvSpPr>
        <p:spPr>
          <a:xfrm>
            <a:off x="336390" y="1630948"/>
            <a:ext cx="4475779" cy="3253922"/>
          </a:xfrm>
          <a:prstGeom prst="rect">
            <a:avLst/>
          </a:prstGeom>
        </p:spPr>
        <p:txBody>
          <a:bodyPr vert="horz" lIns="91440" tIns="45720" rIns="91440" bIns="45720" rtlCol="0">
            <a:normAutofit fontScale="70000" lnSpcReduction="20000"/>
          </a:bodyPr>
          <a:lstStyle/>
          <a:p>
            <a:pPr indent="-228600" defTabSz="914400">
              <a:lnSpc>
                <a:spcPct val="90000"/>
              </a:lnSpc>
              <a:spcAft>
                <a:spcPts val="600"/>
              </a:spcAft>
              <a:buFont typeface="Arial" panose="020B0604020202020204" pitchFamily="34" charset="0"/>
              <a:buChar char="•"/>
            </a:pPr>
            <a:endParaRPr lang="en-US" sz="900"/>
          </a:p>
          <a:p>
            <a:pPr algn="just" defTabSz="914400">
              <a:lnSpc>
                <a:spcPct val="90000"/>
              </a:lnSpc>
              <a:spcAft>
                <a:spcPts val="600"/>
              </a:spcAft>
              <a:buClr>
                <a:schemeClr val="tx2"/>
              </a:buClr>
            </a:pPr>
            <a:r>
              <a:rPr lang="en-US" sz="2100"/>
              <a:t>El </a:t>
            </a:r>
            <a:r>
              <a:rPr lang="en-US" sz="2100" err="1"/>
              <a:t>Subsecretario</a:t>
            </a:r>
            <a:r>
              <a:rPr lang="en-US" sz="2100"/>
              <a:t> de </a:t>
            </a:r>
            <a:r>
              <a:rPr lang="en-US" sz="2100" err="1"/>
              <a:t>Prevención</a:t>
            </a:r>
            <a:r>
              <a:rPr lang="en-US" sz="2100"/>
              <a:t> y </a:t>
            </a:r>
            <a:r>
              <a:rPr lang="en-US" sz="2100" err="1"/>
              <a:t>Promoción</a:t>
            </a:r>
            <a:r>
              <a:rPr lang="en-US" sz="2100"/>
              <a:t> de la </a:t>
            </a:r>
            <a:r>
              <a:rPr lang="en-US" sz="2100" err="1"/>
              <a:t>Salud</a:t>
            </a:r>
            <a:r>
              <a:rPr lang="en-US" sz="2100"/>
              <a:t>, Dr. Hugo López </a:t>
            </a:r>
            <a:r>
              <a:rPr lang="en-US" sz="2100" err="1"/>
              <a:t>Gatell</a:t>
            </a:r>
            <a:r>
              <a:rPr lang="en-US" sz="2100"/>
              <a:t> </a:t>
            </a:r>
            <a:r>
              <a:rPr lang="en-US" sz="2100" err="1"/>
              <a:t>informó</a:t>
            </a:r>
            <a:r>
              <a:rPr lang="en-US" sz="2100"/>
              <a:t> que </a:t>
            </a:r>
            <a:r>
              <a:rPr lang="en-US" sz="2100" err="1"/>
              <a:t>durante</a:t>
            </a:r>
            <a:r>
              <a:rPr lang="en-US" sz="2100"/>
              <a:t> </a:t>
            </a:r>
            <a:r>
              <a:rPr lang="en-US" sz="2100" err="1"/>
              <a:t>el</a:t>
            </a:r>
            <a:r>
              <a:rPr lang="en-US" sz="2100"/>
              <a:t> </a:t>
            </a:r>
            <a:r>
              <a:rPr lang="en-US" sz="2100" err="1"/>
              <a:t>proceso</a:t>
            </a:r>
            <a:r>
              <a:rPr lang="en-US" sz="2100"/>
              <a:t> de </a:t>
            </a:r>
            <a:r>
              <a:rPr lang="en-US" sz="2100" err="1"/>
              <a:t>aprobación</a:t>
            </a:r>
            <a:r>
              <a:rPr lang="en-US" sz="2100"/>
              <a:t> de la </a:t>
            </a:r>
            <a:r>
              <a:rPr lang="en-US" sz="2100" err="1"/>
              <a:t>reforma</a:t>
            </a:r>
            <a:r>
              <a:rPr lang="en-US" sz="2100"/>
              <a:t> </a:t>
            </a:r>
            <a:r>
              <a:rPr lang="en-US" sz="2100" err="1"/>
              <a:t>había</a:t>
            </a:r>
            <a:r>
              <a:rPr lang="en-US" sz="2100"/>
              <a:t> </a:t>
            </a:r>
            <a:r>
              <a:rPr lang="en-US" sz="2100" err="1"/>
              <a:t>sido</a:t>
            </a:r>
            <a:r>
              <a:rPr lang="en-US" sz="2100"/>
              <a:t> </a:t>
            </a:r>
            <a:r>
              <a:rPr lang="en-US" sz="2100" err="1"/>
              <a:t>presentada</a:t>
            </a:r>
            <a:r>
              <a:rPr lang="en-US" sz="2100"/>
              <a:t> </a:t>
            </a:r>
            <a:r>
              <a:rPr lang="en-US" sz="2100" err="1"/>
              <a:t>una</a:t>
            </a:r>
            <a:r>
              <a:rPr lang="en-US" sz="2100"/>
              <a:t> </a:t>
            </a:r>
            <a:r>
              <a:rPr lang="en-US" sz="2100" err="1"/>
              <a:t>reserva</a:t>
            </a:r>
            <a:r>
              <a:rPr lang="en-US" sz="2100"/>
              <a:t> </a:t>
            </a:r>
            <a:r>
              <a:rPr lang="en-US" sz="2100" err="1"/>
              <a:t>por</a:t>
            </a:r>
            <a:r>
              <a:rPr lang="en-US" sz="2100"/>
              <a:t> </a:t>
            </a:r>
            <a:r>
              <a:rPr lang="en-US" sz="2100" err="1"/>
              <a:t>el</a:t>
            </a:r>
            <a:r>
              <a:rPr lang="en-US" sz="2100"/>
              <a:t> </a:t>
            </a:r>
            <a:r>
              <a:rPr lang="en-US" sz="2100" err="1"/>
              <a:t>senador</a:t>
            </a:r>
            <a:r>
              <a:rPr lang="en-US" sz="2100"/>
              <a:t> Juan Manuel </a:t>
            </a:r>
            <a:r>
              <a:rPr lang="en-US" sz="2100" err="1"/>
              <a:t>Fócil</a:t>
            </a:r>
            <a:r>
              <a:rPr lang="en-US" sz="2100"/>
              <a:t> Pérez </a:t>
            </a:r>
            <a:r>
              <a:rPr lang="en-US" sz="2100" err="1"/>
              <a:t>durante</a:t>
            </a:r>
            <a:r>
              <a:rPr lang="en-US" sz="2100"/>
              <a:t> </a:t>
            </a:r>
            <a:r>
              <a:rPr lang="en-US" sz="2100" err="1"/>
              <a:t>una</a:t>
            </a:r>
            <a:r>
              <a:rPr lang="en-US" sz="2100"/>
              <a:t> </a:t>
            </a:r>
            <a:r>
              <a:rPr lang="en-US" sz="2100" err="1"/>
              <a:t>semana</a:t>
            </a:r>
            <a:r>
              <a:rPr lang="en-US" sz="2100"/>
              <a:t> </a:t>
            </a:r>
            <a:r>
              <a:rPr lang="en-US" sz="2100" err="1"/>
              <a:t>en</a:t>
            </a:r>
            <a:r>
              <a:rPr lang="en-US" sz="2100"/>
              <a:t> la que </a:t>
            </a:r>
            <a:r>
              <a:rPr lang="en-US" sz="2100" err="1"/>
              <a:t>cabilderos</a:t>
            </a:r>
            <a:r>
              <a:rPr lang="en-US" sz="2100"/>
              <a:t> de Philip Morris se </a:t>
            </a:r>
            <a:r>
              <a:rPr lang="en-US" sz="2100" err="1"/>
              <a:t>encontraban</a:t>
            </a:r>
            <a:r>
              <a:rPr lang="en-US" sz="2100"/>
              <a:t> </a:t>
            </a:r>
            <a:r>
              <a:rPr lang="en-US" sz="2100" err="1"/>
              <a:t>rondando</a:t>
            </a:r>
            <a:r>
              <a:rPr lang="en-US" sz="2100"/>
              <a:t> </a:t>
            </a:r>
            <a:r>
              <a:rPr lang="en-US" sz="2100" err="1"/>
              <a:t>el</a:t>
            </a:r>
            <a:r>
              <a:rPr lang="en-US" sz="2100"/>
              <a:t> </a:t>
            </a:r>
            <a:r>
              <a:rPr lang="en-US" sz="2100" err="1"/>
              <a:t>Senado</a:t>
            </a:r>
            <a:r>
              <a:rPr lang="en-US" sz="2100"/>
              <a:t>.</a:t>
            </a:r>
          </a:p>
          <a:p>
            <a:pPr algn="just" defTabSz="914400">
              <a:lnSpc>
                <a:spcPct val="90000"/>
              </a:lnSpc>
              <a:spcAft>
                <a:spcPts val="600"/>
              </a:spcAft>
              <a:buClr>
                <a:schemeClr val="tx2"/>
              </a:buClr>
            </a:pPr>
            <a:endParaRPr lang="en-US" sz="2100" b="1"/>
          </a:p>
          <a:p>
            <a:pPr algn="just" defTabSz="914400">
              <a:lnSpc>
                <a:spcPct val="90000"/>
              </a:lnSpc>
              <a:spcAft>
                <a:spcPts val="600"/>
              </a:spcAft>
              <a:buClr>
                <a:schemeClr val="tx2"/>
              </a:buClr>
            </a:pPr>
            <a:r>
              <a:rPr lang="en-US" sz="2100" b="1"/>
              <a:t>El </a:t>
            </a:r>
            <a:r>
              <a:rPr lang="en-US" sz="2100" b="1" err="1"/>
              <a:t>senador</a:t>
            </a:r>
            <a:r>
              <a:rPr lang="en-US" sz="2100" b="1"/>
              <a:t> lo </a:t>
            </a:r>
            <a:r>
              <a:rPr lang="en-US" sz="2100" b="1" err="1"/>
              <a:t>negó</a:t>
            </a:r>
            <a:r>
              <a:rPr lang="en-US" sz="2100" b="1"/>
              <a:t> </a:t>
            </a:r>
            <a:r>
              <a:rPr lang="en-US" sz="2100" b="1" err="1"/>
              <a:t>todo</a:t>
            </a:r>
            <a:r>
              <a:rPr lang="en-US" sz="2100" b="1"/>
              <a:t> ante </a:t>
            </a:r>
            <a:r>
              <a:rPr lang="en-US" sz="2100" b="1" err="1"/>
              <a:t>los</a:t>
            </a:r>
            <a:r>
              <a:rPr lang="en-US" sz="2100" b="1"/>
              <a:t> </a:t>
            </a:r>
            <a:r>
              <a:rPr lang="en-US" sz="2100" b="1" err="1"/>
              <a:t>medios</a:t>
            </a:r>
            <a:r>
              <a:rPr lang="en-US" sz="2100" b="1"/>
              <a:t>. Sin embargo, </a:t>
            </a:r>
            <a:r>
              <a:rPr lang="en-US" sz="2100" b="1" err="1"/>
              <a:t>aceptó</a:t>
            </a:r>
            <a:r>
              <a:rPr lang="en-US" sz="2100" b="1"/>
              <a:t>:</a:t>
            </a:r>
          </a:p>
          <a:p>
            <a:pPr marL="57150" indent="-228600" algn="just" defTabSz="914400">
              <a:lnSpc>
                <a:spcPct val="90000"/>
              </a:lnSpc>
              <a:spcAft>
                <a:spcPts val="600"/>
              </a:spcAft>
              <a:buClr>
                <a:schemeClr val="tx2"/>
              </a:buClr>
              <a:buFont typeface="Arial" panose="020B0604020202020204" pitchFamily="34" charset="0"/>
              <a:buChar char="•"/>
            </a:pPr>
            <a:endParaRPr lang="en-US" sz="2100" b="1"/>
          </a:p>
          <a:p>
            <a:pPr algn="just" defTabSz="914400">
              <a:lnSpc>
                <a:spcPct val="90000"/>
              </a:lnSpc>
              <a:spcAft>
                <a:spcPts val="600"/>
              </a:spcAft>
              <a:buClr>
                <a:schemeClr val="tx2"/>
              </a:buClr>
            </a:pPr>
            <a:r>
              <a:rPr lang="en-US" sz="2100"/>
              <a:t>“[…] </a:t>
            </a:r>
            <a:r>
              <a:rPr lang="en-US" sz="2100" err="1"/>
              <a:t>cuando</a:t>
            </a:r>
            <a:r>
              <a:rPr lang="en-US" sz="2100"/>
              <a:t> hay </a:t>
            </a:r>
            <a:r>
              <a:rPr lang="en-US" sz="2100" err="1"/>
              <a:t>una</a:t>
            </a:r>
            <a:r>
              <a:rPr lang="en-US" sz="2100"/>
              <a:t> ley que </a:t>
            </a:r>
            <a:r>
              <a:rPr lang="en-US" sz="2100" err="1"/>
              <a:t>afecta</a:t>
            </a:r>
            <a:r>
              <a:rPr lang="en-US" sz="2100"/>
              <a:t> </a:t>
            </a:r>
            <a:r>
              <a:rPr lang="en-US" sz="2100" err="1"/>
              <a:t>intereses</a:t>
            </a:r>
            <a:r>
              <a:rPr lang="en-US" sz="2100"/>
              <a:t> de </a:t>
            </a:r>
            <a:r>
              <a:rPr lang="en-US" sz="2100" err="1"/>
              <a:t>empresas</a:t>
            </a:r>
            <a:r>
              <a:rPr lang="en-US" sz="2100"/>
              <a:t>, que </a:t>
            </a:r>
            <a:r>
              <a:rPr lang="en-US" sz="2100" err="1"/>
              <a:t>afecte</a:t>
            </a:r>
            <a:r>
              <a:rPr lang="en-US" sz="2100"/>
              <a:t> </a:t>
            </a:r>
            <a:r>
              <a:rPr lang="en-US" sz="2100" err="1"/>
              <a:t>intereses</a:t>
            </a:r>
            <a:r>
              <a:rPr lang="en-US" sz="2100"/>
              <a:t> de </a:t>
            </a:r>
            <a:r>
              <a:rPr lang="en-US" sz="2100" err="1"/>
              <a:t>instituciones</a:t>
            </a:r>
            <a:r>
              <a:rPr lang="en-US" sz="2100"/>
              <a:t> de </a:t>
            </a:r>
            <a:r>
              <a:rPr lang="en-US" sz="2100" err="1"/>
              <a:t>gobierno</a:t>
            </a:r>
            <a:r>
              <a:rPr lang="en-US" sz="2100"/>
              <a:t>, </a:t>
            </a:r>
            <a:r>
              <a:rPr lang="en-US" sz="2100" err="1"/>
              <a:t>vienen</a:t>
            </a:r>
            <a:r>
              <a:rPr lang="en-US" sz="2100"/>
              <a:t> a </a:t>
            </a:r>
            <a:r>
              <a:rPr lang="en-US" sz="2100" err="1"/>
              <a:t>cabildear</a:t>
            </a:r>
            <a:r>
              <a:rPr lang="en-US" sz="2100"/>
              <a:t>, </a:t>
            </a:r>
            <a:r>
              <a:rPr lang="en-US" sz="2100" err="1"/>
              <a:t>sean</a:t>
            </a:r>
            <a:r>
              <a:rPr lang="en-US" sz="2100"/>
              <a:t> de </a:t>
            </a:r>
            <a:r>
              <a:rPr lang="en-US" sz="2100" err="1"/>
              <a:t>gobierno</a:t>
            </a:r>
            <a:r>
              <a:rPr lang="en-US" sz="2100"/>
              <a:t> o </a:t>
            </a:r>
            <a:r>
              <a:rPr lang="en-US" sz="2100" err="1"/>
              <a:t>empresas</a:t>
            </a:r>
            <a:r>
              <a:rPr lang="en-US" sz="2100"/>
              <a:t> </a:t>
            </a:r>
            <a:r>
              <a:rPr lang="en-US" sz="2100" err="1"/>
              <a:t>privadas</a:t>
            </a:r>
            <a:r>
              <a:rPr lang="en-US" sz="2100"/>
              <a:t>, y </a:t>
            </a:r>
            <a:r>
              <a:rPr lang="en-US" sz="2100" u="sng" err="1"/>
              <a:t>están</a:t>
            </a:r>
            <a:r>
              <a:rPr lang="en-US" sz="2100" u="sng"/>
              <a:t> </a:t>
            </a:r>
            <a:r>
              <a:rPr lang="en-US" sz="2100" u="sng" err="1"/>
              <a:t>en</a:t>
            </a:r>
            <a:r>
              <a:rPr lang="en-US" sz="2100" u="sng"/>
              <a:t> </a:t>
            </a:r>
            <a:r>
              <a:rPr lang="en-US" sz="2100" u="sng" err="1"/>
              <a:t>su</a:t>
            </a:r>
            <a:r>
              <a:rPr lang="en-US" sz="2100" u="sng"/>
              <a:t> derecho total</a:t>
            </a:r>
            <a:r>
              <a:rPr lang="en-US" sz="2100"/>
              <a:t>, de </a:t>
            </a:r>
            <a:r>
              <a:rPr lang="en-US" sz="2100" err="1"/>
              <a:t>poder</a:t>
            </a:r>
            <a:r>
              <a:rPr lang="en-US" sz="2100"/>
              <a:t> </a:t>
            </a:r>
            <a:r>
              <a:rPr lang="en-US" sz="2100" err="1"/>
              <a:t>hacerlo</a:t>
            </a:r>
            <a:r>
              <a:rPr lang="en-US" sz="2100"/>
              <a:t>, </a:t>
            </a:r>
            <a:r>
              <a:rPr lang="en-US" sz="2100" u="sng" err="1"/>
              <a:t>cuando</a:t>
            </a:r>
            <a:r>
              <a:rPr lang="en-US" sz="2100" u="sng"/>
              <a:t> se </a:t>
            </a:r>
            <a:r>
              <a:rPr lang="en-US" sz="2100" u="sng" err="1"/>
              <a:t>vean</a:t>
            </a:r>
            <a:r>
              <a:rPr lang="en-US" sz="2100" u="sng"/>
              <a:t> </a:t>
            </a:r>
            <a:r>
              <a:rPr lang="en-US" sz="2100" u="sng" err="1"/>
              <a:t>afectados</a:t>
            </a:r>
            <a:r>
              <a:rPr lang="en-US" sz="2100" u="sng"/>
              <a:t> sus </a:t>
            </a:r>
            <a:r>
              <a:rPr lang="en-US" sz="2100" u="sng" err="1"/>
              <a:t>intereses</a:t>
            </a:r>
            <a:r>
              <a:rPr lang="en-US" sz="2100"/>
              <a:t>.”</a:t>
            </a:r>
          </a:p>
          <a:p>
            <a:pPr marL="0" indent="-228600" defTabSz="914400">
              <a:lnSpc>
                <a:spcPct val="90000"/>
              </a:lnSpc>
              <a:spcAft>
                <a:spcPts val="600"/>
              </a:spcAft>
              <a:buFont typeface="Arial" panose="020B0604020202020204" pitchFamily="34" charset="0"/>
              <a:buChar char="•"/>
            </a:pPr>
            <a:endParaRPr lang="en-US" sz="900"/>
          </a:p>
        </p:txBody>
      </p:sp>
      <p:pic>
        <p:nvPicPr>
          <p:cNvPr id="4" name="Elementos multimedia en línea 3" title="Documental Fragmento Gatell">
            <a:hlinkClick r:id="" action="ppaction://media"/>
            <a:extLst>
              <a:ext uri="{FF2B5EF4-FFF2-40B4-BE49-F238E27FC236}">
                <a16:creationId xmlns:a16="http://schemas.microsoft.com/office/drawing/2014/main" id="{1E04EBBA-A35F-ACD8-DC84-4ABF2AD9FC25}"/>
              </a:ext>
            </a:extLst>
          </p:cNvPr>
          <p:cNvPicPr>
            <a:picLocks noRot="1" noChangeAspect="1"/>
          </p:cNvPicPr>
          <p:nvPr>
            <a:videoFile r:link="rId1"/>
          </p:nvPr>
        </p:nvPicPr>
        <p:blipFill>
          <a:blip r:embed="rId3"/>
          <a:stretch>
            <a:fillRect/>
          </a:stretch>
        </p:blipFill>
        <p:spPr>
          <a:xfrm>
            <a:off x="4861275" y="451421"/>
            <a:ext cx="4136514" cy="2337129"/>
          </a:xfrm>
          <a:prstGeom prst="rect">
            <a:avLst/>
          </a:prstGeom>
        </p:spPr>
      </p:pic>
      <p:pic>
        <p:nvPicPr>
          <p:cNvPr id="7" name="Imagen 6">
            <a:extLst>
              <a:ext uri="{FF2B5EF4-FFF2-40B4-BE49-F238E27FC236}">
                <a16:creationId xmlns:a16="http://schemas.microsoft.com/office/drawing/2014/main" id="{1A2BA915-FA84-BB32-6E45-DA13AA17A4E9}"/>
              </a:ext>
            </a:extLst>
          </p:cNvPr>
          <p:cNvPicPr>
            <a:picLocks noChangeAspect="1"/>
          </p:cNvPicPr>
          <p:nvPr/>
        </p:nvPicPr>
        <p:blipFill>
          <a:blip r:embed="rId4"/>
          <a:stretch>
            <a:fillRect/>
          </a:stretch>
        </p:blipFill>
        <p:spPr>
          <a:xfrm>
            <a:off x="5596857" y="3069066"/>
            <a:ext cx="2885358" cy="1623013"/>
          </a:xfrm>
          <a:prstGeom prst="rect">
            <a:avLst/>
          </a:prstGeom>
        </p:spPr>
      </p:pic>
      <p:sp>
        <p:nvSpPr>
          <p:cNvPr id="8" name="Título 1"/>
          <p:cNvSpPr txBox="1">
            <a:spLocks/>
          </p:cNvSpPr>
          <p:nvPr/>
        </p:nvSpPr>
        <p:spPr>
          <a:xfrm>
            <a:off x="1157072" y="258630"/>
            <a:ext cx="6683645"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s-ES" sz="4800" b="0" i="0" u="none" strike="noStrike" kern="1200" cap="none" spc="0" normalizeH="0" baseline="0" noProof="0">
              <a:ln>
                <a:noFill/>
              </a:ln>
              <a:solidFill>
                <a:srgbClr val="F79646">
                  <a:lumMod val="75000"/>
                </a:srgbClr>
              </a:solidFill>
              <a:effectLst/>
              <a:uLnTx/>
              <a:uFillTx/>
              <a:latin typeface="Bebas Neue Regular"/>
              <a:ea typeface="+mj-ea"/>
              <a:cs typeface="Bebas Neue Regular"/>
            </a:endParaRPr>
          </a:p>
        </p:txBody>
      </p:sp>
    </p:spTree>
    <p:extLst>
      <p:ext uri="{BB962C8B-B14F-4D97-AF65-F5344CB8AC3E}">
        <p14:creationId xmlns:p14="http://schemas.microsoft.com/office/powerpoint/2010/main" val="10646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p:cNvSpPr txBox="1">
            <a:spLocks/>
          </p:cNvSpPr>
          <p:nvPr/>
        </p:nvSpPr>
        <p:spPr>
          <a:xfrm>
            <a:off x="5291691" y="267336"/>
            <a:ext cx="3852309" cy="85180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3600" kern="1200" err="1">
                <a:solidFill>
                  <a:schemeClr val="accent6">
                    <a:lumMod val="75000"/>
                  </a:schemeClr>
                </a:solidFill>
                <a:latin typeface="Bebas Neue" panose="020B0606020202050201" pitchFamily="34" charset="0"/>
              </a:rPr>
              <a:t>Reforma</a:t>
            </a:r>
            <a:r>
              <a:rPr lang="en-US" sz="3600" kern="1200">
                <a:solidFill>
                  <a:schemeClr val="accent6">
                    <a:lumMod val="75000"/>
                  </a:schemeClr>
                </a:solidFill>
                <a:latin typeface="Bebas Neue" panose="020B0606020202050201" pitchFamily="34" charset="0"/>
              </a:rPr>
              <a:t> a la LGCT</a:t>
            </a:r>
          </a:p>
        </p:txBody>
      </p:sp>
      <p:pic>
        <p:nvPicPr>
          <p:cNvPr id="11" name="Imagen 10" descr="Un grupo de personas junto a un avión&#10;&#10;Descripción generada automáticamente">
            <a:extLst>
              <a:ext uri="{FF2B5EF4-FFF2-40B4-BE49-F238E27FC236}">
                <a16:creationId xmlns:a16="http://schemas.microsoft.com/office/drawing/2014/main" id="{CEC77015-05EC-300B-4B0F-D68B5C05A467}"/>
              </a:ext>
            </a:extLst>
          </p:cNvPr>
          <p:cNvPicPr>
            <a:picLocks noChangeAspect="1"/>
          </p:cNvPicPr>
          <p:nvPr/>
        </p:nvPicPr>
        <p:blipFill rotWithShape="1">
          <a:blip r:embed="rId3"/>
          <a:srcRect t="3746" r="-3" b="17150"/>
          <a:stretch/>
        </p:blipFill>
        <p:spPr>
          <a:xfrm>
            <a:off x="-1" y="10"/>
            <a:ext cx="4334912" cy="2571740"/>
          </a:xfrm>
          <a:prstGeom prst="rect">
            <a:avLst/>
          </a:prstGeom>
        </p:spPr>
      </p:pic>
      <p:grpSp>
        <p:nvGrpSpPr>
          <p:cNvPr id="32" name="Group 3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34845"/>
            <a:ext cx="801651" cy="1594967"/>
            <a:chOff x="10918968" y="713127"/>
            <a:chExt cx="1273032" cy="2532832"/>
          </a:xfrm>
        </p:grpSpPr>
        <p:sp>
          <p:nvSpPr>
            <p:cNvPr id="33" name="Rectangle 3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Imagen 9" descr="Un grupo de personas de pie en la calle&#10;&#10;Descripción generada automáticamente con confianza media">
            <a:extLst>
              <a:ext uri="{FF2B5EF4-FFF2-40B4-BE49-F238E27FC236}">
                <a16:creationId xmlns:a16="http://schemas.microsoft.com/office/drawing/2014/main" id="{24177D5E-A021-1BC8-B24B-7C1FC25C009C}"/>
              </a:ext>
            </a:extLst>
          </p:cNvPr>
          <p:cNvPicPr>
            <a:picLocks noChangeAspect="1"/>
          </p:cNvPicPr>
          <p:nvPr/>
        </p:nvPicPr>
        <p:blipFill rotWithShape="1">
          <a:blip r:embed="rId4"/>
          <a:srcRect l="11204" r="8734" b="3"/>
          <a:stretch/>
        </p:blipFill>
        <p:spPr>
          <a:xfrm>
            <a:off x="-1" y="2571750"/>
            <a:ext cx="4334912" cy="2571750"/>
          </a:xfrm>
          <a:prstGeom prst="rect">
            <a:avLst/>
          </a:prstGeom>
        </p:spPr>
      </p:pic>
      <p:sp>
        <p:nvSpPr>
          <p:cNvPr id="8" name="Marcador de contenido 2">
            <a:extLst>
              <a:ext uri="{FF2B5EF4-FFF2-40B4-BE49-F238E27FC236}">
                <a16:creationId xmlns:a16="http://schemas.microsoft.com/office/drawing/2014/main" id="{15B45392-4B66-82F2-144F-E1528DB814B4}"/>
              </a:ext>
            </a:extLst>
          </p:cNvPr>
          <p:cNvSpPr>
            <a:spLocks noGrp="1"/>
          </p:cNvSpPr>
          <p:nvPr>
            <p:ph idx="1"/>
          </p:nvPr>
        </p:nvSpPr>
        <p:spPr>
          <a:xfrm>
            <a:off x="4809090" y="1337235"/>
            <a:ext cx="3852309" cy="3295487"/>
          </a:xfrm>
        </p:spPr>
        <p:txBody>
          <a:bodyPr vert="horz" lIns="91440" tIns="45720" rIns="91440" bIns="45720" rtlCol="0">
            <a:normAutofit/>
          </a:bodyPr>
          <a:lstStyle/>
          <a:p>
            <a:pPr marL="457200" indent="-285750" algn="just" defTabSz="914400">
              <a:lnSpc>
                <a:spcPct val="90000"/>
              </a:lnSpc>
              <a:buClr>
                <a:schemeClr val="tx2">
                  <a:lumMod val="75000"/>
                </a:schemeClr>
              </a:buClr>
              <a:buFont typeface="Wingdings" panose="05000000000000000000" pitchFamily="2" charset="2"/>
              <a:buChar char="Ø"/>
            </a:pPr>
            <a:r>
              <a:rPr lang="en-US" sz="1600" dirty="0"/>
              <a:t>14 de </a:t>
            </a:r>
            <a:r>
              <a:rPr lang="en-US" sz="1600" dirty="0" err="1"/>
              <a:t>diciembre</a:t>
            </a:r>
            <a:r>
              <a:rPr lang="en-US" sz="1600" dirty="0"/>
              <a:t> de 2021: Se </a:t>
            </a:r>
            <a:r>
              <a:rPr lang="en-US" sz="1600" dirty="0" err="1"/>
              <a:t>aprueba</a:t>
            </a:r>
            <a:r>
              <a:rPr lang="en-US" sz="1600" dirty="0"/>
              <a:t> la </a:t>
            </a:r>
            <a:r>
              <a:rPr lang="en-US" sz="1600" dirty="0" err="1"/>
              <a:t>reforma</a:t>
            </a:r>
            <a:r>
              <a:rPr lang="en-US" sz="1600" dirty="0"/>
              <a:t> a la Ley General para </a:t>
            </a:r>
            <a:r>
              <a:rPr lang="en-US" sz="1600" dirty="0" err="1"/>
              <a:t>el</a:t>
            </a:r>
            <a:r>
              <a:rPr lang="en-US" sz="1600" dirty="0"/>
              <a:t> Control del Tabaco (LGCT) </a:t>
            </a:r>
            <a:r>
              <a:rPr lang="en-US" sz="1600" dirty="0" err="1"/>
              <a:t>en</a:t>
            </a:r>
            <a:r>
              <a:rPr lang="en-US" sz="1600" dirty="0"/>
              <a:t> </a:t>
            </a:r>
            <a:r>
              <a:rPr lang="en-US" sz="1600" dirty="0" err="1"/>
              <a:t>materia</a:t>
            </a:r>
            <a:r>
              <a:rPr lang="en-US" sz="1600" dirty="0"/>
              <a:t> de ambientes </a:t>
            </a:r>
            <a:r>
              <a:rPr lang="en-US" sz="1600" dirty="0" err="1"/>
              <a:t>libres</a:t>
            </a:r>
            <a:r>
              <a:rPr lang="en-US" sz="1600" dirty="0"/>
              <a:t> de </a:t>
            </a:r>
            <a:r>
              <a:rPr lang="en-US" sz="1600" dirty="0" err="1"/>
              <a:t>humo</a:t>
            </a:r>
            <a:r>
              <a:rPr lang="en-US" sz="1600" dirty="0"/>
              <a:t> de tabaco y </a:t>
            </a:r>
            <a:r>
              <a:rPr lang="en-US" sz="1600" dirty="0" err="1"/>
              <a:t>emisiones</a:t>
            </a:r>
            <a:r>
              <a:rPr lang="en-US" sz="1600" dirty="0"/>
              <a:t>, y </a:t>
            </a:r>
            <a:r>
              <a:rPr lang="en-US" sz="1600" dirty="0" err="1"/>
              <a:t>prohibición</a:t>
            </a:r>
            <a:r>
              <a:rPr lang="en-US" sz="1600" dirty="0"/>
              <a:t> total de </a:t>
            </a:r>
            <a:r>
              <a:rPr lang="en-US" sz="1600" dirty="0" err="1"/>
              <a:t>publicidad</a:t>
            </a:r>
            <a:r>
              <a:rPr lang="en-US" sz="1600" dirty="0"/>
              <a:t> </a:t>
            </a:r>
            <a:r>
              <a:rPr lang="en-US" sz="1600" dirty="0" err="1"/>
              <a:t>promoción</a:t>
            </a:r>
            <a:r>
              <a:rPr lang="en-US" sz="1600" dirty="0"/>
              <a:t> y </a:t>
            </a:r>
            <a:r>
              <a:rPr lang="en-US" sz="1600" dirty="0" err="1"/>
              <a:t>patrocinio</a:t>
            </a:r>
            <a:r>
              <a:rPr lang="en-US" sz="1600" dirty="0"/>
              <a:t>. </a:t>
            </a:r>
          </a:p>
          <a:p>
            <a:pPr marL="400050" indent="-285750" algn="just" defTabSz="914400">
              <a:lnSpc>
                <a:spcPct val="90000"/>
              </a:lnSpc>
              <a:buClr>
                <a:schemeClr val="tx2">
                  <a:lumMod val="75000"/>
                </a:schemeClr>
              </a:buClr>
              <a:buFont typeface="Wingdings" panose="05000000000000000000" pitchFamily="2" charset="2"/>
              <a:buChar char="Ø"/>
            </a:pPr>
            <a:r>
              <a:rPr lang="en-US" sz="1600" dirty="0"/>
              <a:t>El </a:t>
            </a:r>
            <a:r>
              <a:rPr lang="en-US" sz="1600" dirty="0" err="1"/>
              <a:t>Decreto</a:t>
            </a:r>
            <a:r>
              <a:rPr lang="en-US" sz="1600" dirty="0"/>
              <a:t> </a:t>
            </a:r>
            <a:r>
              <a:rPr lang="en-US" sz="1600" dirty="0" err="1"/>
              <a:t>fue</a:t>
            </a:r>
            <a:r>
              <a:rPr lang="en-US" sz="1600" dirty="0"/>
              <a:t> </a:t>
            </a:r>
            <a:r>
              <a:rPr lang="en-US" sz="1600" dirty="0" err="1"/>
              <a:t>publicado</a:t>
            </a:r>
            <a:r>
              <a:rPr lang="en-US" sz="1600" dirty="0"/>
              <a:t> </a:t>
            </a:r>
            <a:r>
              <a:rPr lang="en-US" sz="1600" dirty="0" err="1"/>
              <a:t>el</a:t>
            </a:r>
            <a:r>
              <a:rPr lang="en-US" sz="1600" dirty="0"/>
              <a:t> 17 de </a:t>
            </a:r>
            <a:r>
              <a:rPr lang="en-US" sz="1600" dirty="0" err="1"/>
              <a:t>febrero</a:t>
            </a:r>
            <a:r>
              <a:rPr lang="en-US" sz="1600" dirty="0"/>
              <a:t> de 2022, </a:t>
            </a:r>
            <a:r>
              <a:rPr lang="en-US" sz="1600" dirty="0" err="1"/>
              <a:t>entrando</a:t>
            </a:r>
            <a:r>
              <a:rPr lang="en-US" sz="1600" dirty="0"/>
              <a:t> </a:t>
            </a:r>
            <a:r>
              <a:rPr lang="en-US" sz="1600" dirty="0" err="1"/>
              <a:t>en</a:t>
            </a:r>
            <a:r>
              <a:rPr lang="en-US" sz="1600" dirty="0"/>
              <a:t> vigor al día </a:t>
            </a:r>
            <a:r>
              <a:rPr lang="en-US" sz="1600" dirty="0" err="1"/>
              <a:t>siguiente</a:t>
            </a:r>
            <a:r>
              <a:rPr lang="en-US" sz="1600" dirty="0"/>
              <a:t>.</a:t>
            </a:r>
          </a:p>
          <a:p>
            <a:pPr marL="400050" indent="-285750" algn="just" defTabSz="914400">
              <a:lnSpc>
                <a:spcPct val="90000"/>
              </a:lnSpc>
              <a:buClr>
                <a:schemeClr val="tx2">
                  <a:lumMod val="75000"/>
                </a:schemeClr>
              </a:buClr>
              <a:buFont typeface="Wingdings" panose="05000000000000000000" pitchFamily="2" charset="2"/>
              <a:buChar char="Ø"/>
            </a:pPr>
            <a:r>
              <a:rPr lang="en-US" sz="1600" dirty="0"/>
              <a:t>El </a:t>
            </a:r>
            <a:r>
              <a:rPr lang="en-US" sz="1600" dirty="0" err="1"/>
              <a:t>proceso</a:t>
            </a:r>
            <a:r>
              <a:rPr lang="en-US" sz="1600" dirty="0"/>
              <a:t> de </a:t>
            </a:r>
            <a:r>
              <a:rPr lang="en-US" sz="1600" dirty="0" err="1"/>
              <a:t>reformas</a:t>
            </a:r>
            <a:r>
              <a:rPr lang="en-US" sz="1600" dirty="0"/>
              <a:t> al </a:t>
            </a:r>
            <a:r>
              <a:rPr lang="en-US" sz="1600" dirty="0" err="1"/>
              <a:t>Reglamento</a:t>
            </a:r>
            <a:r>
              <a:rPr lang="en-US" sz="1600" dirty="0"/>
              <a:t> de la LGCT </a:t>
            </a:r>
            <a:r>
              <a:rPr lang="en-US" sz="1600" dirty="0" err="1"/>
              <a:t>está</a:t>
            </a:r>
            <a:r>
              <a:rPr lang="en-US" sz="1600" dirty="0"/>
              <a:t> </a:t>
            </a:r>
            <a:r>
              <a:rPr lang="en-US" sz="1600" dirty="0" err="1"/>
              <a:t>abierto</a:t>
            </a:r>
            <a:r>
              <a:rPr lang="en-US" sz="1600" dirty="0"/>
              <a:t> a consulta </a:t>
            </a:r>
            <a:r>
              <a:rPr lang="en-US" sz="1600" dirty="0" err="1"/>
              <a:t>pública</a:t>
            </a:r>
            <a:r>
              <a:rPr lang="en-US" sz="1600" dirty="0"/>
              <a:t>. La </a:t>
            </a:r>
            <a:r>
              <a:rPr lang="en-US" sz="1600" dirty="0" err="1"/>
              <a:t>mitad</a:t>
            </a:r>
            <a:r>
              <a:rPr lang="en-US" sz="1600" dirty="0"/>
              <a:t> de </a:t>
            </a:r>
            <a:r>
              <a:rPr lang="en-US" sz="1600" dirty="0" err="1"/>
              <a:t>los</a:t>
            </a:r>
            <a:r>
              <a:rPr lang="en-US" sz="1600" dirty="0"/>
              <a:t> </a:t>
            </a:r>
            <a:r>
              <a:rPr lang="en-US" sz="1600" dirty="0" err="1"/>
              <a:t>comentarios</a:t>
            </a:r>
            <a:r>
              <a:rPr lang="en-US" sz="1600" dirty="0"/>
              <a:t> son de </a:t>
            </a:r>
            <a:r>
              <a:rPr lang="en-US" sz="1600" dirty="0" err="1"/>
              <a:t>los</a:t>
            </a:r>
            <a:r>
              <a:rPr lang="en-US" sz="1600" dirty="0"/>
              <a:t> </a:t>
            </a:r>
            <a:r>
              <a:rPr lang="en-US" sz="1600" dirty="0" err="1"/>
              <a:t>grupos</a:t>
            </a:r>
            <a:r>
              <a:rPr lang="en-US" sz="1600" dirty="0"/>
              <a:t> </a:t>
            </a:r>
            <a:r>
              <a:rPr lang="en-US" sz="1600" dirty="0" err="1"/>
              <a:t>provapeo</a:t>
            </a:r>
            <a:r>
              <a:rPr lang="en-US" sz="1600" dirty="0"/>
              <a:t>.</a:t>
            </a:r>
          </a:p>
        </p:txBody>
      </p:sp>
      <p:sp>
        <p:nvSpPr>
          <p:cNvPr id="36" name="Isosceles Triangle 3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007135" y="3827443"/>
            <a:ext cx="1513185"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458880" y="4296531"/>
            <a:ext cx="364184"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contenido 2"/>
          <p:cNvSpPr txBox="1">
            <a:spLocks/>
          </p:cNvSpPr>
          <p:nvPr/>
        </p:nvSpPr>
        <p:spPr>
          <a:xfrm>
            <a:off x="1383531" y="1830365"/>
            <a:ext cx="2272209" cy="6374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s-ES" sz="2000">
              <a:latin typeface="Avenir"/>
              <a:cs typeface="Avenir"/>
            </a:endParaRPr>
          </a:p>
        </p:txBody>
      </p:sp>
    </p:spTree>
    <p:extLst>
      <p:ext uri="{BB962C8B-B14F-4D97-AF65-F5344CB8AC3E}">
        <p14:creationId xmlns:p14="http://schemas.microsoft.com/office/powerpoint/2010/main" val="428233810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ítulo 1"/>
          <p:cNvSpPr txBox="1">
            <a:spLocks/>
          </p:cNvSpPr>
          <p:nvPr/>
        </p:nvSpPr>
        <p:spPr>
          <a:xfrm>
            <a:off x="1157072" y="258630"/>
            <a:ext cx="6683645" cy="85725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4800">
                <a:solidFill>
                  <a:schemeClr val="accent6">
                    <a:lumMod val="75000"/>
                  </a:schemeClr>
                </a:solidFill>
                <a:latin typeface="Bebas Neue Regular"/>
              </a:rPr>
              <a:t>INICIATIVA LAXA DE VAPEADORES/FORO SOBRE EL VAPEO EN CÁMARA DE DIPUTADOS</a:t>
            </a:r>
            <a:endParaRPr lang="es-ES" sz="4800">
              <a:solidFill>
                <a:schemeClr val="accent6">
                  <a:lumMod val="75000"/>
                </a:schemeClr>
              </a:solidFill>
              <a:latin typeface="Bebas Neue Regular"/>
              <a:cs typeface="Bebas Neue Regular"/>
            </a:endParaRPr>
          </a:p>
        </p:txBody>
      </p:sp>
      <p:sp>
        <p:nvSpPr>
          <p:cNvPr id="10" name="CuadroTexto 9">
            <a:extLst>
              <a:ext uri="{FF2B5EF4-FFF2-40B4-BE49-F238E27FC236}">
                <a16:creationId xmlns:a16="http://schemas.microsoft.com/office/drawing/2014/main" id="{9D192F04-F087-CECE-9392-462E8B342018}"/>
              </a:ext>
            </a:extLst>
          </p:cNvPr>
          <p:cNvSpPr txBox="1"/>
          <p:nvPr/>
        </p:nvSpPr>
        <p:spPr>
          <a:xfrm>
            <a:off x="1157072" y="1058255"/>
            <a:ext cx="7524473" cy="3754874"/>
          </a:xfrm>
          <a:prstGeom prst="rect">
            <a:avLst/>
          </a:prstGeom>
          <a:noFill/>
        </p:spPr>
        <p:txBody>
          <a:bodyPr wrap="square">
            <a:spAutoFit/>
          </a:bodyPr>
          <a:lstStyle/>
          <a:p>
            <a:pPr marL="285750" indent="-285750" algn="just">
              <a:buFont typeface="Arial" panose="020B0604020202020204" pitchFamily="34" charset="0"/>
              <a:buChar char="•"/>
            </a:pPr>
            <a:r>
              <a:rPr lang="es-MX" sz="1400"/>
              <a:t>El 17 de noviembre de 2021 se publicó en la gaceta parlamentaria una iniciativa presentada por los diputados Sergio Barrera Sepúlveda, Salomón Chertorivski y Jorge Álvarez </a:t>
            </a:r>
            <a:r>
              <a:rPr lang="es-MX" sz="1400" err="1"/>
              <a:t>Maynez</a:t>
            </a:r>
            <a:r>
              <a:rPr lang="es-MX" sz="1400"/>
              <a:t> del partido Movimiento Ciudadano.</a:t>
            </a:r>
          </a:p>
          <a:p>
            <a:pPr algn="just"/>
            <a:endParaRPr lang="es-MX" sz="1400"/>
          </a:p>
          <a:p>
            <a:pPr marL="285750" indent="-285750" algn="just">
              <a:buFont typeface="Wingdings" panose="05000000000000000000" pitchFamily="2" charset="2"/>
              <a:buChar char="ü"/>
            </a:pPr>
            <a:r>
              <a:rPr lang="es-MX" sz="1400"/>
              <a:t>De estos tres diputados se sabe que el primero ha tenido una estrecha relación con la IT. Antes de la presentación de su iniciativa, en julio de 2021</a:t>
            </a:r>
            <a:r>
              <a:rPr lang="es-MX" sz="1400">
                <a:effectLst/>
                <a:ea typeface="Calibri" panose="020F0502020204030204" pitchFamily="34" charset="0"/>
              </a:rPr>
              <a:t> el Diputado Sergio Barrera realizó varias publicaciones en su cuenta de Twitter apoyando abiertamente a Philip Morris:</a:t>
            </a:r>
          </a:p>
          <a:p>
            <a:pPr marL="285750" indent="-285750" algn="just">
              <a:buFont typeface="Wingdings" panose="05000000000000000000" pitchFamily="2" charset="2"/>
              <a:buChar char="ü"/>
            </a:pPr>
            <a:endParaRPr lang="es-MX" sz="1400">
              <a:effectLst/>
              <a:ea typeface="Calibri" panose="020F0502020204030204" pitchFamily="34" charset="0"/>
            </a:endParaRPr>
          </a:p>
          <a:p>
            <a:pPr marL="285750" indent="-285750" algn="just">
              <a:buFont typeface="Wingdings" panose="05000000000000000000" pitchFamily="2" charset="2"/>
              <a:buChar char="q"/>
            </a:pPr>
            <a:r>
              <a:rPr lang="es-MX" sz="1400"/>
              <a:t>Participó en la </a:t>
            </a:r>
            <a:r>
              <a:rPr lang="es-MX" sz="1400">
                <a:effectLst/>
                <a:ea typeface="Calibri" panose="020F0502020204030204" pitchFamily="34" charset="0"/>
              </a:rPr>
              <a:t>inauguración de la primera planta de biodegradación de colillas de cigarro que realizaron Philip Morris y Ecofilter México, “tengan por seguro que seré su aliado en el Congreso de la Unión”. En esta publicación se muestran fotos de los residuos de los “</a:t>
            </a:r>
            <a:r>
              <a:rPr lang="es-MX" sz="1400" err="1">
                <a:effectLst/>
                <a:ea typeface="Calibri" panose="020F0502020204030204" pitchFamily="34" charset="0"/>
              </a:rPr>
              <a:t>heets</a:t>
            </a:r>
            <a:r>
              <a:rPr lang="es-MX" sz="1400">
                <a:effectLst/>
                <a:ea typeface="Calibri" panose="020F0502020204030204" pitchFamily="34" charset="0"/>
              </a:rPr>
              <a:t>” los cartuchos del nuevo producto de tabaco calentado de Philip Morris que busca ser regulado en México, IQOS.</a:t>
            </a:r>
          </a:p>
          <a:p>
            <a:pPr marL="285750" indent="-285750" algn="just">
              <a:buFont typeface="Wingdings" panose="05000000000000000000" pitchFamily="2" charset="2"/>
              <a:buChar char="q"/>
            </a:pPr>
            <a:r>
              <a:rPr lang="es-MX" sz="1400">
                <a:ea typeface="Calibri" panose="020F0502020204030204" pitchFamily="34" charset="0"/>
              </a:rPr>
              <a:t>En una entrevista con El Financiero TV el diputado Sergio Barrera reconoció que las tabacaleras tienen un interés y se han acercado “porque ellos también quieren ver de qué forma se va a regular”, sin embargo nunca </a:t>
            </a:r>
            <a:r>
              <a:rPr lang="es-MX" sz="1400" err="1">
                <a:ea typeface="Calibri" panose="020F0502020204030204" pitchFamily="34" charset="0"/>
              </a:rPr>
              <a:t>tranaparentó</a:t>
            </a:r>
            <a:r>
              <a:rPr lang="es-MX" sz="1400">
                <a:ea typeface="Calibri" panose="020F0502020204030204" pitchFamily="34" charset="0"/>
              </a:rPr>
              <a:t> ni informó qué fue lo que se habló durante esas reuniones, ignorando por completo el art. 5.3 de CMCT.</a:t>
            </a:r>
            <a:endParaRPr lang="es-MX" sz="1400">
              <a:effectLst/>
              <a:ea typeface="Calibri" panose="020F0502020204030204" pitchFamily="34" charset="0"/>
            </a:endParaRPr>
          </a:p>
        </p:txBody>
      </p:sp>
    </p:spTree>
    <p:extLst>
      <p:ext uri="{BB962C8B-B14F-4D97-AF65-F5344CB8AC3E}">
        <p14:creationId xmlns:p14="http://schemas.microsoft.com/office/powerpoint/2010/main" val="283701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370371B-C821-6EBC-3D42-23C485C7F3CB}"/>
              </a:ext>
            </a:extLst>
          </p:cNvPr>
          <p:cNvSpPr txBox="1"/>
          <p:nvPr/>
        </p:nvSpPr>
        <p:spPr>
          <a:xfrm>
            <a:off x="809297" y="511553"/>
            <a:ext cx="8050924" cy="4031873"/>
          </a:xfrm>
          <a:prstGeom prst="rect">
            <a:avLst/>
          </a:prstGeom>
          <a:noFill/>
        </p:spPr>
        <p:txBody>
          <a:bodyPr wrap="square">
            <a:spAutoFit/>
          </a:bodyPr>
          <a:lstStyle/>
          <a:p>
            <a:r>
              <a:rPr lang="es-MX" sz="1600"/>
              <a:t>En esa misma entrevista Barrera Sepúlveda dijo: </a:t>
            </a:r>
          </a:p>
          <a:p>
            <a:endParaRPr lang="es-MX" sz="1600"/>
          </a:p>
          <a:p>
            <a:pPr marL="0" indent="0" algn="ctr">
              <a:buNone/>
            </a:pPr>
            <a:r>
              <a:rPr lang="es-MX" sz="1600"/>
              <a:t>  “nosotros tenemos que legislar para prácticamente toda la gente, no vamos en favor de uno o de otro […] crearemos un parlamento abierto donde invitaremos a distintas partes para conocer </a:t>
            </a:r>
            <a:r>
              <a:rPr lang="es-MX" sz="1600" u="sng"/>
              <a:t>sobre todo el mercado , </a:t>
            </a:r>
            <a:r>
              <a:rPr lang="es-MX" sz="1600"/>
              <a:t>todas las opiniones y sobre eso crearemos este marco regulatorio”</a:t>
            </a:r>
          </a:p>
          <a:p>
            <a:pPr marL="0" indent="0" algn="ctr">
              <a:buNone/>
            </a:pPr>
            <a:endParaRPr lang="es-MX" sz="1600"/>
          </a:p>
          <a:p>
            <a:pPr algn="just"/>
            <a:r>
              <a:rPr lang="es-MX" sz="1600"/>
              <a:t>Este foro fue realizado el 2 de marzo de 2022 y </a:t>
            </a:r>
            <a:r>
              <a:rPr lang="es-MX" sz="1600">
                <a:effectLst/>
                <a:latin typeface="Calibri" panose="020F0502020204030204" pitchFamily="34" charset="0"/>
                <a:ea typeface="Calibri" panose="020F0502020204030204" pitchFamily="34" charset="0"/>
              </a:rPr>
              <a:t>participaron en el diálogo empresarios interesados en comercializar este producto como una supuesta alternativa para dejar de fumar, privilegiando su interés por vender el producto que por la salud </a:t>
            </a:r>
            <a:r>
              <a:rPr lang="es-MX" sz="1600" u="sng">
                <a:effectLst/>
                <a:latin typeface="Calibri" panose="020F0502020204030204" pitchFamily="34" charset="0"/>
                <a:ea typeface="Calibri" panose="020F0502020204030204" pitchFamily="34" charset="0"/>
              </a:rPr>
              <a:t>general </a:t>
            </a:r>
            <a:r>
              <a:rPr lang="es-MX" sz="1600">
                <a:effectLst/>
                <a:latin typeface="Calibri" panose="020F0502020204030204" pitchFamily="34" charset="0"/>
                <a:ea typeface="Calibri" panose="020F0502020204030204" pitchFamily="34" charset="0"/>
              </a:rPr>
              <a:t>de toda la población.</a:t>
            </a:r>
          </a:p>
          <a:p>
            <a:pPr algn="just"/>
            <a:r>
              <a:rPr lang="es-MX" sz="1600">
                <a:latin typeface="Calibri" panose="020F0502020204030204" pitchFamily="34" charset="0"/>
              </a:rPr>
              <a:t>Los legisladores insistieron en que su iniciativa tenía tres ejes: </a:t>
            </a:r>
          </a:p>
          <a:p>
            <a:pPr marL="0" indent="0" algn="just">
              <a:buNone/>
            </a:pPr>
            <a:endParaRPr lang="es-MX" sz="1600">
              <a:latin typeface="Calibri" panose="020F0502020204030204" pitchFamily="34" charset="0"/>
            </a:endParaRPr>
          </a:p>
          <a:p>
            <a:pPr marL="514350" indent="-514350" algn="just">
              <a:buAutoNum type="arabicPeriod"/>
            </a:pPr>
            <a:r>
              <a:rPr lang="es-MX" sz="1600"/>
              <a:t>La salud de la población.</a:t>
            </a:r>
          </a:p>
          <a:p>
            <a:pPr marL="514350" indent="-514350" algn="just">
              <a:buAutoNum type="arabicPeriod"/>
            </a:pPr>
            <a:r>
              <a:rPr lang="es-MX" sz="1600"/>
              <a:t>El respeto al derecho humano del libre desarrollo de la personalidad de los usuarios de dispositivos.</a:t>
            </a:r>
          </a:p>
          <a:p>
            <a:pPr marL="514350" indent="-514350" algn="just">
              <a:buAutoNum type="arabicPeriod"/>
            </a:pPr>
            <a:r>
              <a:rPr lang="es-MX" sz="1600"/>
              <a:t>Certeza al mercado</a:t>
            </a:r>
          </a:p>
        </p:txBody>
      </p:sp>
    </p:spTree>
    <p:extLst>
      <p:ext uri="{BB962C8B-B14F-4D97-AF65-F5344CB8AC3E}">
        <p14:creationId xmlns:p14="http://schemas.microsoft.com/office/powerpoint/2010/main" val="376407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998205A-2785-2DCE-6F37-2BFA054ECDB0}"/>
              </a:ext>
            </a:extLst>
          </p:cNvPr>
          <p:cNvPicPr>
            <a:picLocks noGrp="1" noChangeAspect="1"/>
          </p:cNvPicPr>
          <p:nvPr>
            <p:ph idx="1"/>
          </p:nvPr>
        </p:nvPicPr>
        <p:blipFill rotWithShape="1">
          <a:blip r:embed="rId2"/>
          <a:srcRect l="8432" t="23012" r="14670" b="4183"/>
          <a:stretch/>
        </p:blipFill>
        <p:spPr>
          <a:xfrm>
            <a:off x="0" y="15636"/>
            <a:ext cx="9144000" cy="5112227"/>
          </a:xfrm>
        </p:spPr>
      </p:pic>
    </p:spTree>
    <p:extLst>
      <p:ext uri="{BB962C8B-B14F-4D97-AF65-F5344CB8AC3E}">
        <p14:creationId xmlns:p14="http://schemas.microsoft.com/office/powerpoint/2010/main" val="360176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1157072" y="258630"/>
            <a:ext cx="5001990" cy="85725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4800">
                <a:solidFill>
                  <a:schemeClr val="tx2">
                    <a:lumMod val="60000"/>
                    <a:lumOff val="40000"/>
                  </a:schemeClr>
                </a:solidFill>
                <a:latin typeface="Bebas Neue Regular"/>
                <a:cs typeface="Bebas Neue Regular"/>
              </a:rPr>
              <a:t>Decreto de prohibición de </a:t>
            </a:r>
            <a:r>
              <a:rPr lang="es-ES_tradnl" sz="4800" err="1">
                <a:solidFill>
                  <a:schemeClr val="tx2">
                    <a:lumMod val="60000"/>
                    <a:lumOff val="40000"/>
                  </a:schemeClr>
                </a:solidFill>
                <a:latin typeface="Bebas Neue Regular"/>
                <a:cs typeface="Bebas Neue Regular"/>
              </a:rPr>
              <a:t>vapeadores</a:t>
            </a:r>
            <a:r>
              <a:rPr lang="es-ES_tradnl" sz="4800">
                <a:solidFill>
                  <a:schemeClr val="tx2">
                    <a:lumMod val="60000"/>
                    <a:lumOff val="40000"/>
                  </a:schemeClr>
                </a:solidFill>
                <a:latin typeface="Bebas Neue Regular"/>
                <a:cs typeface="Bebas Neue Regular"/>
              </a:rPr>
              <a:t> </a:t>
            </a:r>
            <a:endParaRPr lang="es-ES" sz="4800">
              <a:solidFill>
                <a:schemeClr val="tx2">
                  <a:lumMod val="60000"/>
                  <a:lumOff val="40000"/>
                </a:schemeClr>
              </a:solidFill>
              <a:latin typeface="Bebas Neue Regular"/>
              <a:cs typeface="Bebas Neue Regular"/>
            </a:endParaRPr>
          </a:p>
        </p:txBody>
      </p:sp>
      <p:sp>
        <p:nvSpPr>
          <p:cNvPr id="8" name="Marcador de contenido 2">
            <a:extLst>
              <a:ext uri="{FF2B5EF4-FFF2-40B4-BE49-F238E27FC236}">
                <a16:creationId xmlns:a16="http://schemas.microsoft.com/office/drawing/2014/main" id="{E2A2D05E-5BA1-5446-DC17-188CA160ABD9}"/>
              </a:ext>
            </a:extLst>
          </p:cNvPr>
          <p:cNvSpPr>
            <a:spLocks noGrp="1"/>
          </p:cNvSpPr>
          <p:nvPr>
            <p:ph idx="1"/>
          </p:nvPr>
        </p:nvSpPr>
        <p:spPr>
          <a:xfrm>
            <a:off x="892065" y="963777"/>
            <a:ext cx="7391964" cy="4351338"/>
          </a:xfrm>
        </p:spPr>
        <p:txBody>
          <a:bodyPr>
            <a:noAutofit/>
          </a:bodyPr>
          <a:lstStyle/>
          <a:p>
            <a:r>
              <a:rPr lang="es-MX" sz="1800"/>
              <a:t>Con motivo del 31 de mayo, Día Mundial sin Tabaco, el presidente de la república emitió un decreto por medio del cual se prohíbe la circulación y comercialización de vapeadores y cigarrillos electrónicos.</a:t>
            </a:r>
          </a:p>
          <a:p>
            <a:r>
              <a:rPr lang="es-MX" sz="1800"/>
              <a:t>En respuesta los grupos </a:t>
            </a:r>
            <a:r>
              <a:rPr lang="es-MX" sz="1800" err="1"/>
              <a:t>antivapeo</a:t>
            </a:r>
            <a:r>
              <a:rPr lang="es-MX" sz="1800"/>
              <a:t> han armado su estrategia a través de los medios de comunicación y la presentación de amparos.</a:t>
            </a:r>
          </a:p>
          <a:p>
            <a:r>
              <a:rPr lang="es-MX" sz="1800"/>
              <a:t>Tentativamente hay 217 amparos* (recursos legales para reclamar violación de derechos o abusos de autoridad) presentados en la CDMX.</a:t>
            </a:r>
          </a:p>
          <a:p>
            <a:r>
              <a:rPr lang="es-MX" sz="1800"/>
              <a:t>La organización “México y el mundo vapeando” ha circulado su propia plantilla que puede ser utilizada por las personas consumidores </a:t>
            </a:r>
          </a:p>
          <a:p>
            <a:r>
              <a:rPr lang="es-MX" sz="1800"/>
              <a:t>Es importante recordar que a pesar de los esfuerzos del ejecutivo federal, la SCJN ha dejado una puerta abierta para que este tipo de instrumentos de defensa de los derechos humanos sean utilizados como vehículo para vender estos productos.</a:t>
            </a:r>
          </a:p>
        </p:txBody>
      </p:sp>
    </p:spTree>
    <p:extLst>
      <p:ext uri="{BB962C8B-B14F-4D97-AF65-F5344CB8AC3E}">
        <p14:creationId xmlns:p14="http://schemas.microsoft.com/office/powerpoint/2010/main" val="220632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438952" y="2275071"/>
            <a:ext cx="7235342" cy="1102519"/>
          </a:xfrm>
        </p:spPr>
        <p:txBody>
          <a:bodyPr>
            <a:normAutofit/>
          </a:bodyPr>
          <a:lstStyle/>
          <a:p>
            <a:pPr algn="r"/>
            <a:r>
              <a:rPr lang="es-ES" sz="4000">
                <a:solidFill>
                  <a:schemeClr val="accent5">
                    <a:lumMod val="50000"/>
                  </a:schemeClr>
                </a:solidFill>
                <a:latin typeface="Bebas Neue Regular"/>
                <a:cs typeface="Bebas Neue Regular"/>
              </a:rPr>
              <a:t>Erick Antonio Ochoa   </a:t>
            </a:r>
          </a:p>
        </p:txBody>
      </p:sp>
      <p:sp>
        <p:nvSpPr>
          <p:cNvPr id="3" name="Subtítulo 2"/>
          <p:cNvSpPr>
            <a:spLocks noGrp="1"/>
          </p:cNvSpPr>
          <p:nvPr>
            <p:ph type="subTitle" idx="1"/>
          </p:nvPr>
        </p:nvSpPr>
        <p:spPr>
          <a:xfrm>
            <a:off x="2207882" y="3202177"/>
            <a:ext cx="6400800" cy="1314450"/>
          </a:xfrm>
        </p:spPr>
        <p:txBody>
          <a:bodyPr>
            <a:normAutofit/>
          </a:bodyPr>
          <a:lstStyle/>
          <a:p>
            <a:pPr algn="r"/>
            <a:r>
              <a:rPr lang="es-ES" sz="2400">
                <a:latin typeface="Avenir"/>
                <a:cs typeface="Avenir"/>
              </a:rPr>
              <a:t>DIRECTOR DE SALUD JUSTA Mx </a:t>
            </a:r>
          </a:p>
          <a:p>
            <a:pPr algn="r"/>
            <a:r>
              <a:rPr lang="es-ES" sz="2400">
                <a:latin typeface="Avenir"/>
                <a:cs typeface="Avenir"/>
              </a:rPr>
              <a:t>eantonio@saludjusta.mx</a:t>
            </a:r>
          </a:p>
        </p:txBody>
      </p:sp>
    </p:spTree>
    <p:extLst>
      <p:ext uri="{BB962C8B-B14F-4D97-AF65-F5344CB8AC3E}">
        <p14:creationId xmlns:p14="http://schemas.microsoft.com/office/powerpoint/2010/main" val="35239464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c77432-d11e-4bcd-b3ef-edfb0845907a">
      <Terms xmlns="http://schemas.microsoft.com/office/infopath/2007/PartnerControls"/>
    </lcf76f155ced4ddcb4097134ff3c332f>
    <TaxCatchAll xmlns="5e13aadc-de86-43ee-b386-40c01ba74c8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06C66B98EF4E43903CD34A859738EE" ma:contentTypeVersion="19" ma:contentTypeDescription="Create a new document." ma:contentTypeScope="" ma:versionID="fc62ed99c02c0a24e843605e4184a98c">
  <xsd:schema xmlns:xsd="http://www.w3.org/2001/XMLSchema" xmlns:xs="http://www.w3.org/2001/XMLSchema" xmlns:p="http://schemas.microsoft.com/office/2006/metadata/properties" xmlns:ns2="90c77432-d11e-4bcd-b3ef-edfb0845907a" xmlns:ns3="73d0ba8d-d766-4bf6-bcf0-d2eb81301a02" xmlns:ns4="5e13aadc-de86-43ee-b386-40c01ba74c80" targetNamespace="http://schemas.microsoft.com/office/2006/metadata/properties" ma:root="true" ma:fieldsID="95ae876199fd67186ae30461ec4ec7c7" ns2:_="" ns3:_="" ns4:_="">
    <xsd:import namespace="90c77432-d11e-4bcd-b3ef-edfb0845907a"/>
    <xsd:import namespace="73d0ba8d-d766-4bf6-bcf0-d2eb81301a02"/>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c77432-d11e-4bcd-b3ef-edfb084590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hidden="true" ma:internalName="MediaServiceAutoTags"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hidden="true"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d0ba8d-d766-4bf6-bcf0-d2eb81301a02" elementFormDefault="qualified">
    <xsd:import namespace="http://schemas.microsoft.com/office/2006/documentManagement/types"/>
    <xsd:import namespace="http://schemas.microsoft.com/office/infopath/2007/PartnerControls"/>
    <xsd:element name="SharedWithUsers" ma:index="1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64ea066-1f43-46df-999a-b181b7a782a3}" ma:internalName="TaxCatchAll" ma:showField="CatchAllData" ma:web="73d0ba8d-d766-4bf6-bcf0-d2eb81301a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BB0242-3E27-4B77-82DD-796A455247C6}">
  <ds:schemaRefs>
    <ds:schemaRef ds:uri="5e13aadc-de86-43ee-b386-40c01ba74c80"/>
    <ds:schemaRef ds:uri="90c77432-d11e-4bcd-b3ef-edfb0845907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C77D4CB-E535-4896-AC3E-1916389E29DB}">
  <ds:schemaRefs>
    <ds:schemaRef ds:uri="http://schemas.microsoft.com/sharepoint/v3/contenttype/forms"/>
  </ds:schemaRefs>
</ds:datastoreItem>
</file>

<file path=customXml/itemProps3.xml><?xml version="1.0" encoding="utf-8"?>
<ds:datastoreItem xmlns:ds="http://schemas.openxmlformats.org/officeDocument/2006/customXml" ds:itemID="{3FD5F394-FFA9-4980-AF02-A5A6BF9E0F82}">
  <ds:schemaRefs>
    <ds:schemaRef ds:uri="5e13aadc-de86-43ee-b386-40c01ba74c80"/>
    <ds:schemaRef ds:uri="73d0ba8d-d766-4bf6-bcf0-d2eb81301a02"/>
    <ds:schemaRef ds:uri="90c77432-d11e-4bcd-b3ef-edfb08459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806</Words>
  <Application>Microsoft Macintosh PowerPoint</Application>
  <PresentationFormat>Presentación en pantalla (16:9)</PresentationFormat>
  <Paragraphs>45</Paragraphs>
  <Slides>10</Slides>
  <Notes>1</Notes>
  <HiddenSlides>0</HiddenSlides>
  <MMClips>3</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Avenir</vt:lpstr>
      <vt:lpstr>Avenir Book</vt:lpstr>
      <vt:lpstr>Bebas Neue</vt:lpstr>
      <vt:lpstr>Bebas Neue Regular</vt:lpstr>
      <vt:lpstr>Calibri</vt:lpstr>
      <vt:lpstr>Wingdings</vt:lpstr>
      <vt:lpstr>Tema de Office</vt:lpstr>
      <vt:lpstr>EL LOBBY DE LA INDUSTRIA TABACALERA Y CONEXIONES CON LAS VOCES A FAVOR DEL VAPEO EN MÉXICO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Erick Antonio Ochoa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Reporte Redes Sociales</dc:title>
  <dc:creator>iMac</dc:creator>
  <cp:lastModifiedBy>Erick Antonio Ochoa</cp:lastModifiedBy>
  <cp:revision>2</cp:revision>
  <dcterms:created xsi:type="dcterms:W3CDTF">2019-07-01T17:37:11Z</dcterms:created>
  <dcterms:modified xsi:type="dcterms:W3CDTF">2022-07-25T19:48:21Z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0x0101005D06C66B98EF4E43903CD34A859738EE</vt:lpwstr>
  </property>
  <property fmtid="{D5CDD505-2E9C-101B-9397-08002B2CF9AE}" pid="3" name="MediaServiceImageTags">
    <vt:lpwstr/>
  </property>
</Properties>
</file>