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454" r:id="rId3"/>
    <p:sldId id="453" r:id="rId4"/>
    <p:sldId id="259" r:id="rId5"/>
    <p:sldId id="455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12TeQbcqxBuapVPsOlPh4pOFz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2209800" y="110276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Arial"/>
              <a:buNone/>
              <a:defRPr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2209800" y="36689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1419002" y="-30072"/>
            <a:ext cx="0" cy="7040880"/>
          </a:xfrm>
          <a:prstGeom prst="straightConnector1">
            <a:avLst/>
          </a:prstGeom>
          <a:noFill/>
          <a:ln w="3175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7"/>
          <p:cNvCxnSpPr/>
          <p:nvPr/>
        </p:nvCxnSpPr>
        <p:spPr>
          <a:xfrm>
            <a:off x="607758" y="-30072"/>
            <a:ext cx="0" cy="7040880"/>
          </a:xfrm>
          <a:prstGeom prst="straightConnector1">
            <a:avLst/>
          </a:prstGeom>
          <a:noFill/>
          <a:ln w="317500" cap="flat" cmpd="sng">
            <a:solidFill>
              <a:srgbClr val="76B72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20;p17"/>
          <p:cNvCxnSpPr/>
          <p:nvPr/>
        </p:nvCxnSpPr>
        <p:spPr>
          <a:xfrm>
            <a:off x="1005170" y="-30072"/>
            <a:ext cx="0" cy="7040880"/>
          </a:xfrm>
          <a:prstGeom prst="straightConnector1">
            <a:avLst/>
          </a:prstGeom>
          <a:noFill/>
          <a:ln w="317500" cap="flat" cmpd="sng">
            <a:solidFill>
              <a:srgbClr val="006EB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17"/>
          <p:cNvCxnSpPr/>
          <p:nvPr/>
        </p:nvCxnSpPr>
        <p:spPr>
          <a:xfrm>
            <a:off x="213027" y="-30072"/>
            <a:ext cx="0" cy="7040880"/>
          </a:xfrm>
          <a:prstGeom prst="straightConnector1">
            <a:avLst/>
          </a:prstGeom>
          <a:noFill/>
          <a:ln w="317500" cap="flat" cmpd="sng">
            <a:solidFill>
              <a:srgbClr val="E6710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15204" y="4959457"/>
            <a:ext cx="3795249" cy="2455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ado">
  <p:cSld name="2_Layout Personalizad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9" descr="S:\Criação e Produção\CLIENTES\ACT\ACT\DCNT\POWERPOINT\slide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">
  <p:cSld name="3_Título e conteúdo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0" descr="S:\Criação e Produção\CLIENTES\ACT\ACT\DCNT\POWERPOINT\slide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26988"/>
            <a:ext cx="12240684" cy="688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Personalizado">
  <p:cSld name="3_Layout Personalizad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1" descr="S:\Criação e Produção\CLIENTES\ACT\ACT\DCNT\POWERPOINT\slide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1"/>
          <p:cNvSpPr/>
          <p:nvPr/>
        </p:nvSpPr>
        <p:spPr>
          <a:xfrm>
            <a:off x="2927351" y="0"/>
            <a:ext cx="6529916" cy="5805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4038600" y="338003"/>
            <a:ext cx="7712642" cy="972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None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1235642" y="1841319"/>
            <a:ext cx="10515600" cy="410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" name="Google Shape;30;p17"/>
          <p:cNvCxnSpPr/>
          <p:nvPr/>
        </p:nvCxnSpPr>
        <p:spPr>
          <a:xfrm>
            <a:off x="708997" y="-91440"/>
            <a:ext cx="0" cy="7040880"/>
          </a:xfrm>
          <a:prstGeom prst="straightConnector1">
            <a:avLst/>
          </a:prstGeom>
          <a:noFill/>
          <a:ln w="63500" cap="flat" cmpd="sng">
            <a:solidFill>
              <a:srgbClr val="E6710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1;p17"/>
          <p:cNvCxnSpPr/>
          <p:nvPr/>
        </p:nvCxnSpPr>
        <p:spPr>
          <a:xfrm>
            <a:off x="381847" y="-91440"/>
            <a:ext cx="0" cy="7040880"/>
          </a:xfrm>
          <a:prstGeom prst="straightConnector1">
            <a:avLst/>
          </a:prstGeom>
          <a:noFill/>
          <a:ln w="63500" cap="flat" cmpd="sng">
            <a:solidFill>
              <a:srgbClr val="76B72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17"/>
          <p:cNvCxnSpPr/>
          <p:nvPr/>
        </p:nvCxnSpPr>
        <p:spPr>
          <a:xfrm>
            <a:off x="553348" y="-91440"/>
            <a:ext cx="0" cy="7040880"/>
          </a:xfrm>
          <a:prstGeom prst="straightConnector1">
            <a:avLst/>
          </a:prstGeom>
          <a:noFill/>
          <a:ln w="63500" cap="flat" cmpd="sng">
            <a:solidFill>
              <a:srgbClr val="006EB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17"/>
          <p:cNvCxnSpPr/>
          <p:nvPr/>
        </p:nvCxnSpPr>
        <p:spPr>
          <a:xfrm>
            <a:off x="213027" y="-91440"/>
            <a:ext cx="0" cy="7040880"/>
          </a:xfrm>
          <a:prstGeom prst="straightConnector1">
            <a:avLst/>
          </a:prstGeom>
          <a:noFill/>
          <a:ln w="635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4;p17"/>
          <p:cNvCxnSpPr/>
          <p:nvPr/>
        </p:nvCxnSpPr>
        <p:spPr>
          <a:xfrm>
            <a:off x="708997" y="1487262"/>
            <a:ext cx="11483003" cy="0"/>
          </a:xfrm>
          <a:prstGeom prst="straightConnector1">
            <a:avLst/>
          </a:prstGeom>
          <a:noFill/>
          <a:ln w="25400" cap="flat" cmpd="sng">
            <a:solidFill>
              <a:srgbClr val="E6710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" name="Google Shape;3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7200" y="5737369"/>
            <a:ext cx="2213734" cy="1432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49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1235642" y="1841319"/>
            <a:ext cx="10515600" cy="410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" name="Google Shape;25;p18"/>
          <p:cNvCxnSpPr/>
          <p:nvPr/>
        </p:nvCxnSpPr>
        <p:spPr>
          <a:xfrm>
            <a:off x="708997" y="-91440"/>
            <a:ext cx="0" cy="7040880"/>
          </a:xfrm>
          <a:prstGeom prst="straightConnector1">
            <a:avLst/>
          </a:prstGeom>
          <a:noFill/>
          <a:ln w="63500" cap="flat" cmpd="sng">
            <a:solidFill>
              <a:srgbClr val="E6710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18"/>
          <p:cNvCxnSpPr/>
          <p:nvPr/>
        </p:nvCxnSpPr>
        <p:spPr>
          <a:xfrm>
            <a:off x="381847" y="-91440"/>
            <a:ext cx="0" cy="7040880"/>
          </a:xfrm>
          <a:prstGeom prst="straightConnector1">
            <a:avLst/>
          </a:prstGeom>
          <a:noFill/>
          <a:ln w="63500" cap="flat" cmpd="sng">
            <a:solidFill>
              <a:srgbClr val="76B72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18"/>
          <p:cNvCxnSpPr/>
          <p:nvPr/>
        </p:nvCxnSpPr>
        <p:spPr>
          <a:xfrm>
            <a:off x="553348" y="-91440"/>
            <a:ext cx="0" cy="7040880"/>
          </a:xfrm>
          <a:prstGeom prst="straightConnector1">
            <a:avLst/>
          </a:prstGeom>
          <a:noFill/>
          <a:ln w="63500" cap="flat" cmpd="sng">
            <a:solidFill>
              <a:srgbClr val="006EB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8"/>
          <p:cNvCxnSpPr/>
          <p:nvPr/>
        </p:nvCxnSpPr>
        <p:spPr>
          <a:xfrm>
            <a:off x="213027" y="-91440"/>
            <a:ext cx="0" cy="7040880"/>
          </a:xfrm>
          <a:prstGeom prst="straightConnector1">
            <a:avLst/>
          </a:prstGeom>
          <a:noFill/>
          <a:ln w="635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8"/>
          <p:cNvCxnSpPr/>
          <p:nvPr/>
        </p:nvCxnSpPr>
        <p:spPr>
          <a:xfrm>
            <a:off x="708997" y="1487262"/>
            <a:ext cx="11483003" cy="0"/>
          </a:xfrm>
          <a:prstGeom prst="straightConnector1">
            <a:avLst/>
          </a:prstGeom>
          <a:noFill/>
          <a:ln w="25400" cap="flat" cmpd="sng">
            <a:solidFill>
              <a:srgbClr val="E6710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7200" y="5737369"/>
            <a:ext cx="2213734" cy="143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>
            <a:spLocks noGrp="1"/>
          </p:cNvSpPr>
          <p:nvPr>
            <p:ph type="ctrTitle"/>
          </p:nvPr>
        </p:nvSpPr>
        <p:spPr>
          <a:xfrm>
            <a:off x="2051530" y="1259463"/>
            <a:ext cx="9222692" cy="196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Calibri"/>
              <a:buNone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Tobacco Industry Interference during</a:t>
            </a:r>
            <a:br>
              <a:rPr lang="en-US" sz="3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COVID-19 Pandemic in Brazil</a:t>
            </a:r>
            <a:br>
              <a:rPr lang="en-US" sz="3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3983898" y="3338510"/>
            <a:ext cx="563974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Mônica Andreis</a:t>
            </a:r>
            <a:endParaRPr sz="2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Executive Director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of ACT Health Promotion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Google Shape;91;p15">
            <a:extLst>
              <a:ext uri="{FF2B5EF4-FFF2-40B4-BE49-F238E27FC236}">
                <a16:creationId xmlns:a16="http://schemas.microsoft.com/office/drawing/2014/main" id="{A07D441D-9EB3-714F-A8DF-45BBAD91714E}"/>
              </a:ext>
            </a:extLst>
          </p:cNvPr>
          <p:cNvSpPr txBox="1"/>
          <p:nvPr/>
        </p:nvSpPr>
        <p:spPr>
          <a:xfrm>
            <a:off x="1630761" y="5998073"/>
            <a:ext cx="7851371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dirty="0" err="1">
                <a:latin typeface="Calibri" panose="020F0502020204030204" pitchFamily="34" charset="0"/>
                <a:cs typeface="Calibri" panose="020F0502020204030204" pitchFamily="34" charset="0"/>
                <a:sym typeface="Bitter"/>
              </a:rPr>
              <a:t>Declaration</a:t>
            </a:r>
            <a:r>
              <a:rPr lang="es-419" sz="1200" dirty="0">
                <a:latin typeface="Calibri" panose="020F0502020204030204" pitchFamily="34" charset="0"/>
                <a:cs typeface="Calibri" panose="020F0502020204030204" pitchFamily="34" charset="0"/>
                <a:sym typeface="Bitter"/>
              </a:rPr>
              <a:t> </a:t>
            </a:r>
            <a:r>
              <a:rPr lang="es-419" sz="1200" dirty="0" err="1">
                <a:latin typeface="Calibri" panose="020F0502020204030204" pitchFamily="34" charset="0"/>
                <a:cs typeface="Calibri" panose="020F0502020204030204" pitchFamily="34" charset="0"/>
                <a:sym typeface="Bitter"/>
              </a:rPr>
              <a:t>of</a:t>
            </a:r>
            <a:r>
              <a:rPr lang="es-419" sz="1200" dirty="0">
                <a:latin typeface="Calibri" panose="020F0502020204030204" pitchFamily="34" charset="0"/>
                <a:cs typeface="Calibri" panose="020F0502020204030204" pitchFamily="34" charset="0"/>
                <a:sym typeface="Bitter"/>
              </a:rPr>
              <a:t> conflict of interest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  <a:sym typeface="Bitter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dirty="0">
                <a:latin typeface="Calibri" panose="020F0502020204030204" pitchFamily="34" charset="0"/>
                <a:cs typeface="Calibri" panose="020F0502020204030204" pitchFamily="34" charset="0"/>
                <a:sym typeface="Bitter Medium"/>
              </a:rPr>
              <a:t>ACT does not receive funds from the following industries: </a:t>
            </a:r>
            <a:r>
              <a:rPr lang="es-419" sz="1200" dirty="0">
                <a:latin typeface="Calibri" panose="020F0502020204030204" pitchFamily="34" charset="0"/>
                <a:cs typeface="Calibri" panose="020F0502020204030204" pitchFamily="34" charset="0"/>
                <a:sym typeface="Bitter"/>
              </a:rPr>
              <a:t>tobacco</a:t>
            </a:r>
            <a:r>
              <a:rPr lang="es-419" sz="1200" dirty="0">
                <a:latin typeface="Calibri" panose="020F0502020204030204" pitchFamily="34" charset="0"/>
                <a:cs typeface="Calibri" panose="020F0502020204030204" pitchFamily="34" charset="0"/>
                <a:sym typeface="Bitter Medium"/>
              </a:rPr>
              <a:t>,</a:t>
            </a:r>
            <a:r>
              <a:rPr lang="es-419" sz="1200" dirty="0">
                <a:latin typeface="Calibri" panose="020F0502020204030204" pitchFamily="34" charset="0"/>
                <a:cs typeface="Calibri" panose="020F0502020204030204" pitchFamily="34" charset="0"/>
                <a:sym typeface="Bitter"/>
              </a:rPr>
              <a:t> food</a:t>
            </a:r>
            <a:r>
              <a:rPr lang="es-419" sz="1200" dirty="0">
                <a:latin typeface="Calibri" panose="020F0502020204030204" pitchFamily="34" charset="0"/>
                <a:cs typeface="Calibri" panose="020F0502020204030204" pitchFamily="34" charset="0"/>
                <a:sym typeface="Bitter Medium"/>
              </a:rPr>
              <a:t>, </a:t>
            </a:r>
            <a:r>
              <a:rPr lang="es-419" sz="1200" dirty="0" err="1">
                <a:latin typeface="Calibri" panose="020F0502020204030204" pitchFamily="34" charset="0"/>
                <a:cs typeface="Calibri" panose="020F0502020204030204" pitchFamily="34" charset="0"/>
                <a:sym typeface="Bitter"/>
              </a:rPr>
              <a:t>alcoholic</a:t>
            </a:r>
            <a:r>
              <a:rPr lang="es-419" sz="1200" dirty="0">
                <a:latin typeface="Calibri" panose="020F0502020204030204" pitchFamily="34" charset="0"/>
                <a:cs typeface="Calibri" panose="020F0502020204030204" pitchFamily="34" charset="0"/>
                <a:sym typeface="Bitter Medium"/>
              </a:rPr>
              <a:t>, </a:t>
            </a:r>
            <a:r>
              <a:rPr lang="es-419" sz="1200" dirty="0" err="1">
                <a:latin typeface="Calibri" panose="020F0502020204030204" pitchFamily="34" charset="0"/>
                <a:cs typeface="Calibri" panose="020F0502020204030204" pitchFamily="34" charset="0"/>
                <a:sym typeface="Bitter"/>
              </a:rPr>
              <a:t>sugary</a:t>
            </a:r>
            <a:r>
              <a:rPr lang="es-419" sz="1200" dirty="0">
                <a:latin typeface="Calibri" panose="020F0502020204030204" pitchFamily="34" charset="0"/>
                <a:cs typeface="Calibri" panose="020F0502020204030204" pitchFamily="34" charset="0"/>
                <a:sym typeface="Bitter"/>
              </a:rPr>
              <a:t> beverages</a:t>
            </a:r>
            <a:r>
              <a:rPr lang="es-419" sz="1200" dirty="0">
                <a:latin typeface="Calibri" panose="020F0502020204030204" pitchFamily="34" charset="0"/>
                <a:cs typeface="Calibri" panose="020F0502020204030204" pitchFamily="34" charset="0"/>
                <a:sym typeface="Bitter Medium"/>
              </a:rPr>
              <a:t> and </a:t>
            </a:r>
            <a:r>
              <a:rPr lang="es-419" sz="1200" dirty="0">
                <a:latin typeface="Calibri" panose="020F0502020204030204" pitchFamily="34" charset="0"/>
                <a:cs typeface="Calibri" panose="020F0502020204030204" pitchFamily="34" charset="0"/>
                <a:sym typeface="Bitter"/>
              </a:rPr>
              <a:t>pharmaceutical</a:t>
            </a:r>
            <a:r>
              <a:rPr lang="es-419" sz="1200" dirty="0">
                <a:latin typeface="Calibri" panose="020F0502020204030204" pitchFamily="34" charset="0"/>
                <a:cs typeface="Calibri" panose="020F0502020204030204" pitchFamily="34" charset="0"/>
                <a:sym typeface="Bitter Medium"/>
              </a:rPr>
              <a:t>.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  <a:sym typeface="Bitter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934721" y="1298356"/>
            <a:ext cx="10515600" cy="151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According to </a:t>
            </a:r>
            <a:r>
              <a:rPr lang="pt-BR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BR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Global Index </a:t>
            </a:r>
            <a:r>
              <a:rPr lang="pt-BR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BR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Tobacco </a:t>
            </a:r>
            <a:r>
              <a:rPr lang="pt-BR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Industry</a:t>
            </a:r>
            <a:r>
              <a:rPr lang="pt-BR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Interference</a:t>
            </a:r>
            <a:r>
              <a:rPr lang="pt-BR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Brazil </a:t>
            </a:r>
            <a:r>
              <a:rPr lang="pt-BR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increased</a:t>
            </a:r>
            <a:r>
              <a:rPr lang="pt-BR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its score </a:t>
            </a:r>
            <a:r>
              <a:rPr lang="pt-BR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pt-BR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2020 and 2021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8" name="Espaço Reservado para Texto 1">
            <a:extLst>
              <a:ext uri="{FF2B5EF4-FFF2-40B4-BE49-F238E27FC236}">
                <a16:creationId xmlns:a16="http://schemas.microsoft.com/office/drawing/2014/main" id="{AA34DFDD-4036-B70B-6BC6-C8AE19240F93}"/>
              </a:ext>
            </a:extLst>
          </p:cNvPr>
          <p:cNvSpPr txBox="1">
            <a:spLocks/>
          </p:cNvSpPr>
          <p:nvPr/>
        </p:nvSpPr>
        <p:spPr>
          <a:xfrm>
            <a:off x="4599653" y="2650714"/>
            <a:ext cx="6167121" cy="215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Tobacco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and its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allies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pandemic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includes: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misinformation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social 	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responsability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to improve public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promotion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	ilegal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sales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internet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	lobby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tobacco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measures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and 	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tobacco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policy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CBB7F6-D2BC-6D1D-240C-39DC45E24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33" y="2658023"/>
            <a:ext cx="2406774" cy="33910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7ABE197-92DF-CF5E-69A3-2163E32F8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254" y="1843181"/>
            <a:ext cx="2554932" cy="3952240"/>
          </a:xfrm>
          <a:prstGeom prst="rect">
            <a:avLst/>
          </a:prstGeom>
        </p:spPr>
      </p:pic>
      <p:pic>
        <p:nvPicPr>
          <p:cNvPr id="6" name="Google Shape;149;p5">
            <a:extLst>
              <a:ext uri="{FF2B5EF4-FFF2-40B4-BE49-F238E27FC236}">
                <a16:creationId xmlns:a16="http://schemas.microsoft.com/office/drawing/2014/main" id="{6462816C-4311-304C-E242-72022B44FA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9736" y="3016662"/>
            <a:ext cx="3331633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0;p5">
            <a:extLst>
              <a:ext uri="{FF2B5EF4-FFF2-40B4-BE49-F238E27FC236}">
                <a16:creationId xmlns:a16="http://schemas.microsoft.com/office/drawing/2014/main" id="{9551C325-7BEF-00AA-DA2B-A0C042F5A6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2401" y="4804821"/>
            <a:ext cx="2125133" cy="198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2;p7">
            <a:extLst>
              <a:ext uri="{FF2B5EF4-FFF2-40B4-BE49-F238E27FC236}">
                <a16:creationId xmlns:a16="http://schemas.microsoft.com/office/drawing/2014/main" id="{19A4EAD3-2CD8-DA0B-11D8-B079D224ED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0061" y="243933"/>
            <a:ext cx="2473325" cy="319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9;p9">
            <a:extLst>
              <a:ext uri="{FF2B5EF4-FFF2-40B4-BE49-F238E27FC236}">
                <a16:creationId xmlns:a16="http://schemas.microsoft.com/office/drawing/2014/main" id="{5C5608B7-8AD4-463B-2693-9A4A6928954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6587"/>
          <a:stretch/>
        </p:blipFill>
        <p:spPr>
          <a:xfrm>
            <a:off x="5323751" y="3496786"/>
            <a:ext cx="2451545" cy="328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6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ED6E9BC-C0D0-6C20-F0C3-BDF3E1ABF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65" y="360281"/>
            <a:ext cx="6102269" cy="221690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7D06B4-E24C-57D1-0332-DA41531FD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87" y="3139439"/>
            <a:ext cx="1514255" cy="27369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E654CEB-C313-11A1-BFE8-E7EA46C36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859" y="3139440"/>
            <a:ext cx="1496012" cy="27369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26FC0CA-0A6F-F781-0FC3-2F345D34DE19}"/>
              </a:ext>
            </a:extLst>
          </p:cNvPr>
          <p:cNvSpPr txBox="1"/>
          <p:nvPr/>
        </p:nvSpPr>
        <p:spPr>
          <a:xfrm>
            <a:off x="1396091" y="6072324"/>
            <a:ext cx="885280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Pinho MCM, Riva MPR, Souza L, Andreis M, A Promoção de Novos Produtos de Tabaco nas Redes Sociais à Luz da Pandemia (</a:t>
            </a:r>
            <a:r>
              <a:rPr lang="pt-BR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Promoting</a:t>
            </a: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 New Tobacco </a:t>
            </a:r>
            <a:r>
              <a:rPr lang="pt-BR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 in Social Media in </a:t>
            </a:r>
            <a:r>
              <a:rPr lang="pt-BR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Pandemic</a:t>
            </a: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 Times), Revista Brasileira de Cancerologia 2020; 66(</a:t>
            </a:r>
            <a:r>
              <a:rPr lang="pt-BR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TemaAtual</a:t>
            </a: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):e-1108</a:t>
            </a:r>
          </a:p>
          <a:p>
            <a:r>
              <a:rPr lang="pt-BR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: https://doi.org/10.32635/2176-9745.RBC.2020v66nTemaAtual.1108</a:t>
            </a:r>
          </a:p>
        </p:txBody>
      </p:sp>
      <p:pic>
        <p:nvPicPr>
          <p:cNvPr id="9" name="Google Shape;222;p13" descr="Texto&#10;&#10;Descrição gerada automaticamente">
            <a:extLst>
              <a:ext uri="{FF2B5EF4-FFF2-40B4-BE49-F238E27FC236}">
                <a16:creationId xmlns:a16="http://schemas.microsoft.com/office/drawing/2014/main" id="{DCE8BB6E-F171-AE1E-E196-E6D6264350B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-4" b="-4"/>
          <a:stretch/>
        </p:blipFill>
        <p:spPr>
          <a:xfrm>
            <a:off x="9223633" y="3169355"/>
            <a:ext cx="2622927" cy="2499361"/>
          </a:xfrm>
          <a:custGeom>
            <a:avLst/>
            <a:gdLst/>
            <a:ahLst/>
            <a:cxnLst/>
            <a:rect l="l" t="t" r="r" b="b"/>
            <a:pathLst>
              <a:path w="2880360" h="2880360" extrusionOk="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6DF8FC4-7393-F0BD-B5F0-6A7251BF2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0014" y="3407964"/>
            <a:ext cx="3416476" cy="19813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95;p10">
            <a:extLst>
              <a:ext uri="{FF2B5EF4-FFF2-40B4-BE49-F238E27FC236}">
                <a16:creationId xmlns:a16="http://schemas.microsoft.com/office/drawing/2014/main" id="{48EB8815-6932-F747-2A82-0A97ADB812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9893" y="2611120"/>
            <a:ext cx="4100757" cy="21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Livro aberto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C3CD3D0F-3970-008C-D484-1E6366759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9" y="1698745"/>
            <a:ext cx="3048000" cy="3048000"/>
          </a:xfrm>
          <a:prstGeom prst="rect">
            <a:avLst/>
          </a:prstGeom>
        </p:spPr>
      </p:pic>
      <p:pic>
        <p:nvPicPr>
          <p:cNvPr id="7" name="Google Shape;198;p10">
            <a:extLst>
              <a:ext uri="{FF2B5EF4-FFF2-40B4-BE49-F238E27FC236}">
                <a16:creationId xmlns:a16="http://schemas.microsoft.com/office/drawing/2014/main" id="{49D2B64D-63EE-2B57-FB54-873AE58E2D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4294" y="371782"/>
            <a:ext cx="3704032" cy="201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7;p10">
            <a:extLst>
              <a:ext uri="{FF2B5EF4-FFF2-40B4-BE49-F238E27FC236}">
                <a16:creationId xmlns:a16="http://schemas.microsoft.com/office/drawing/2014/main" id="{48C55DCE-9B99-577F-E8A4-1A51773443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7967" y="3991920"/>
            <a:ext cx="2463309" cy="146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05;p11" descr="Pode ser uma imagem de uma ou mais pessoas">
            <a:extLst>
              <a:ext uri="{FF2B5EF4-FFF2-40B4-BE49-F238E27FC236}">
                <a16:creationId xmlns:a16="http://schemas.microsoft.com/office/drawing/2014/main" id="{D472BAFF-7A71-2F59-6F9A-0A3B1940B2B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4764" y="4953787"/>
            <a:ext cx="2563707" cy="1697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949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C66B98EF4E43903CD34A859738EE" ma:contentTypeVersion="19" ma:contentTypeDescription="Create a new document." ma:contentTypeScope="" ma:versionID="fc62ed99c02c0a24e843605e4184a98c">
  <xsd:schema xmlns:xsd="http://www.w3.org/2001/XMLSchema" xmlns:xs="http://www.w3.org/2001/XMLSchema" xmlns:p="http://schemas.microsoft.com/office/2006/metadata/properties" xmlns:ns2="90c77432-d11e-4bcd-b3ef-edfb0845907a" xmlns:ns3="73d0ba8d-d766-4bf6-bcf0-d2eb81301a02" xmlns:ns4="5e13aadc-de86-43ee-b386-40c01ba74c80" targetNamespace="http://schemas.microsoft.com/office/2006/metadata/properties" ma:root="true" ma:fieldsID="95ae876199fd67186ae30461ec4ec7c7" ns2:_="" ns3:_="" ns4:_="">
    <xsd:import namespace="90c77432-d11e-4bcd-b3ef-edfb0845907a"/>
    <xsd:import namespace="73d0ba8d-d766-4bf6-bcf0-d2eb81301a02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7432-d11e-4bcd-b3ef-edfb08459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64ea066-1f43-46df-999a-b181b7a782a3}" ma:internalName="TaxCatchAll" ma:showField="CatchAllData" ma:web="73d0ba8d-d766-4bf6-bcf0-d2eb81301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c77432-d11e-4bcd-b3ef-edfb0845907a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Props1.xml><?xml version="1.0" encoding="utf-8"?>
<ds:datastoreItem xmlns:ds="http://schemas.openxmlformats.org/officeDocument/2006/customXml" ds:itemID="{E5DE2BB9-AABE-4798-96D6-379F4DB0CF18}"/>
</file>

<file path=customXml/itemProps2.xml><?xml version="1.0" encoding="utf-8"?>
<ds:datastoreItem xmlns:ds="http://schemas.openxmlformats.org/officeDocument/2006/customXml" ds:itemID="{3F0FAA38-14E9-4468-8C92-A0C650B1DB6F}"/>
</file>

<file path=customXml/itemProps3.xml><?xml version="1.0" encoding="utf-8"?>
<ds:datastoreItem xmlns:ds="http://schemas.openxmlformats.org/officeDocument/2006/customXml" ds:itemID="{3BA527A2-3A39-4F6A-BBFB-3F63E6C275B7}"/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178</Words>
  <Application>Microsoft Office PowerPoint</Application>
  <PresentationFormat>Widescreen</PresentationFormat>
  <Paragraphs>14</Paragraphs>
  <Slides>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Noto Sans Symbols</vt:lpstr>
      <vt:lpstr>Tema do Office</vt:lpstr>
      <vt:lpstr>Tobacco Industry Interference during the COVID-19 Pandemic in Brazil  </vt:lpstr>
      <vt:lpstr>According to the Global Index of Tobacco Industry Interference, Brazil increased its score between 2020 and 2021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to the regulatory authority of the Brazilian Health Regulatory Agency  (ANVISA)</dc:title>
  <dc:creator>juliana.waetge@livredefumo.org.br</dc:creator>
  <cp:lastModifiedBy>ACT PROMOÇÃO DA SAÚDE</cp:lastModifiedBy>
  <cp:revision>16</cp:revision>
  <dcterms:created xsi:type="dcterms:W3CDTF">2016-08-12T18:09:01Z</dcterms:created>
  <dcterms:modified xsi:type="dcterms:W3CDTF">2022-07-13T13:24:16Z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0x0101005D06C66B98EF4E43903CD34A859738EE</vt:lpwstr>
  </property>
</Properties>
</file>