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Ms. Carmelita Lucia (WDC)" userId="3a82a00c-0fdb-49a5-b690-a2cf7ebb45f6" providerId="ADAL" clId="{C45BD812-FA05-47D1-A830-BE64C874F343}"/>
    <pc:docChg chg="delSld">
      <pc:chgData name="Pacis, Ms. Carmelita Lucia (WDC)" userId="3a82a00c-0fdb-49a5-b690-a2cf7ebb45f6" providerId="ADAL" clId="{C45BD812-FA05-47D1-A830-BE64C874F343}" dt="2022-06-27T18:53:04.867" v="0" actId="47"/>
      <pc:docMkLst>
        <pc:docMk/>
      </pc:docMkLst>
      <pc:sldChg chg="del">
        <pc:chgData name="Pacis, Ms. Carmelita Lucia (WDC)" userId="3a82a00c-0fdb-49a5-b690-a2cf7ebb45f6" providerId="ADAL" clId="{C45BD812-FA05-47D1-A830-BE64C874F343}" dt="2022-06-27T18:53:04.867" v="0" actId="47"/>
        <pc:sldMkLst>
          <pc:docMk/>
          <pc:sldMk cId="108155490" sldId="257"/>
        </pc:sldMkLst>
      </pc:sldChg>
    </pc:docChg>
  </pc:docChgLst>
</pc:chgInfo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Book2" TargetMode="External"/><Relationship Id="rId4" Type="http://schemas.openxmlformats.org/officeDocument/2006/relationships/themeOverride" Target="../theme/themeOverride1.xm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Sheet1!$B$3:$B$7</cx:f>
        <cx:lvl ptCount="5">
          <cx:pt idx="0">Europe</cx:pt>
          <cx:pt idx="1">Americas</cx:pt>
          <cx:pt idx="2">Middle East</cx:pt>
          <cx:pt idx="3">Africa</cx:pt>
          <cx:pt idx="4">Asia and Pacific</cx:pt>
        </cx:lvl>
      </cx:strDim>
      <cx:numDim type="size">
        <cx:f>Sheet1!$C$3:$C$7</cx:f>
        <cx:lvl ptCount="5" formatCode="0%">
          <cx:pt idx="0">2.7999999999999998</cx:pt>
          <cx:pt idx="1">1.1699999999999999</cx:pt>
          <cx:pt idx="2">1.3200000000000001</cx:pt>
          <cx:pt idx="3">0.95999999999999996</cx:pt>
          <cx:pt idx="4">0.64000000000000001</cx:pt>
        </cx:lvl>
      </cx:numDim>
    </cx:data>
  </cx:chartData>
  <cx:chart>
    <cx:title pos="t" align="ctr" overlay="0">
      <cx:tx>
        <cx:txData>
          <cx:v>Percentage difference in international arrivals by region, first quarter of 2022 </cx:v>
        </cx:txData>
      </cx:tx>
      <cx:txPr>
        <a:bodyPr vertOverflow="overflow" horzOverflow="overflow" wrap="square" lIns="0" tIns="0" rIns="0" bIns="0"/>
        <a:lstStyle/>
        <a:p>
          <a:pPr algn="ctr" rtl="0">
            <a:defRPr sz="1400" b="1" i="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r>
            <a:rPr lang="en-US" sz="1600" b="1" dirty="0">
              <a:solidFill>
                <a:schemeClr val="tx1"/>
              </a:solidFill>
            </a:rPr>
            <a:t>Percentage difference in international arrivals by region, first quarter of 2022 </a:t>
          </a:r>
        </a:p>
      </cx:txPr>
    </cx:title>
    <cx:plotArea>
      <cx:plotAreaRegion>
        <cx:series layoutId="treemap" uniqueId="{09EDEFEF-272E-4FD1-903F-97ADB94D8255}">
          <cx:dataLabels>
            <cx:txPr>
              <a:bodyPr vertOverflow="overflow" horzOverflow="overflow" wrap="square" lIns="0" tIns="0" rIns="0" bIns="0"/>
              <a:lstStyle/>
              <a:p>
                <a:pPr algn="ctr" rtl="0">
                  <a:defRPr sz="900" b="1" i="0">
                    <a:solidFill>
                      <a:schemeClr val="bg2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 b="1">
                  <a:solidFill>
                    <a:schemeClr val="bg2"/>
                  </a:solidFill>
                </a:endParaRPr>
              </a:p>
            </cx:txPr>
            <cx:visibility seriesName="0" categoryName="0" value="1"/>
            <cx:separator>, </cx:separator>
          </cx:dataLabels>
          <cx:dataId val="0"/>
          <cx:layoutPr/>
        </cx:series>
      </cx:plotAreaRegion>
    </cx:plotArea>
    <cx:legend pos="b" align="ctr" overlay="0">
      <cx:txPr>
        <a:bodyPr vertOverflow="overflow" horzOverflow="overflow" wrap="square" lIns="0" tIns="0" rIns="0" bIns="0"/>
        <a:lstStyle/>
        <a:p>
          <a:pPr algn="ctr" rtl="0">
            <a:defRPr sz="1050" b="1" i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US" sz="1050" b="1">
            <a:solidFill>
              <a:schemeClr val="tx1"/>
            </a:solidFill>
          </a:endParaRPr>
        </a:p>
      </cx:txPr>
    </cx:legend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E1A1D-C5CE-0536-95F1-16AB7F863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FBA611-1A0C-44EB-0DD7-495233CC6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A3458-84E9-C1FD-4115-D1C4DB696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2328-078F-46C7-AB3D-9E4436F1C3E1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61FB7-CA6F-79A8-5BC0-95EB6DC52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CE77D-0E47-1879-6814-D60981926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5C0F-A167-4FBA-81F9-5530D59E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6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275E6-0422-977C-23BF-5EA32D7E7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497ED3-DB8E-D71B-12B8-AF7DAAC44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F24AA-6751-5A42-A029-8343C19D1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2328-078F-46C7-AB3D-9E4436F1C3E1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60096-2C38-EB7C-C3B1-282AF8007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0EE7F-E6CD-4ECC-8978-A8D3DCBD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5C0F-A167-4FBA-81F9-5530D59E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6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8AFB10-F8EE-2F2A-0414-697C2072C0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2AEEE9-30FF-1BC9-15C5-709C3C344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66206-ED40-C761-607C-44E7C9285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2328-078F-46C7-AB3D-9E4436F1C3E1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58953-D3C4-B565-7D4F-F440FDFC3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90524-D8C6-94BE-22EB-EF314985C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5C0F-A167-4FBA-81F9-5530D59E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3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3B638-3788-1A50-84E4-D91F991A4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15DBE-E457-DA41-2A81-3880B8A49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5E48B-A187-FB14-EAA5-69A34A578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2328-078F-46C7-AB3D-9E4436F1C3E1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8D9EA-D676-D694-0BF2-F1F714E30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9FB30-AF4F-47B9-65A6-C040F8016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5C0F-A167-4FBA-81F9-5530D59E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6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D2BE5-B2C4-12B7-E9E2-90E604B13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E316D-DAA8-10F4-8145-BE41EADF2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0527C-D184-E016-948B-2897842CA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2328-078F-46C7-AB3D-9E4436F1C3E1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E6A3C-022F-A9BE-525E-531B0475D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E0B07-A035-568E-2B1A-E23CEA3DE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5C0F-A167-4FBA-81F9-5530D59E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5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50CBB-2FFA-38FF-871D-8ABD338A4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712C1-67BD-C9A5-F7D5-2EBF84EE1A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52CE5F-E4E5-777C-4EC7-6CA120A96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3B242B-B421-534A-4B0F-AE13A8782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2328-078F-46C7-AB3D-9E4436F1C3E1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2852D-B72C-7017-3E5B-9027750BE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D2717C-F27D-35CD-F583-C9DE39B3E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5C0F-A167-4FBA-81F9-5530D59E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6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31AC5-E20F-C0FF-6DBA-D3FA632A7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449DF-71A7-453D-59FC-873B2DAAA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92C5F-C35D-7C46-F499-82620EA5C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DD4F91-68DA-13FE-1001-4D9C7F94DB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183E0E-EC1B-F0BA-0B46-44C3CCBC11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DC32FC-FA83-3B8B-9C0A-BEE142C9E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2328-078F-46C7-AB3D-9E4436F1C3E1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1C77EC-0C39-94A6-7A87-87F38EAD5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1B134D-C1CB-305B-8A8A-65123BFD0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5C0F-A167-4FBA-81F9-5530D59E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7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05A87-FBFC-7A33-C217-22A6EE762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0952BE-8BA7-816F-BDF0-12709F2AC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2328-078F-46C7-AB3D-9E4436F1C3E1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E546DD-379D-C49E-2C9D-E826D1A4A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176BB2-C62D-B262-78F2-BB3E59432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5C0F-A167-4FBA-81F9-5530D59E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CD5F94-DADE-078A-E5BB-9C18FFF3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2328-078F-46C7-AB3D-9E4436F1C3E1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DA311F-3816-673F-4C48-162E02DFF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5B0D6-D2D5-BF88-475E-173EBA024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5C0F-A167-4FBA-81F9-5530D59E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78D5D-4877-EFB5-672D-36EF9A114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688E8-E869-87C8-19D3-3142EF3AF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1D93E-C78A-AFB0-11E6-A2B3D0ECF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F57BB-E025-0D8E-E1BA-181668DB0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2328-078F-46C7-AB3D-9E4436F1C3E1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18666-48D6-3C49-8747-A2D73CE3B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AEF38-4D3A-485A-23AA-6FDE4B010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5C0F-A167-4FBA-81F9-5530D59E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7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59385-A7B7-D80A-C56D-482AE48A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F3C1BC-4CCF-393B-B445-9805DE902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E2DE1C-4E29-EC38-E459-BB72B5832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1B2DE-2905-B6EF-2A3C-2266ADD23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2328-078F-46C7-AB3D-9E4436F1C3E1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DF4252-E7EF-046F-DD0C-BE6FEFE43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A26F1-88FA-1BD8-AA1F-C2742474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5C0F-A167-4FBA-81F9-5530D59E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8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5374C0-32E3-74AB-2E8A-845A70234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3F492-0E70-6880-EE47-C1CFECBF1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C7181-BC68-3683-502C-AD446D7E99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F2328-078F-46C7-AB3D-9E4436F1C3E1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AFAD9-BADE-60A7-96D2-AE13CD1198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F2A41-29E1-306C-17C1-C638E3ACC7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C5C0F-A167-4FBA-81F9-5530D59E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5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ebunwto.s3.eu-west-1.amazonaws.com/s3fs-public/2022-06/UNWTO_Barom22_02_May_excerpt.pdf?VersionId=5c9Q9abJCiFcJYyU_.4zmzilL3YBzI7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0EB7C57-26AA-2B19-3497-835735BA490D}"/>
              </a:ext>
            </a:extLst>
          </p:cNvPr>
          <p:cNvSpPr txBox="1"/>
          <p:nvPr/>
        </p:nvSpPr>
        <p:spPr>
          <a:xfrm>
            <a:off x="338664" y="188224"/>
            <a:ext cx="117110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ea typeface="Ebrima" panose="02000000000000000000" pitchFamily="2" charset="0"/>
                <a:cs typeface="Ebrima" panose="02000000000000000000" pitchFamily="2" charset="0"/>
              </a:rPr>
              <a:t>Global tourism recovery by regions, first quarter of 2022*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9" name="Chart 8">
                <a:extLst>
                  <a:ext uri="{FF2B5EF4-FFF2-40B4-BE49-F238E27FC236}">
                    <a16:creationId xmlns:a16="http://schemas.microsoft.com/office/drawing/2014/main" id="{E2623156-AEB3-AC10-65A3-548FBCC9662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044794882"/>
                  </p:ext>
                </p:extLst>
              </p:nvPr>
            </p:nvGraphicFramePr>
            <p:xfrm>
              <a:off x="6028267" y="1152079"/>
              <a:ext cx="5690764" cy="4679761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9" name="Chart 8">
                <a:extLst>
                  <a:ext uri="{FF2B5EF4-FFF2-40B4-BE49-F238E27FC236}">
                    <a16:creationId xmlns:a16="http://schemas.microsoft.com/office/drawing/2014/main" id="{E2623156-AEB3-AC10-65A3-548FBCC9662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28267" y="1152079"/>
                <a:ext cx="5690764" cy="4679761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20795C63-52E2-9E1E-944A-09D9BA8D49F1}"/>
              </a:ext>
            </a:extLst>
          </p:cNvPr>
          <p:cNvSpPr txBox="1"/>
          <p:nvPr/>
        </p:nvSpPr>
        <p:spPr>
          <a:xfrm>
            <a:off x="472969" y="1077576"/>
            <a:ext cx="4999883" cy="5047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international arrivals increased 182% in the first quarter (Q1) of 2022 (January, February and March) in comparison to Q1 of 2021. </a:t>
            </a:r>
          </a:p>
          <a:p>
            <a:pPr marL="342900" marR="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region, Europe welcomed almost four times as many international arrivals, </a:t>
            </a:r>
            <a:r>
              <a:rPr lang="en-US" sz="20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in the Americas arrivals more than doubled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The Middle East, Africa and Asia also saw strong growth in Q1 2022 over 2021. In all regions, however, international arrivals remained below 2019 levels. </a:t>
            </a:r>
          </a:p>
          <a:p>
            <a:pPr marL="342900" marR="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subregion, </a:t>
            </a:r>
            <a:r>
              <a:rPr lang="en-US" sz="20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Caribbean</a:t>
            </a:r>
            <a:r>
              <a:rPr lang="en-US" sz="2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Southern and Mediterranean Europe showed the fastest recovery towards 2019 levels.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AECCE6-B01E-D0AD-8552-910C915B150F}"/>
              </a:ext>
            </a:extLst>
          </p:cNvPr>
          <p:cNvSpPr txBox="1"/>
          <p:nvPr/>
        </p:nvSpPr>
        <p:spPr>
          <a:xfrm>
            <a:off x="472969" y="6167821"/>
            <a:ext cx="957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Source</a:t>
            </a:r>
            <a:r>
              <a:rPr lang="en-US" sz="1000" dirty="0"/>
              <a:t>: World Tourist Organization. World Tourism Barometer. Volume 20 | Issue 3 | May 2022. Available at: </a:t>
            </a:r>
            <a:r>
              <a:rPr lang="en-US" sz="1000" dirty="0">
                <a:hlinkClick r:id="rId4"/>
              </a:rPr>
              <a:t>https://webunwto.s3.eu-west-1.amazonaws.com/s3fs-public/2022-06/UNWTO_Barom22_02_May_excerpt.pdf?VersionId=5c9Q9abJCiFcJYyU_.4zmzilL3YBzI7A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511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C03289-D245-4915-A53C-8EA68031BF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5C3C92-4976-4EEC-99DA-34E5F66A66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175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4</cp:revision>
  <dcterms:created xsi:type="dcterms:W3CDTF">2022-06-17T13:54:42Z</dcterms:created>
  <dcterms:modified xsi:type="dcterms:W3CDTF">2022-06-27T18:53:07Z</dcterms:modified>
</cp:coreProperties>
</file>