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2" autoAdjust="0"/>
    <p:restoredTop sz="94660"/>
  </p:normalViewPr>
  <p:slideViewPr>
    <p:cSldViewPr snapToGrid="0">
      <p:cViewPr varScale="1">
        <p:scale>
          <a:sx n="92" d="100"/>
          <a:sy n="92" d="100"/>
        </p:scale>
        <p:origin x="92" y="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cis, Ms. Carmelita Lucia (WDC)" userId="3a82a00c-0fdb-49a5-b690-a2cf7ebb45f6" providerId="ADAL" clId="{C065D5BD-DBB7-4D94-AB87-03EE62D026E7}"/>
    <pc:docChg chg="delSld">
      <pc:chgData name="Pacis, Ms. Carmelita Lucia (WDC)" userId="3a82a00c-0fdb-49a5-b690-a2cf7ebb45f6" providerId="ADAL" clId="{C065D5BD-DBB7-4D94-AB87-03EE62D026E7}" dt="2022-06-27T18:52:40.324" v="0" actId="47"/>
      <pc:docMkLst>
        <pc:docMk/>
      </pc:docMkLst>
      <pc:sldChg chg="del">
        <pc:chgData name="Pacis, Ms. Carmelita Lucia (WDC)" userId="3a82a00c-0fdb-49a5-b690-a2cf7ebb45f6" providerId="ADAL" clId="{C065D5BD-DBB7-4D94-AB87-03EE62D026E7}" dt="2022-06-27T18:52:40.324" v="0" actId="47"/>
        <pc:sldMkLst>
          <pc:docMk/>
          <pc:sldMk cId="1455115918" sldId="256"/>
        </pc:sldMkLst>
      </pc:sldChg>
    </pc:docChg>
  </pc:docChgLst>
</pc:chgInfo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oleObject" Target="Book2" TargetMode="External"/><Relationship Id="rId4" Type="http://schemas.openxmlformats.org/officeDocument/2006/relationships/themeOverride" Target="../theme/themeOverride1.xml"/></Relationships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Sheet1!$A$3:$A$7</cx:f>
        <cx:lvl ptCount="5">
          <cx:pt idx="0">Europa</cx:pt>
          <cx:pt idx="1">Américas</cx:pt>
          <cx:pt idx="2">Oriente Medio</cx:pt>
          <cx:pt idx="3">Africa</cx:pt>
          <cx:pt idx="4">Asia y Pacífico</cx:pt>
        </cx:lvl>
      </cx:strDim>
      <cx:numDim type="size">
        <cx:f>Sheet1!$C$3:$C$7</cx:f>
        <cx:lvl ptCount="5" formatCode="0%">
          <cx:pt idx="0">2.7999999999999998</cx:pt>
          <cx:pt idx="1">1.1699999999999999</cx:pt>
          <cx:pt idx="2">1.3200000000000001</cx:pt>
          <cx:pt idx="3">0.95999999999999996</cx:pt>
          <cx:pt idx="4">0.64000000000000001</cx:pt>
        </cx:lvl>
      </cx:numDim>
    </cx:data>
  </cx:chartData>
  <cx:chart>
    <cx:title pos="t" align="ctr" overlay="0">
      <cx:tx>
        <cx:rich>
          <a:bodyPr vertOverflow="overflow" horzOverflow="overflow" wrap="square" lIns="0" tIns="0" rIns="0" bIns="0"/>
          <a:lstStyle/>
          <a:p>
            <a:pPr algn="ctr" rtl="0">
              <a:defRPr sz="1400" b="1" i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r>
              <a:rPr lang="es-ES" sz="1600" b="1" dirty="0">
                <a:solidFill>
                  <a:schemeClr val="tx1"/>
                </a:solidFill>
              </a:rPr>
              <a:t>Diferencia porcentual en llegadas internacionales por región, primer trimestre de 2022</a:t>
            </a:r>
            <a:endParaRPr lang="en-US" sz="1600" b="1" dirty="0">
              <a:solidFill>
                <a:schemeClr val="tx1"/>
              </a:solidFill>
            </a:endParaRPr>
          </a:p>
        </cx:rich>
      </cx:tx>
    </cx:title>
    <cx:plotArea>
      <cx:plotAreaRegion>
        <cx:series layoutId="treemap" uniqueId="{09EDEFEF-272E-4FD1-903F-97ADB94D8255}">
          <cx:dataLabels>
            <cx:txPr>
              <a:bodyPr vertOverflow="overflow" horzOverflow="overflow" wrap="square" lIns="0" tIns="0" rIns="0" bIns="0"/>
              <a:lstStyle/>
              <a:p>
                <a:pPr algn="ctr" rtl="0">
                  <a:defRPr sz="900" b="1" i="0">
                    <a:solidFill>
                      <a:schemeClr val="bg2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endParaRPr lang="en-US" b="1">
                  <a:solidFill>
                    <a:schemeClr val="bg2"/>
                  </a:solidFill>
                </a:endParaRPr>
              </a:p>
            </cx:txPr>
            <cx:visibility seriesName="0" categoryName="0" value="1"/>
            <cx:separator>, </cx:separator>
          </cx:dataLabels>
          <cx:dataId val="0"/>
          <cx:layoutPr/>
        </cx:series>
      </cx:plotAreaRegion>
    </cx:plotArea>
    <cx:legend pos="b" align="ctr" overlay="0">
      <cx:txPr>
        <a:bodyPr vertOverflow="overflow" horzOverflow="overflow" wrap="square" lIns="0" tIns="0" rIns="0" bIns="0"/>
        <a:lstStyle/>
        <a:p>
          <a:pPr algn="ctr" rtl="0">
            <a:defRPr sz="900" b="1" i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defRPr>
          </a:pPr>
          <a:endParaRPr lang="en-US" b="1">
            <a:solidFill>
              <a:schemeClr val="tx1"/>
            </a:solidFill>
          </a:endParaRPr>
        </a:p>
      </cx:txPr>
    </cx:legend>
  </cx:chart>
  <cx:clrMapOvr bg1="lt1" tx1="dk1" bg2="lt2" tx2="dk2" accent1="accent1" accent2="accent2" accent3="accent3" accent4="accent4" accent5="accent5" accent6="accent6" hlink="hlink" folHlink="folHlink"/>
</cx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41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E1A1D-C5CE-0536-95F1-16AB7F8636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FBA611-1A0C-44EB-0DD7-495233CC64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0A3458-84E9-C1FD-4115-D1C4DB696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2328-078F-46C7-AB3D-9E4436F1C3E1}" type="datetimeFigureOut">
              <a:rPr lang="en-US" smtClean="0"/>
              <a:t>6/27/2022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D61FB7-CA6F-79A8-5BC0-95EB6DC52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6CE77D-0E47-1879-6814-D60981926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C5C0F-A167-4FBA-81F9-5530D59E1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566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275E6-0422-977C-23BF-5EA32D7E7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497ED3-DB8E-D71B-12B8-AF7DAAC44C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F24AA-6751-5A42-A029-8343C19D1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2328-078F-46C7-AB3D-9E4436F1C3E1}" type="datetimeFigureOut">
              <a:rPr lang="en-US" smtClean="0"/>
              <a:t>6/27/2022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E60096-2C38-EB7C-C3B1-282AF8007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E0EE7F-E6CD-4ECC-8978-A8D3DCBD2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C5C0F-A167-4FBA-81F9-5530D59E1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761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78AFB10-F8EE-2F2A-0414-697C2072C0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2AEEE9-30FF-1BC9-15C5-709C3C344D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C66206-ED40-C761-607C-44E7C9285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2328-078F-46C7-AB3D-9E4436F1C3E1}" type="datetimeFigureOut">
              <a:rPr lang="en-US" smtClean="0"/>
              <a:t>6/27/2022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458953-D3C4-B565-7D4F-F440FDFC3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090524-D8C6-94BE-22EB-EF314985C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C5C0F-A167-4FBA-81F9-5530D59E1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030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3B638-3788-1A50-84E4-D91F991A4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15DBE-E457-DA41-2A81-3880B8A497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C5E48B-A187-FB14-EAA5-69A34A578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2328-078F-46C7-AB3D-9E4436F1C3E1}" type="datetimeFigureOut">
              <a:rPr lang="en-US" smtClean="0"/>
              <a:t>6/27/2022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08D9EA-D676-D694-0BF2-F1F714E30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59FB30-AF4F-47B9-65A6-C040F8016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C5C0F-A167-4FBA-81F9-5530D59E1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862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D2BE5-B2C4-12B7-E9E2-90E604B13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5E316D-DAA8-10F4-8145-BE41EADF2E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50527C-D184-E016-948B-2897842CA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2328-078F-46C7-AB3D-9E4436F1C3E1}" type="datetimeFigureOut">
              <a:rPr lang="en-US" smtClean="0"/>
              <a:t>6/27/2022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DE6A3C-022F-A9BE-525E-531B0475D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AE0B07-A035-568E-2B1A-E23CEA3DE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C5C0F-A167-4FBA-81F9-5530D59E1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655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50CBB-2FFA-38FF-871D-8ABD338A4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E712C1-67BD-C9A5-F7D5-2EBF84EE1A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52CE5F-E4E5-777C-4EC7-6CA120A963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3B242B-B421-534A-4B0F-AE13A8782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2328-078F-46C7-AB3D-9E4436F1C3E1}" type="datetimeFigureOut">
              <a:rPr lang="en-US" smtClean="0"/>
              <a:t>6/27/2022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D2852D-B72C-7017-3E5B-9027750BE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D2717C-F27D-35CD-F583-C9DE39B3E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C5C0F-A167-4FBA-81F9-5530D59E1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060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31AC5-E20F-C0FF-6DBA-D3FA632A7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F449DF-71A7-453D-59FC-873B2DAAAE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F92C5F-C35D-7C46-F499-82620EA5C4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DD4F91-68DA-13FE-1001-4D9C7F94DB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183E0E-EC1B-F0BA-0B46-44C3CCBC11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BDC32FC-FA83-3B8B-9C0A-BEE142C9E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2328-078F-46C7-AB3D-9E4436F1C3E1}" type="datetimeFigureOut">
              <a:rPr lang="en-US" smtClean="0"/>
              <a:t>6/27/2022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1C77EC-0C39-94A6-7A87-87F38EAD5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1B134D-C1CB-305B-8A8A-65123BFD0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C5C0F-A167-4FBA-81F9-5530D59E1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775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05A87-FBFC-7A33-C217-22A6EE762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0952BE-8BA7-816F-BDF0-12709F2AC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2328-078F-46C7-AB3D-9E4436F1C3E1}" type="datetimeFigureOut">
              <a:rPr lang="en-US" smtClean="0"/>
              <a:t>6/27/2022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E546DD-379D-C49E-2C9D-E826D1A4A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176BB2-C62D-B262-78F2-BB3E59432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C5C0F-A167-4FBA-81F9-5530D59E1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94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CD5F94-DADE-078A-E5BB-9C18FFF33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2328-078F-46C7-AB3D-9E4436F1C3E1}" type="datetimeFigureOut">
              <a:rPr lang="en-US" smtClean="0"/>
              <a:t>6/27/2022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DA311F-3816-673F-4C48-162E02DFF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95B0D6-D2D5-BF88-475E-173EBA024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C5C0F-A167-4FBA-81F9-5530D59E1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434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F78D5D-4877-EFB5-672D-36EF9A114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688E8-E869-87C8-19D3-3142EF3AF8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41D93E-C78A-AFB0-11E6-A2B3D0ECF0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9F57BB-E025-0D8E-E1BA-181668DB0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2328-078F-46C7-AB3D-9E4436F1C3E1}" type="datetimeFigureOut">
              <a:rPr lang="en-US" smtClean="0"/>
              <a:t>6/27/2022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218666-48D6-3C49-8747-A2D73CE3B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CAEF38-4D3A-485A-23AA-6FDE4B010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C5C0F-A167-4FBA-81F9-5530D59E1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171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59385-A7B7-D80A-C56D-482AE48AD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FF3C1BC-4CCF-393B-B445-9805DE9026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E2DE1C-4E29-EC38-E459-BB72B58322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31B2DE-2905-B6EF-2A3C-2266ADD23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2328-078F-46C7-AB3D-9E4436F1C3E1}" type="datetimeFigureOut">
              <a:rPr lang="en-US" smtClean="0"/>
              <a:t>6/27/2022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DF4252-E7EF-046F-DD0C-BE6FEFE43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4A26F1-88FA-1BD8-AA1F-C27424743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C5C0F-A167-4FBA-81F9-5530D59E1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788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05374C0-32E3-74AB-2E8A-845A70234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03F492-0E70-6880-EE47-C1CFECBF11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BC7181-BC68-3683-502C-AD446D7E99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F2328-078F-46C7-AB3D-9E4436F1C3E1}" type="datetimeFigureOut">
              <a:rPr lang="en-US" smtClean="0"/>
              <a:t>6/27/2022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5AFAD9-BADE-60A7-96D2-AE13CD1198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F2A41-29E1-306C-17C1-C638E3ACC7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FC5C0F-A167-4FBA-81F9-5530D59E1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556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14/relationships/chartEx" Target="../charts/chartEx1.xml"/><Relationship Id="rId2" Type="http://schemas.openxmlformats.org/officeDocument/2006/relationships/hyperlink" Target="https://webunwto.s3.eu-west-1.amazonaws.com/s3fs-public/2022-06/UNWTO_Barom22_02_May_excerpt.pdf?VersionId=5c9Q9abJCiFcJYyU_.4zmzilL3YBzI7A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A0EB7C57-26AA-2B19-3497-835735BA490D}"/>
              </a:ext>
            </a:extLst>
          </p:cNvPr>
          <p:cNvSpPr txBox="1"/>
          <p:nvPr/>
        </p:nvSpPr>
        <p:spPr>
          <a:xfrm>
            <a:off x="0" y="156820"/>
            <a:ext cx="12205544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419" sz="3000" b="1" dirty="0">
                <a:ea typeface="Ebrima" panose="02000000000000000000" pitchFamily="2" charset="0"/>
                <a:cs typeface="Ebrima" panose="02000000000000000000" pitchFamily="2" charset="0"/>
              </a:rPr>
              <a:t>Recuperación del turismo global por región, primer trimestre del 2022*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0795C63-52E2-9E1E-944A-09D9BA8D49F1}"/>
              </a:ext>
            </a:extLst>
          </p:cNvPr>
          <p:cNvSpPr txBox="1"/>
          <p:nvPr/>
        </p:nvSpPr>
        <p:spPr>
          <a:xfrm>
            <a:off x="237067" y="1077576"/>
            <a:ext cx="5350933" cy="45873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indent="-34290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 llegadas internacionales globales aumentaron en un 182 % en el primer trimestre de 2022 (enero, febrero y marzo) en comparación con el del 2021.</a:t>
            </a:r>
          </a:p>
          <a:p>
            <a:pPr marL="342900" marR="0" indent="-34290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 regiones, Europa recibió casi cuatro veces más llegadas internacionales, </a:t>
            </a:r>
            <a:r>
              <a:rPr lang="es-ES" b="1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mientras que en las Américas las llegadas se duplicaron</a:t>
            </a:r>
            <a:r>
              <a:rPr lang="es-E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Medio Oriente, África y Asia también experimentaron un fuerte crecimiento en el primer trimestre de 2022 con respecto a 2021. Sin embargo, en todas las regiones, las llegadas internacionales se mantuvieron por debajo de los niveles del 2019.</a:t>
            </a:r>
          </a:p>
          <a:p>
            <a:pPr marL="342900" marR="0" indent="-342900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 subregión, </a:t>
            </a:r>
            <a:r>
              <a:rPr lang="es-ES" b="1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Caribe </a:t>
            </a:r>
            <a:r>
              <a:rPr lang="es-E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 Europa Meridional y Mediterránea mostraron la recuperación más rápida con respecto al 2019.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EAECCE6-B01E-D0AD-8552-910C915B150F}"/>
              </a:ext>
            </a:extLst>
          </p:cNvPr>
          <p:cNvSpPr txBox="1"/>
          <p:nvPr/>
        </p:nvSpPr>
        <p:spPr>
          <a:xfrm>
            <a:off x="472969" y="6167821"/>
            <a:ext cx="95707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/>
              <a:t>Fuente</a:t>
            </a:r>
            <a:r>
              <a:rPr lang="en-US" sz="1000" dirty="0"/>
              <a:t>: </a:t>
            </a:r>
            <a:r>
              <a:rPr lang="en-US" sz="1000" dirty="0" err="1"/>
              <a:t>Organización</a:t>
            </a:r>
            <a:r>
              <a:rPr lang="en-US" sz="1000" dirty="0"/>
              <a:t> Mundial del Turismo. </a:t>
            </a:r>
            <a:r>
              <a:rPr lang="en-US" sz="1000" dirty="0" err="1"/>
              <a:t>Barómetro</a:t>
            </a:r>
            <a:r>
              <a:rPr lang="en-US" sz="1000" dirty="0"/>
              <a:t> Mundial del Turismo. </a:t>
            </a:r>
            <a:r>
              <a:rPr lang="en-US" sz="1000" dirty="0" err="1"/>
              <a:t>Volúmen</a:t>
            </a:r>
            <a:r>
              <a:rPr lang="en-US" sz="1000" dirty="0"/>
              <a:t> 20 | </a:t>
            </a:r>
            <a:r>
              <a:rPr lang="en-US" sz="1000" dirty="0" err="1"/>
              <a:t>Número</a:t>
            </a:r>
            <a:r>
              <a:rPr lang="en-US" sz="1000" dirty="0"/>
              <a:t> 3 | Mayo 2022. Disponible </a:t>
            </a:r>
            <a:r>
              <a:rPr lang="en-US" sz="1000" dirty="0" err="1"/>
              <a:t>en</a:t>
            </a:r>
            <a:r>
              <a:rPr lang="en-US" sz="1000" dirty="0"/>
              <a:t>: </a:t>
            </a:r>
            <a:r>
              <a:rPr lang="en-US" sz="1000" dirty="0">
                <a:hlinkClick r:id="rId2"/>
              </a:rPr>
              <a:t>https://webunwto.s3.eu-west-1.amazonaws.com/s3fs-public/2022-06/UNWTO_Barom22_02_May_excerpt.pdf?VersionId=5c9Q9abJCiFcJYyU_.4zmzilL3YBzI7A</a:t>
            </a:r>
            <a:r>
              <a:rPr lang="en-US" sz="1000" dirty="0"/>
              <a:t> </a:t>
            </a:r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6" name="Chart 5">
                <a:extLst>
                  <a:ext uri="{FF2B5EF4-FFF2-40B4-BE49-F238E27FC236}">
                    <a16:creationId xmlns:a16="http://schemas.microsoft.com/office/drawing/2014/main" id="{FEF0BCCA-70E1-48C0-B761-11605B83F9C9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1513126766"/>
                  </p:ext>
                </p:extLst>
              </p:nvPr>
            </p:nvGraphicFramePr>
            <p:xfrm>
              <a:off x="5974080" y="1024597"/>
              <a:ext cx="5734792" cy="4693304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3"/>
              </a:graphicData>
            </a:graphic>
          </p:graphicFrame>
        </mc:Choice>
        <mc:Fallback xmlns="">
          <p:pic>
            <p:nvPicPr>
              <p:cNvPr id="6" name="Chart 5">
                <a:extLst>
                  <a:ext uri="{FF2B5EF4-FFF2-40B4-BE49-F238E27FC236}">
                    <a16:creationId xmlns:a16="http://schemas.microsoft.com/office/drawing/2014/main" id="{FEF0BCCA-70E1-48C0-B761-11605B83F9C9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974080" y="1024597"/>
                <a:ext cx="5734792" cy="4693304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081554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6CA7676B86F74E856844E3FCBB414E" ma:contentTypeVersion="21" ma:contentTypeDescription="Create a new document." ma:contentTypeScope="" ma:versionID="43444863d93a8fa859bbce967ba93798">
  <xsd:schema xmlns:xsd="http://www.w3.org/2001/XMLSchema" xmlns:xs="http://www.w3.org/2001/XMLSchema" xmlns:p="http://schemas.microsoft.com/office/2006/metadata/properties" xmlns:ns2="57afcdac-b810-49c0-af1e-015628e7eb43" xmlns:ns3="73d0ba8d-d766-4bf6-bcf0-d2eb81301a02" xmlns:ns4="5e13aadc-de86-43ee-b386-40c01ba74c80" targetNamespace="http://schemas.microsoft.com/office/2006/metadata/properties" ma:root="true" ma:fieldsID="afb276f8eb590041fadab504fb268dc6" ns2:_="" ns3:_="" ns4:_="">
    <xsd:import namespace="57afcdac-b810-49c0-af1e-015628e7eb43"/>
    <xsd:import namespace="73d0ba8d-d766-4bf6-bcf0-d2eb81301a02"/>
    <xsd:import namespace="5e13aadc-de86-43ee-b386-40c01ba74c8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afcdac-b810-49c0-af1e-015628e7eb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0f44cca-6aff-4d49-827c-e4b3bc2e3f1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d0ba8d-d766-4bf6-bcf0-d2eb81301a02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13aadc-de86-43ee-b386-40c01ba74c80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a3c86500-e530-4483-9b01-bc1e935aaf20}" ma:internalName="TaxCatchAll" ma:showField="CatchAllData" ma:web="73d0ba8d-d766-4bf6-bcf0-d2eb81301a0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75C3C92-4976-4EEC-99DA-34E5F66A66E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EC03289-D245-4915-A53C-8EA68031BF7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afcdac-b810-49c0-af1e-015628e7eb43"/>
    <ds:schemaRef ds:uri="73d0ba8d-d766-4bf6-bcf0-d2eb81301a02"/>
    <ds:schemaRef ds:uri="5e13aadc-de86-43ee-b386-40c01ba74c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193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Bravo, Ms. Pamela (WDC)</dc:creator>
  <cp:lastModifiedBy>Pacis, Ms. Carmelita Lucia (WDC)</cp:lastModifiedBy>
  <cp:revision>4</cp:revision>
  <dcterms:created xsi:type="dcterms:W3CDTF">2022-06-17T13:54:42Z</dcterms:created>
  <dcterms:modified xsi:type="dcterms:W3CDTF">2022-06-27T18:52:42Z</dcterms:modified>
</cp:coreProperties>
</file>