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694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Morbidity_Mortality/Measles%20outbreaks%20in%20the%20poselimination%20era_2003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Morbidity_Mortality/Measles%20outbreaks%20in%20the%20poselimination%20era_2003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noProof="0" dirty="0"/>
              <a:t>Total number of deaths and case fatality rate, </a:t>
            </a:r>
            <a:br>
              <a:rPr lang="en-US" sz="1600" b="1" noProof="0" dirty="0"/>
            </a:br>
            <a:r>
              <a:rPr lang="en-US" sz="1600" b="1" noProof="0" dirty="0"/>
              <a:t>The Americas,</a:t>
            </a:r>
            <a:r>
              <a:rPr lang="en-US" sz="1600" b="1" baseline="0" noProof="0" dirty="0"/>
              <a:t> 2017-2021</a:t>
            </a:r>
            <a:endParaRPr lang="en-US" sz="1600" b="1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Deaths!$J$1</c:f>
              <c:strCache>
                <c:ptCount val="1"/>
                <c:pt idx="0">
                  <c:v>No of deaths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Deaths!$I$2:$I$6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Deaths!$J$2:$J$6</c:f>
              <c:numCache>
                <c:formatCode>General</c:formatCode>
                <c:ptCount val="5"/>
                <c:pt idx="0">
                  <c:v>2</c:v>
                </c:pt>
                <c:pt idx="1">
                  <c:v>87</c:v>
                </c:pt>
                <c:pt idx="2">
                  <c:v>20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5-4A67-8147-65BC376979A3}"/>
            </c:ext>
          </c:extLst>
        </c:ser>
        <c:ser>
          <c:idx val="1"/>
          <c:order val="1"/>
          <c:tx>
            <c:strRef>
              <c:f>Deaths!$K$1</c:f>
              <c:strCache>
                <c:ptCount val="1"/>
                <c:pt idx="0">
                  <c:v>No of confirmed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Deaths!$I$2:$I$6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Deaths!$K$2:$K$6</c:f>
            </c:numRef>
          </c:val>
          <c:extLst>
            <c:ext xmlns:c16="http://schemas.microsoft.com/office/drawing/2014/chart" uri="{C3380CC4-5D6E-409C-BE32-E72D297353CC}">
              <c16:uniqueId val="{00000001-08E5-4A67-8147-65BC37697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11577215"/>
        <c:axId val="811571807"/>
      </c:barChart>
      <c:lineChart>
        <c:grouping val="standard"/>
        <c:varyColors val="0"/>
        <c:ser>
          <c:idx val="2"/>
          <c:order val="2"/>
          <c:tx>
            <c:strRef>
              <c:f>Deaths!$L$1</c:f>
              <c:strCache>
                <c:ptCount val="1"/>
                <c:pt idx="0">
                  <c:v>CFR </c:v>
                </c:pt>
              </c:strCache>
            </c:strRef>
          </c:tx>
          <c:spPr>
            <a:ln w="28575" cap="rnd">
              <a:solidFill>
                <a:schemeClr val="accent2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Deaths!$I$2:$I$6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Deaths!$L$2:$L$6</c:f>
              <c:numCache>
                <c:formatCode>0.00</c:formatCode>
                <c:ptCount val="5"/>
                <c:pt idx="0">
                  <c:v>0.22346368715083798</c:v>
                </c:pt>
                <c:pt idx="1">
                  <c:v>0.516657758774274</c:v>
                </c:pt>
                <c:pt idx="2">
                  <c:v>8.6025205385177855E-2</c:v>
                </c:pt>
                <c:pt idx="3">
                  <c:v>0.12606005042402016</c:v>
                </c:pt>
                <c:pt idx="4">
                  <c:v>0.29895366218236175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E5-4A67-8147-65BC37697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585535"/>
        <c:axId val="811580543"/>
      </c:lineChart>
      <c:catAx>
        <c:axId val="811577215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571807"/>
        <c:crosses val="autoZero"/>
        <c:auto val="1"/>
        <c:lblAlgn val="ctr"/>
        <c:lblOffset val="100"/>
        <c:noMultiLvlLbl val="0"/>
      </c:catAx>
      <c:valAx>
        <c:axId val="8115718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 of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577215"/>
        <c:crosses val="autoZero"/>
        <c:crossBetween val="between"/>
        <c:majorUnit val="20"/>
      </c:valAx>
      <c:valAx>
        <c:axId val="81158054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Case fatality</a:t>
                </a:r>
                <a:r>
                  <a:rPr lang="en-US" baseline="0" dirty="0"/>
                  <a:t>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585535"/>
        <c:crosses val="max"/>
        <c:crossBetween val="between"/>
      </c:valAx>
      <c:catAx>
        <c:axId val="81158553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1580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Distribution of deaths by age group</a:t>
            </a:r>
          </a:p>
          <a:p>
            <a:pPr>
              <a:defRPr/>
            </a:pPr>
            <a:r>
              <a:rPr lang="en-US" sz="1600" b="1" baseline="0" dirty="0"/>
              <a:t>The Americas, 2017-2021 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Deaths!$A$24</c:f>
              <c:strCache>
                <c:ptCount val="1"/>
                <c:pt idx="0">
                  <c:v>&lt; 1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Deaths!$B$23:$F$23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Deaths!$B$24:$F$24</c:f>
              <c:numCache>
                <c:formatCode>0</c:formatCode>
                <c:ptCount val="5"/>
                <c:pt idx="0">
                  <c:v>1</c:v>
                </c:pt>
                <c:pt idx="1">
                  <c:v>17</c:v>
                </c:pt>
                <c:pt idx="2">
                  <c:v>7</c:v>
                </c:pt>
                <c:pt idx="3" formatCode="General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4-4D65-8F61-A70221CA8C28}"/>
            </c:ext>
          </c:extLst>
        </c:ser>
        <c:ser>
          <c:idx val="1"/>
          <c:order val="1"/>
          <c:tx>
            <c:strRef>
              <c:f>Deaths!$A$25</c:f>
              <c:strCache>
                <c:ptCount val="1"/>
                <c:pt idx="0">
                  <c:v>1 A 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Deaths!$B$23:$F$23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Deaths!$B$25:$F$25</c:f>
              <c:numCache>
                <c:formatCode>0</c:formatCode>
                <c:ptCount val="5"/>
                <c:pt idx="0">
                  <c:v>0</c:v>
                </c:pt>
                <c:pt idx="1">
                  <c:v>36</c:v>
                </c:pt>
                <c:pt idx="2">
                  <c:v>6</c:v>
                </c:pt>
                <c:pt idx="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C4-4D65-8F61-A70221CA8C28}"/>
            </c:ext>
          </c:extLst>
        </c:ser>
        <c:ser>
          <c:idx val="2"/>
          <c:order val="2"/>
          <c:tx>
            <c:strRef>
              <c:f>Deaths!$A$26</c:f>
              <c:strCache>
                <c:ptCount val="1"/>
                <c:pt idx="0">
                  <c:v>5 A 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Deaths!$B$23:$F$23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Deaths!$B$26:$F$26</c:f>
              <c:numCache>
                <c:formatCode>0</c:formatCode>
                <c:ptCount val="5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C4-4D65-8F61-A70221CA8C28}"/>
            </c:ext>
          </c:extLst>
        </c:ser>
        <c:ser>
          <c:idx val="3"/>
          <c:order val="3"/>
          <c:tx>
            <c:strRef>
              <c:f>Deaths!$A$27</c:f>
              <c:strCache>
                <c:ptCount val="1"/>
                <c:pt idx="0">
                  <c:v>&gt;15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Deaths!$B$23:$F$23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Deaths!$B$27:$F$27</c:f>
              <c:numCache>
                <c:formatCode>0</c:formatCode>
                <c:ptCount val="5"/>
                <c:pt idx="0">
                  <c:v>1</c:v>
                </c:pt>
                <c:pt idx="1">
                  <c:v>23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C4-4D65-8F61-A70221CA8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902447"/>
        <c:axId val="350896207"/>
      </c:barChart>
      <c:catAx>
        <c:axId val="35090244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96207"/>
        <c:crosses val="autoZero"/>
        <c:auto val="1"/>
        <c:lblAlgn val="ctr"/>
        <c:lblOffset val="100"/>
        <c:noMultiLvlLbl val="0"/>
      </c:catAx>
      <c:valAx>
        <c:axId val="3508962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 of 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in"/>
        <c:minorTickMark val="out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90244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47B1-C289-4517-BAFC-E70AA888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888ED-4214-49C8-8F3B-82A77E8BB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AC82-34D6-4630-807B-A8811387E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5940-E296-49C7-A689-2171D6C3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E5CD3-1F98-4665-B600-4C4E9570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7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B353-CD0A-467A-AC32-E370567A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F646B-1647-44F2-80FD-8F8746D38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2002A-32BC-4A40-A190-E9AFA457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D1A81-5355-48FF-AB5C-BA0C2008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FCAD-8B91-419A-A2BF-C7093933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0E302-B32A-44F2-ACC1-F90BCD046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29447-361F-47D1-A906-E293AE9F2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EC14E-438D-45D3-A7EE-F653B780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0FFC9-300C-41C5-B2DE-6E38B6AF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F34D-A968-4878-B8F8-0E49F106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7324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B21A-7DDE-4F0E-99D3-711D3D96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9ADB3-B970-458D-BFD9-FD7798B7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43894-7D53-433B-A0DB-99F246CF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FE643-27A1-4507-95C0-EA3133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51978-297C-46DD-B123-D573E4C5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C501-CEEE-4F4B-9185-6986C099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6EB92-58FA-4359-A133-50F4B2E1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49DD-9C70-4D57-871A-41301D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7DFFD-8164-4663-A98B-99A527FD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C0B0-D6E1-48CB-8274-625DE3C9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2B6D-27A4-4704-8A74-3CA2C320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5740-BEEC-421A-BCD9-1880BC6C7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425A6-D1C6-4439-8866-B58E06FB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70FF9-90E9-454D-AAF0-3C56B099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30500-3F65-43B1-9B34-ECDE299C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C6ABE-C379-4C0E-9044-B984A7FC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D638-0198-436B-9997-911B6807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5B06E-5372-4FCB-9B1A-1A73F3B2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E97A3-CBCC-4830-A9F3-2E282671C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4B0F5-C2EC-4EA1-BD00-65F0ADDB8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3077F-0C6A-42F7-ABA6-CDBFC9FB6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1E2A6-5D42-4780-A609-C015F54E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8E91F3-6387-428F-BAC1-A5564D14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DD64E-A957-4A26-A9CB-4EF1FA66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53C1-1BD3-4F4C-A7F4-E9696002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32865-53AF-4AC8-AD5A-33696AEB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8E3F6-5B22-4821-B9C5-99F065CF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780F2-FC57-421A-9300-F1FAC085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70EEF-517A-468A-B507-C93D1EE3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15C3F-D3AB-4089-8F43-39521CC5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4F536-1762-4CB7-86FA-909F4124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2202-A91C-4A15-A175-7C383605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A9D2-1AA4-489E-A3DF-137BB195A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84276-9729-4CFF-B7AA-E05EEA65D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75843-BCF1-4D38-A5BA-1122080A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CFEB6-0D01-4EC0-B416-99DBD013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EEF48-212B-44B8-8B03-FF06F1B8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4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AC4E-1477-42DF-80DE-9F3BBD284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FA8ED-50CF-4573-A9AA-22FDAF7E9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D659E-898D-47A8-98D3-1336CF736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644D3-4AB3-4F29-ADB2-AA8B2071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CC05-8E20-4921-A3DE-D248FE36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69C31-EC0C-497E-A979-BD0B4176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EAEA5-5A36-4486-A2E9-79930762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BA527-EC6C-436E-9E9F-53005EB9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BF86A-B4D6-4011-9AF6-28002F073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1D87-2D33-4EDD-9DB2-865590E2139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A336-B77D-4771-8540-70A6B4281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2784D-DA67-4C10-9E4F-B568F98BC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04B8-3D11-45C9-BF8B-343E3B32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9C3ED03-976C-498E-973D-A52CC61358AD}"/>
              </a:ext>
            </a:extLst>
          </p:cNvPr>
          <p:cNvGraphicFramePr>
            <a:graphicFrameLocks/>
          </p:cNvGraphicFramePr>
          <p:nvPr/>
        </p:nvGraphicFramePr>
        <p:xfrm>
          <a:off x="433945" y="1050392"/>
          <a:ext cx="6061076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6DEC84-9501-4351-B7BE-74B3EE09C9A3}"/>
              </a:ext>
            </a:extLst>
          </p:cNvPr>
          <p:cNvSpPr txBox="1"/>
          <p:nvPr/>
        </p:nvSpPr>
        <p:spPr>
          <a:xfrm>
            <a:off x="4962889" y="1860210"/>
            <a:ext cx="8585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N=122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DD59E-15AC-4788-851F-4FAB10409EF4}"/>
              </a:ext>
            </a:extLst>
          </p:cNvPr>
          <p:cNvSpPr txBox="1"/>
          <p:nvPr/>
        </p:nvSpPr>
        <p:spPr>
          <a:xfrm>
            <a:off x="711974" y="6376877"/>
            <a:ext cx="61774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Source: Country reports sent to PAHO.   | * Data as of epidemiological week 46, 2021</a:t>
            </a:r>
          </a:p>
          <a:p>
            <a:endParaRPr lang="en-US" sz="105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CEF8FD1-93EF-428D-9CCC-C73DE3EC8664}"/>
              </a:ext>
            </a:extLst>
          </p:cNvPr>
          <p:cNvGraphicFramePr>
            <a:graphicFrameLocks/>
          </p:cNvGraphicFramePr>
          <p:nvPr/>
        </p:nvGraphicFramePr>
        <p:xfrm>
          <a:off x="7372070" y="1050392"/>
          <a:ext cx="4647752" cy="424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CAF6836-A8DD-4E4D-B6AC-DF5C3659A72F}"/>
              </a:ext>
            </a:extLst>
          </p:cNvPr>
          <p:cNvSpPr txBox="1"/>
          <p:nvPr/>
        </p:nvSpPr>
        <p:spPr>
          <a:xfrm>
            <a:off x="10657530" y="2044876"/>
            <a:ext cx="8585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N=122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4E2068-74DC-4AED-AA6A-C3C25CC05795}"/>
              </a:ext>
            </a:extLst>
          </p:cNvPr>
          <p:cNvSpPr txBox="1"/>
          <p:nvPr/>
        </p:nvSpPr>
        <p:spPr>
          <a:xfrm>
            <a:off x="1000489" y="291540"/>
            <a:ext cx="10086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Measles deaths in the Americas, 2017-2021*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43C002-0118-4143-B25C-C575F66EE935}"/>
              </a:ext>
            </a:extLst>
          </p:cNvPr>
          <p:cNvSpPr txBox="1"/>
          <p:nvPr/>
        </p:nvSpPr>
        <p:spPr>
          <a:xfrm>
            <a:off x="2645477" y="5622942"/>
            <a:ext cx="66102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Argentina (n=1), Brazil (n=40), Colombia (n=1), and Venezuela (n=80)</a:t>
            </a:r>
          </a:p>
        </p:txBody>
      </p:sp>
    </p:spTree>
    <p:extLst>
      <p:ext uri="{BB962C8B-B14F-4D97-AF65-F5344CB8AC3E}">
        <p14:creationId xmlns:p14="http://schemas.microsoft.com/office/powerpoint/2010/main" val="422215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2021-11-22T16:28:59Z</dcterms:created>
  <dcterms:modified xsi:type="dcterms:W3CDTF">2021-11-29T21:19:51Z</dcterms:modified>
</cp:coreProperties>
</file>