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90.025623634034218</c:v>
                </c:pt>
                <c:pt idx="1">
                  <c:v>79.962001395511109</c:v>
                </c:pt>
                <c:pt idx="2">
                  <c:v>84.393701333210117</c:v>
                </c:pt>
                <c:pt idx="3">
                  <c:v>74.066121059881695</c:v>
                </c:pt>
                <c:pt idx="4" formatCode="General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sample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HND</c:v>
                </c:pt>
                <c:pt idx="3">
                  <c:v>MEX</c:v>
                </c:pt>
                <c:pt idx="4">
                  <c:v>SLV</c:v>
                </c:pt>
                <c:pt idx="5">
                  <c:v>BOL</c:v>
                </c:pt>
                <c:pt idx="6">
                  <c:v>GTM</c:v>
                </c:pt>
                <c:pt idx="7">
                  <c:v>NIC</c:v>
                </c:pt>
                <c:pt idx="8">
                  <c:v>PRY</c:v>
                </c:pt>
                <c:pt idx="9">
                  <c:v>HTI</c:v>
                </c:pt>
                <c:pt idx="10">
                  <c:v>VEN</c:v>
                </c:pt>
                <c:pt idx="11">
                  <c:v>DOM</c:v>
                </c:pt>
                <c:pt idx="12">
                  <c:v>CHL</c:v>
                </c:pt>
                <c:pt idx="13">
                  <c:v>PAN</c:v>
                </c:pt>
                <c:pt idx="14">
                  <c:v>ARG</c:v>
                </c:pt>
                <c:pt idx="15">
                  <c:v>PER</c:v>
                </c:pt>
                <c:pt idx="16">
                  <c:v>BRA</c:v>
                </c:pt>
                <c:pt idx="17">
                  <c:v>ECU</c:v>
                </c:pt>
                <c:pt idx="18">
                  <c:v>CAR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</c:v>
                </c:pt>
                <c:pt idx="5">
                  <c:v>98</c:v>
                </c:pt>
                <c:pt idx="6">
                  <c:v>98</c:v>
                </c:pt>
                <c:pt idx="7">
                  <c:v>97</c:v>
                </c:pt>
                <c:pt idx="8">
                  <c:v>97</c:v>
                </c:pt>
                <c:pt idx="9">
                  <c:v>94</c:v>
                </c:pt>
                <c:pt idx="10">
                  <c:v>93</c:v>
                </c:pt>
                <c:pt idx="11">
                  <c:v>91</c:v>
                </c:pt>
                <c:pt idx="12">
                  <c:v>87</c:v>
                </c:pt>
                <c:pt idx="13">
                  <c:v>86</c:v>
                </c:pt>
                <c:pt idx="14">
                  <c:v>85</c:v>
                </c:pt>
                <c:pt idx="15">
                  <c:v>83</c:v>
                </c:pt>
                <c:pt idx="16">
                  <c:v>69</c:v>
                </c:pt>
                <c:pt idx="17">
                  <c:v>69</c:v>
                </c:pt>
                <c:pt idx="18">
                  <c:v>60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+mn-lt"/>
              </a:rPr>
              <a:t>Percent measles-rubella cases with adequate samples</a:t>
            </a:r>
            <a:br>
              <a:rPr lang="en-US" sz="2800" dirty="0">
                <a:latin typeface="+mn-lt"/>
              </a:rPr>
            </a:br>
            <a:r>
              <a:rPr lang="en-US" sz="2000" dirty="0">
                <a:latin typeface="+mn-lt"/>
              </a:rPr>
              <a:t>Surveillance Indicator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236567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0939121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86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>
                <a:effectLst/>
              </a:rPr>
              <a:t>Region of the Americas,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03536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Source:</a:t>
            </a:r>
            <a:r>
              <a:rPr lang="en-US" altLang="en-US" sz="1200" dirty="0">
                <a:latin typeface="Calibri"/>
              </a:rPr>
              <a:t> Integrated Surveillance Information System (ISIS) and country reports to FPL-IM/PAHO.|  </a:t>
            </a:r>
            <a:r>
              <a:rPr lang="en-US" sz="1200" dirty="0">
                <a:latin typeface="Calibri"/>
              </a:rPr>
              <a:t>* Data as of 13 January 2022 (Brazil data as of EW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35454C-8864-49A1-AC38-195737F82B9E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429707-AC4F-466F-BB6D-468BC9F65301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16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2022-01-06T16:56:04Z</dcterms:created>
  <dcterms:modified xsi:type="dcterms:W3CDTF">2022-01-17T17:15:28Z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