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4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%LT4days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83</c:v>
                </c:pt>
                <c:pt idx="1">
                  <c:v>59</c:v>
                </c:pt>
                <c:pt idx="2">
                  <c:v>34</c:v>
                </c:pt>
                <c:pt idx="3">
                  <c:v>66</c:v>
                </c:pt>
                <c:pt idx="4" formatCode="General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LT4Days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CUB</c:v>
                </c:pt>
                <c:pt idx="1">
                  <c:v>SLV</c:v>
                </c:pt>
                <c:pt idx="2">
                  <c:v>MEX</c:v>
                </c:pt>
                <c:pt idx="3">
                  <c:v>PRY</c:v>
                </c:pt>
                <c:pt idx="4">
                  <c:v>GTM</c:v>
                </c:pt>
                <c:pt idx="5">
                  <c:v>NIC</c:v>
                </c:pt>
                <c:pt idx="6">
                  <c:v>BOL</c:v>
                </c:pt>
                <c:pt idx="7">
                  <c:v>CHL</c:v>
                </c:pt>
                <c:pt idx="8">
                  <c:v>HND</c:v>
                </c:pt>
                <c:pt idx="9">
                  <c:v>PAN</c:v>
                </c:pt>
                <c:pt idx="10">
                  <c:v>BRA</c:v>
                </c:pt>
                <c:pt idx="11">
                  <c:v>CAR</c:v>
                </c:pt>
                <c:pt idx="12">
                  <c:v>ECU</c:v>
                </c:pt>
                <c:pt idx="13">
                  <c:v>HTI</c:v>
                </c:pt>
                <c:pt idx="14">
                  <c:v>DOM</c:v>
                </c:pt>
                <c:pt idx="15">
                  <c:v>CRI</c:v>
                </c:pt>
                <c:pt idx="16">
                  <c:v>PER</c:v>
                </c:pt>
                <c:pt idx="17">
                  <c:v>ARG</c:v>
                </c:pt>
                <c:pt idx="18">
                  <c:v>VEN</c:v>
                </c:pt>
                <c:pt idx="19">
                  <c:v>COL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91</c:v>
                </c:pt>
                <c:pt idx="8">
                  <c:v>91</c:v>
                </c:pt>
                <c:pt idx="9">
                  <c:v>86</c:v>
                </c:pt>
                <c:pt idx="10">
                  <c:v>84</c:v>
                </c:pt>
                <c:pt idx="11">
                  <c:v>75</c:v>
                </c:pt>
                <c:pt idx="12">
                  <c:v>67</c:v>
                </c:pt>
                <c:pt idx="13">
                  <c:v>64</c:v>
                </c:pt>
                <c:pt idx="14">
                  <c:v>57</c:v>
                </c:pt>
                <c:pt idx="15">
                  <c:v>50</c:v>
                </c:pt>
                <c:pt idx="16">
                  <c:v>46</c:v>
                </c:pt>
                <c:pt idx="17">
                  <c:v>36</c:v>
                </c:pt>
                <c:pt idx="18">
                  <c:v>10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Percent of laboratory results for suspected measles/rubella reported in </a:t>
            </a:r>
            <a:r>
              <a:rPr lang="en-US" sz="2800" b="1" dirty="0">
                <a:cs typeface="Arial" charset="0"/>
              </a:rPr>
              <a:t>≤4 days</a:t>
            </a:r>
            <a:br>
              <a:rPr lang="en-US" sz="2800" dirty="0">
                <a:latin typeface="+mn-lt"/>
              </a:rPr>
            </a:br>
            <a:r>
              <a:rPr lang="en-US" sz="2000" dirty="0">
                <a:latin typeface="+mn-lt"/>
              </a:rPr>
              <a:t>Surveillance Indicator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4237780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336541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2017-2021*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2021*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03536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Source:</a:t>
            </a:r>
            <a:r>
              <a:rPr lang="en-US" altLang="en-US" sz="1200" dirty="0">
                <a:latin typeface="Calibri"/>
              </a:rPr>
              <a:t> Integrated Surveillance Information System (ISIS) and country reports to FPL-IM/PAHO.|  </a:t>
            </a:r>
            <a:r>
              <a:rPr lang="en-US" sz="1200" dirty="0">
                <a:latin typeface="Calibri"/>
              </a:rPr>
              <a:t>* Data as of 27 January 2022 (Brazil data as of EW 2021-39).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35454C-8864-49A1-AC38-195737F82B9E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429707-AC4F-466F-BB6D-468BC9F65301}"/>
              </a:ext>
            </a:extLst>
          </p:cNvPr>
          <p:cNvCxnSpPr>
            <a:cxnSpLocks/>
          </p:cNvCxnSpPr>
          <p:nvPr/>
        </p:nvCxnSpPr>
        <p:spPr>
          <a:xfrm>
            <a:off x="807671" y="2828021"/>
            <a:ext cx="451940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1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F31993-FCF6-4FA5-8F82-E4F14F45C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63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26</cp:revision>
  <dcterms:created xsi:type="dcterms:W3CDTF">2022-01-06T16:56:04Z</dcterms:created>
  <dcterms:modified xsi:type="dcterms:W3CDTF">2022-01-28T21:17:44Z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