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66FF"/>
    <a:srgbClr val="FF99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57" autoAdjust="0"/>
    <p:restoredTop sz="94660"/>
  </p:normalViewPr>
  <p:slideViewPr>
    <p:cSldViewPr snapToGrid="0">
      <p:cViewPr varScale="1">
        <p:scale>
          <a:sx n="159" d="100"/>
          <a:sy n="159" d="100"/>
        </p:scale>
        <p:origin x="456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%LT4days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bg1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  <c:pt idx="4">
                  <c:v>2021*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83</c:v>
                </c:pt>
                <c:pt idx="1">
                  <c:v>59</c:v>
                </c:pt>
                <c:pt idx="2">
                  <c:v>34</c:v>
                </c:pt>
                <c:pt idx="3">
                  <c:v>66</c:v>
                </c:pt>
                <c:pt idx="4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5A-43C1-81F1-62D870CFD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LT4Days</c:v>
                </c:pt>
              </c:strCache>
            </c:strRef>
          </c:tx>
          <c:spPr>
            <a:solidFill>
              <a:srgbClr val="CC99FF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bg1">
                        <a:lumMod val="6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CUB</c:v>
                </c:pt>
                <c:pt idx="1">
                  <c:v>SLV</c:v>
                </c:pt>
                <c:pt idx="2">
                  <c:v>MEX</c:v>
                </c:pt>
                <c:pt idx="3">
                  <c:v>PRY</c:v>
                </c:pt>
                <c:pt idx="4">
                  <c:v>GTM</c:v>
                </c:pt>
                <c:pt idx="5">
                  <c:v>NIC</c:v>
                </c:pt>
                <c:pt idx="6">
                  <c:v>BOL</c:v>
                </c:pt>
                <c:pt idx="7">
                  <c:v>CHL</c:v>
                </c:pt>
                <c:pt idx="8">
                  <c:v>HND</c:v>
                </c:pt>
                <c:pt idx="9">
                  <c:v>PAN</c:v>
                </c:pt>
                <c:pt idx="10">
                  <c:v>BRA</c:v>
                </c:pt>
                <c:pt idx="11">
                  <c:v>CAR</c:v>
                </c:pt>
                <c:pt idx="12">
                  <c:v>ECU</c:v>
                </c:pt>
                <c:pt idx="13">
                  <c:v>HTI</c:v>
                </c:pt>
                <c:pt idx="14">
                  <c:v>DOM</c:v>
                </c:pt>
                <c:pt idx="15">
                  <c:v>CRI</c:v>
                </c:pt>
                <c:pt idx="16">
                  <c:v>PER</c:v>
                </c:pt>
                <c:pt idx="17">
                  <c:v>ARG</c:v>
                </c:pt>
                <c:pt idx="18">
                  <c:v>VEN</c:v>
                </c:pt>
                <c:pt idx="19">
                  <c:v>COL</c:v>
                </c:pt>
                <c:pt idx="20">
                  <c:v>URY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100</c:v>
                </c:pt>
                <c:pt idx="1">
                  <c:v>98</c:v>
                </c:pt>
                <c:pt idx="2">
                  <c:v>97</c:v>
                </c:pt>
                <c:pt idx="3">
                  <c:v>96</c:v>
                </c:pt>
                <c:pt idx="4">
                  <c:v>95</c:v>
                </c:pt>
                <c:pt idx="5">
                  <c:v>94</c:v>
                </c:pt>
                <c:pt idx="6">
                  <c:v>93</c:v>
                </c:pt>
                <c:pt idx="7">
                  <c:v>91</c:v>
                </c:pt>
                <c:pt idx="8">
                  <c:v>91</c:v>
                </c:pt>
                <c:pt idx="9">
                  <c:v>86</c:v>
                </c:pt>
                <c:pt idx="10">
                  <c:v>84</c:v>
                </c:pt>
                <c:pt idx="11">
                  <c:v>75</c:v>
                </c:pt>
                <c:pt idx="12">
                  <c:v>67</c:v>
                </c:pt>
                <c:pt idx="13">
                  <c:v>64</c:v>
                </c:pt>
                <c:pt idx="14">
                  <c:v>57</c:v>
                </c:pt>
                <c:pt idx="15">
                  <c:v>50</c:v>
                </c:pt>
                <c:pt idx="16">
                  <c:v>46</c:v>
                </c:pt>
                <c:pt idx="17">
                  <c:v>36</c:v>
                </c:pt>
                <c:pt idx="18">
                  <c:v>10</c:v>
                </c:pt>
                <c:pt idx="19">
                  <c:v>0</c:v>
                </c:pt>
                <c:pt idx="2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D-451C-9ABA-7B1E5A18DE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1089194176"/>
        <c:axId val="1089185440"/>
      </c:barChart>
      <c:catAx>
        <c:axId val="108919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85440"/>
        <c:crosses val="autoZero"/>
        <c:auto val="1"/>
        <c:lblAlgn val="ctr"/>
        <c:lblOffset val="100"/>
        <c:noMultiLvlLbl val="0"/>
      </c:catAx>
      <c:valAx>
        <c:axId val="1089185440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089194176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0772D-0F6D-4E9C-BC0B-288292B64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7FEF6-0F85-48EA-A542-F1A6BF15FE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F3DD70-1BD2-4791-BEF4-5A1D416B8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59B62-ABDD-4266-9A3E-4E9AA35E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784D92-A618-4CBD-AFD9-9F37B435A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754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A49076-9586-4009-8229-FAD40CBEB9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E62A4B-B393-4A37-97C7-318BB770B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5F7E32-7AAC-4D26-BEE9-99F78DC0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6A6CB-36F7-4ACE-9443-A2AA8390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37765E-ABC7-4FF7-BED7-C115D3DBC1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384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0FBA69-5ED0-42A3-8280-935FE300C2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BBADEE-5681-408D-9472-227809E1D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E14902-BEE9-4802-898B-4E04CC0C1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E5068F-F525-478B-BC0E-1163967EE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49E0-A8FF-4359-8552-36432036D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36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0BF17-91CB-4360-B691-2B33DEEEF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9E5FF-DADB-4123-882E-B7DDE8876C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C4118-464D-461D-9BD8-DBED17573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5DF1C3-3ACB-4716-BBF7-21F5E1758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07D0D-0FF4-41C8-9BF8-ADD282270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21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82323-E73F-48B5-A5F5-E803038A8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1BE5F-D25C-4810-80B0-0BA2455DC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BC3BFE-5331-467A-A019-FD340D2D0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6A979-31A6-4B02-93B9-DE3C06F16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17826-F6F2-4CB4-A648-627A09339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200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D3BE80-9D9F-4504-87A4-1F3527227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626AE2-6D2E-4652-AD7A-073A745D8B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8974FB-1CA4-414E-948A-3BAB9F6F83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A5B585-295C-45D6-BD04-2D5F20B33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EDB86-48EC-4F1E-BA23-6AA8298CE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9E4FD2-3498-4116-BD82-F9411C5B0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050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FBBE07-72EE-4E73-9D01-D31C4CFF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8E959-FF2F-45E5-84AC-CC9A0D956E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433800-FF98-4879-B65D-C91B5D65F0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5F8D4-144E-484B-AC23-E1CEBC827E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9A5124D-16BF-47B0-8BD6-369589A8C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20D4F0-EE91-4067-A63D-CB4058957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F6F02-C13A-4F96-8BBD-7F6FA2F2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A28232-BCFA-4B99-8879-42AD1E9A4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3661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ECA0E-6551-415A-A3DF-D17D9F6F8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C36F42-C9E1-4C3A-8747-58DA7C07B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0E6C28-A8E5-45B9-82A4-74E443FFC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7F0760-73F9-454A-AC56-A171A5831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20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3481CBF-B389-48D1-9172-C6F858B21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29B327-E50C-47D2-825B-65CC8F81A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B0C716-5E3D-40B1-9B44-B0711D5C29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878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4572C-6364-4DBF-B8D5-F2273ED0DC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D26338-C187-4C02-AA62-5B97675A31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8EE70C-DA5D-477C-AC8A-50A191CA4C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2D423-4049-4555-A5CB-E5459C60B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286E19-252A-4285-8213-D5DEA51A7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E9B87-4A7A-4596-A831-1764D8FD4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028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1AC274-C805-44AE-8B69-C1535105F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337B41-85AB-482D-9526-F2938F1A0E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733063-6202-4E2A-AA1F-43BA6FAC8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92A484-8835-4FC2-A444-04F9B72F7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00FA47-D035-4241-BE36-AA59BF908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C905FF-8FDF-44FA-B295-7F25C8E8B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738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33AF2E-E42C-4284-A59B-03CB8623A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F6B79-9851-4F4A-B4FC-67BB901C3A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46A6D-3A90-4452-803C-1B970571B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709FC-A2AF-49A0-A8D7-B1F99B4B9608}" type="datetimeFigureOut">
              <a:rPr lang="en-US" smtClean="0"/>
              <a:t>1/28/2022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B868A-4258-4BD8-8011-F6EAD379AA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623EF4-9C7A-4BB1-84DA-10B8BEE510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73CAE1-D295-4733-B29C-5FDFB87F62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7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374A889-13E1-4E37-905A-AE8615D61FD6}"/>
              </a:ext>
            </a:extLst>
          </p:cNvPr>
          <p:cNvSpPr txBox="1">
            <a:spLocks/>
          </p:cNvSpPr>
          <p:nvPr/>
        </p:nvSpPr>
        <p:spPr>
          <a:xfrm>
            <a:off x="0" y="221999"/>
            <a:ext cx="12192000" cy="9968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s-ES" sz="2800" b="1" dirty="0"/>
              <a:t>Porcentaje de resultados de laboratorio de los casos sospechosos</a:t>
            </a:r>
            <a:br>
              <a:rPr lang="es-ES" sz="2800" b="1" dirty="0"/>
            </a:br>
            <a:r>
              <a:rPr lang="es-ES" sz="2800" b="1" dirty="0"/>
              <a:t>de sarampión/rubéola reportados en </a:t>
            </a:r>
            <a:r>
              <a:rPr lang="es-ES" sz="2800" b="1" dirty="0">
                <a:cs typeface="Arial" charset="0"/>
              </a:rPr>
              <a:t>≤4 días </a:t>
            </a:r>
          </a:p>
          <a:p>
            <a:pPr algn="ctr"/>
            <a:r>
              <a:rPr lang="en-US" sz="2000" dirty="0" err="1">
                <a:latin typeface="+mn-lt"/>
              </a:rPr>
              <a:t>Indicadores</a:t>
            </a:r>
            <a:r>
              <a:rPr lang="en-US" sz="2000" dirty="0">
                <a:latin typeface="+mn-lt"/>
              </a:rPr>
              <a:t> de </a:t>
            </a:r>
            <a:r>
              <a:rPr lang="en-US" sz="2000" dirty="0" err="1">
                <a:latin typeface="+mn-lt"/>
              </a:rPr>
              <a:t>vigilancia</a:t>
            </a:r>
            <a:endParaRPr lang="en-US" sz="2000" dirty="0">
              <a:latin typeface="+mn-lt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26557799-6EFD-4BF5-AD63-F32EF71A707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453477"/>
              </p:ext>
            </p:extLst>
          </p:nvPr>
        </p:nvGraphicFramePr>
        <p:xfrm>
          <a:off x="358985" y="2140558"/>
          <a:ext cx="5200641" cy="3112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0F19297B-2044-4563-955A-34A4F98FA3A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22280916"/>
              </p:ext>
            </p:extLst>
          </p:nvPr>
        </p:nvGraphicFramePr>
        <p:xfrm>
          <a:off x="5933440" y="2141888"/>
          <a:ext cx="5899575" cy="3378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BD403E5-7E9C-45CE-8B9B-1E6ED71F5733}"/>
              </a:ext>
            </a:extLst>
          </p:cNvPr>
          <p:cNvSpPr txBox="1"/>
          <p:nvPr/>
        </p:nvSpPr>
        <p:spPr>
          <a:xfrm>
            <a:off x="1025002" y="1605096"/>
            <a:ext cx="35706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2017-2021*</a:t>
            </a:r>
            <a:endParaRPr lang="en-US" sz="1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4B860F-ACFD-4AE1-9B53-2D765F012B4B}"/>
              </a:ext>
            </a:extLst>
          </p:cNvPr>
          <p:cNvSpPr txBox="1"/>
          <p:nvPr/>
        </p:nvSpPr>
        <p:spPr>
          <a:xfrm>
            <a:off x="7359187" y="1605096"/>
            <a:ext cx="3048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i="0" u="none" strike="noStrike" baseline="0" dirty="0" err="1">
                <a:effectLst/>
              </a:rPr>
              <a:t>Región</a:t>
            </a:r>
            <a:r>
              <a:rPr lang="en-US" sz="1800" b="0" i="0" u="none" strike="noStrike" baseline="0" dirty="0">
                <a:effectLst/>
              </a:rPr>
              <a:t> de las </a:t>
            </a:r>
            <a:r>
              <a:rPr lang="en-US" sz="1800" b="0" i="0" u="none" strike="noStrike" baseline="0" dirty="0" err="1">
                <a:effectLst/>
              </a:rPr>
              <a:t>Américas</a:t>
            </a:r>
            <a:r>
              <a:rPr lang="en-US" sz="1800" b="0" i="0" u="none" strike="noStrike" baseline="0" dirty="0">
                <a:effectLst/>
              </a:rPr>
              <a:t>, 2021*</a:t>
            </a:r>
            <a:endParaRPr lang="en-US" sz="18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6FD399D-78E0-4586-A8C1-ABAC725E835E}"/>
              </a:ext>
            </a:extLst>
          </p:cNvPr>
          <p:cNvSpPr/>
          <p:nvPr/>
        </p:nvSpPr>
        <p:spPr>
          <a:xfrm>
            <a:off x="571754" y="6119584"/>
            <a:ext cx="1126126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s-ES" altLang="en-US" sz="1200" i="1" dirty="0">
                <a:latin typeface="Calibri"/>
              </a:rPr>
              <a:t>Fuente: </a:t>
            </a:r>
            <a:r>
              <a:rPr lang="es-ES" altLang="en-US" sz="1200" dirty="0">
                <a:latin typeface="Calibri"/>
              </a:rPr>
              <a:t>Sistema Integrado de Información de Vigilancia (ISIS) e informe de los países a FPL-IM/OPS.</a:t>
            </a:r>
            <a:r>
              <a:rPr lang="en-US" altLang="en-US" sz="1200" dirty="0">
                <a:latin typeface="Calibri"/>
              </a:rPr>
              <a:t>|  </a:t>
            </a:r>
            <a:r>
              <a:rPr lang="en-US" sz="1200" dirty="0">
                <a:latin typeface="Calibri"/>
              </a:rPr>
              <a:t>* </a:t>
            </a:r>
            <a:r>
              <a:rPr lang="en-US" sz="1200" dirty="0" err="1">
                <a:latin typeface="Calibri"/>
              </a:rPr>
              <a:t>Datos</a:t>
            </a:r>
            <a:r>
              <a:rPr lang="en-US" sz="1200" dirty="0">
                <a:latin typeface="Calibri"/>
              </a:rPr>
              <a:t> hasta 27 de </a:t>
            </a:r>
            <a:r>
              <a:rPr lang="en-US" sz="1200" dirty="0" err="1">
                <a:latin typeface="Calibri"/>
              </a:rPr>
              <a:t>enero</a:t>
            </a:r>
            <a:r>
              <a:rPr lang="en-US" sz="1200" dirty="0">
                <a:latin typeface="Calibri"/>
              </a:rPr>
              <a:t> del 2022 (</a:t>
            </a:r>
            <a:r>
              <a:rPr lang="en-US" sz="1200" dirty="0" err="1">
                <a:latin typeface="Calibri"/>
              </a:rPr>
              <a:t>Datos</a:t>
            </a:r>
            <a:r>
              <a:rPr lang="en-US" sz="1200" dirty="0">
                <a:latin typeface="Calibri"/>
              </a:rPr>
              <a:t> de </a:t>
            </a:r>
            <a:r>
              <a:rPr lang="en-US" sz="1200" dirty="0" err="1">
                <a:latin typeface="Calibri"/>
              </a:rPr>
              <a:t>Brasil</a:t>
            </a:r>
            <a:r>
              <a:rPr lang="en-US" sz="1200" dirty="0">
                <a:latin typeface="Calibri"/>
              </a:rPr>
              <a:t> hasta SE 2021-39).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13BA4D2-DC91-4145-AFD1-7CE2878CC6C3}"/>
              </a:ext>
            </a:extLst>
          </p:cNvPr>
          <p:cNvCxnSpPr/>
          <p:nvPr/>
        </p:nvCxnSpPr>
        <p:spPr>
          <a:xfrm>
            <a:off x="6394027" y="2858347"/>
            <a:ext cx="5215466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6C753AD-7B4F-4DC6-B882-19DC699CD729}"/>
              </a:ext>
            </a:extLst>
          </p:cNvPr>
          <p:cNvCxnSpPr>
            <a:cxnSpLocks/>
          </p:cNvCxnSpPr>
          <p:nvPr/>
        </p:nvCxnSpPr>
        <p:spPr>
          <a:xfrm>
            <a:off x="807671" y="2828021"/>
            <a:ext cx="4519402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90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6CA7676B86F74E856844E3FCBB414E" ma:contentTypeVersion="18" ma:contentTypeDescription="Create a new document." ma:contentTypeScope="" ma:versionID="22a9c9e5edab770171177d1f2ab34c76">
  <xsd:schema xmlns:xsd="http://www.w3.org/2001/XMLSchema" xmlns:xs="http://www.w3.org/2001/XMLSchema" xmlns:p="http://schemas.microsoft.com/office/2006/metadata/properties" xmlns:ns2="57afcdac-b810-49c0-af1e-015628e7eb43" xmlns:ns3="73d0ba8d-d766-4bf6-bcf0-d2eb81301a02" targetNamespace="http://schemas.microsoft.com/office/2006/metadata/properties" ma:root="true" ma:fieldsID="c5238ac65dc82817f2860a9e0c692140" ns2:_="" ns3:_="">
    <xsd:import namespace="57afcdac-b810-49c0-af1e-015628e7eb43"/>
    <xsd:import namespace="73d0ba8d-d766-4bf6-bcf0-d2eb81301a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afcdac-b810-49c0-af1e-015628e7eb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d0ba8d-d766-4bf6-bcf0-d2eb81301a0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DCEB33-288D-49C0-A781-B29646EFE3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FF31993-FCF6-4FA5-8F82-E4F14F45CB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afcdac-b810-49c0-af1e-015628e7eb43"/>
    <ds:schemaRef ds:uri="73d0ba8d-d766-4bf6-bcf0-d2eb81301a0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73ABEC-ABD5-4F26-92AA-A597EC5BF56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2790</TotalTime>
  <Words>74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Pacis, Ms. Carmelita Lucia (WDC)</dc:creator>
  <cp:lastModifiedBy>Pacis, Ms. Carmelita Lucia (WDC)</cp:lastModifiedBy>
  <cp:revision>26</cp:revision>
  <dcterms:created xsi:type="dcterms:W3CDTF">2022-01-06T16:56:04Z</dcterms:created>
  <dcterms:modified xsi:type="dcterms:W3CDTF">2022-01-28T21:17:33Z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0x010100756CA7676B86F74E856844E3FCBB414E</vt:lpwstr>
  </property>
</Properties>
</file>