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66FF"/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4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%LT4days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83</c:v>
                </c:pt>
                <c:pt idx="1">
                  <c:v>59</c:v>
                </c:pt>
                <c:pt idx="2">
                  <c:v>34</c:v>
                </c:pt>
                <c:pt idx="3">
                  <c:v>66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LT4Days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SLV</c:v>
                </c:pt>
                <c:pt idx="2">
                  <c:v>MEX</c:v>
                </c:pt>
                <c:pt idx="3">
                  <c:v>PRY</c:v>
                </c:pt>
                <c:pt idx="4">
                  <c:v>GTM</c:v>
                </c:pt>
                <c:pt idx="5">
                  <c:v>NIC</c:v>
                </c:pt>
                <c:pt idx="6">
                  <c:v>BOL</c:v>
                </c:pt>
                <c:pt idx="7">
                  <c:v>CHL</c:v>
                </c:pt>
                <c:pt idx="8">
                  <c:v>HND</c:v>
                </c:pt>
                <c:pt idx="9">
                  <c:v>PAN</c:v>
                </c:pt>
                <c:pt idx="10">
                  <c:v>BRA</c:v>
                </c:pt>
                <c:pt idx="11">
                  <c:v>CAR</c:v>
                </c:pt>
                <c:pt idx="12">
                  <c:v>ECU</c:v>
                </c:pt>
                <c:pt idx="13">
                  <c:v>HTI</c:v>
                </c:pt>
                <c:pt idx="14">
                  <c:v>DOM</c:v>
                </c:pt>
                <c:pt idx="15">
                  <c:v>CRI</c:v>
                </c:pt>
                <c:pt idx="16">
                  <c:v>PER</c:v>
                </c:pt>
                <c:pt idx="17">
                  <c:v>ARG</c:v>
                </c:pt>
                <c:pt idx="18">
                  <c:v>VEN</c:v>
                </c:pt>
                <c:pt idx="19">
                  <c:v>COL</c:v>
                </c:pt>
                <c:pt idx="20">
                  <c:v>URY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98</c:v>
                </c:pt>
                <c:pt idx="2">
                  <c:v>97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93</c:v>
                </c:pt>
                <c:pt idx="7">
                  <c:v>91</c:v>
                </c:pt>
                <c:pt idx="8">
                  <c:v>91</c:v>
                </c:pt>
                <c:pt idx="9">
                  <c:v>86</c:v>
                </c:pt>
                <c:pt idx="10">
                  <c:v>84</c:v>
                </c:pt>
                <c:pt idx="11">
                  <c:v>75</c:v>
                </c:pt>
                <c:pt idx="12">
                  <c:v>67</c:v>
                </c:pt>
                <c:pt idx="13">
                  <c:v>64</c:v>
                </c:pt>
                <c:pt idx="14">
                  <c:v>57</c:v>
                </c:pt>
                <c:pt idx="15">
                  <c:v>50</c:v>
                </c:pt>
                <c:pt idx="16">
                  <c:v>46</c:v>
                </c:pt>
                <c:pt idx="17">
                  <c:v>36</c:v>
                </c:pt>
                <c:pt idx="18">
                  <c:v>10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74A889-13E1-4E37-905A-AE8615D61FD6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b="1" dirty="0"/>
              <a:t>Porcentaje de resultados de laboratorio de los casos sospechosos</a:t>
            </a:r>
            <a:br>
              <a:rPr lang="es-ES" sz="2800" b="1" dirty="0"/>
            </a:br>
            <a:r>
              <a:rPr lang="es-ES" sz="2800" b="1" dirty="0"/>
              <a:t>de sarampión/rubéola reportados en </a:t>
            </a:r>
            <a:r>
              <a:rPr lang="es-ES" sz="2800" b="1" dirty="0">
                <a:cs typeface="Arial" charset="0"/>
              </a:rPr>
              <a:t>≤4 días </a:t>
            </a:r>
          </a:p>
          <a:p>
            <a:pPr algn="ctr"/>
            <a:r>
              <a:rPr lang="en-US" sz="2000" dirty="0" err="1">
                <a:latin typeface="+mn-lt"/>
              </a:rPr>
              <a:t>Indicadores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vigilancia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453477"/>
              </p:ext>
            </p:extLst>
          </p:nvPr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2280916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D403E5-7E9C-45CE-8B9B-1E6ED71F5733}"/>
              </a:ext>
            </a:extLst>
          </p:cNvPr>
          <p:cNvSpPr txBox="1"/>
          <p:nvPr/>
        </p:nvSpPr>
        <p:spPr>
          <a:xfrm>
            <a:off x="1025002" y="1605096"/>
            <a:ext cx="357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2017-2021*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4B860F-ACFD-4AE1-9B53-2D765F012B4B}"/>
              </a:ext>
            </a:extLst>
          </p:cNvPr>
          <p:cNvSpPr txBox="1"/>
          <p:nvPr/>
        </p:nvSpPr>
        <p:spPr>
          <a:xfrm>
            <a:off x="7359187" y="1605096"/>
            <a:ext cx="304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2021*</a:t>
            </a: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FD399D-78E0-4586-A8C1-ABAC725E835E}"/>
              </a:ext>
            </a:extLst>
          </p:cNvPr>
          <p:cNvSpPr/>
          <p:nvPr/>
        </p:nvSpPr>
        <p:spPr>
          <a:xfrm>
            <a:off x="571754" y="6119584"/>
            <a:ext cx="112612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altLang="en-US" sz="1200" i="1" dirty="0">
                <a:latin typeface="Calibri"/>
              </a:rPr>
              <a:t>Fuente: </a:t>
            </a:r>
            <a:r>
              <a:rPr lang="es-ES" altLang="en-US" sz="1200" dirty="0">
                <a:latin typeface="Calibri"/>
              </a:rPr>
              <a:t>Sistema Integrado de Información de Vigilancia (ISIS) e informe de los países a FPL-IM/OPS.</a:t>
            </a:r>
            <a:r>
              <a:rPr lang="en-US" altLang="en-US" sz="1200" dirty="0">
                <a:latin typeface="Calibri"/>
              </a:rPr>
              <a:t>|  </a:t>
            </a:r>
            <a:r>
              <a:rPr lang="en-US" sz="1200" dirty="0">
                <a:latin typeface="Calibri"/>
              </a:rPr>
              <a:t>* </a:t>
            </a:r>
            <a:r>
              <a:rPr lang="en-US" sz="1200" dirty="0" err="1">
                <a:latin typeface="Calibri"/>
              </a:rPr>
              <a:t>Datos</a:t>
            </a:r>
            <a:r>
              <a:rPr lang="en-US" sz="1200" dirty="0">
                <a:latin typeface="Calibri"/>
              </a:rPr>
              <a:t> hasta 27 de </a:t>
            </a:r>
            <a:r>
              <a:rPr lang="en-US" sz="1200" dirty="0" err="1">
                <a:latin typeface="Calibri"/>
              </a:rPr>
              <a:t>enero</a:t>
            </a:r>
            <a:r>
              <a:rPr lang="en-US" sz="1200" dirty="0">
                <a:latin typeface="Calibri"/>
              </a:rPr>
              <a:t> del 2022 (</a:t>
            </a:r>
            <a:r>
              <a:rPr lang="en-US" sz="1200" dirty="0" err="1">
                <a:latin typeface="Calibri"/>
              </a:rPr>
              <a:t>Datos</a:t>
            </a:r>
            <a:r>
              <a:rPr lang="en-US" sz="1200" dirty="0">
                <a:latin typeface="Calibri"/>
              </a:rPr>
              <a:t> de </a:t>
            </a:r>
            <a:r>
              <a:rPr lang="en-US" sz="1200" dirty="0" err="1">
                <a:latin typeface="Calibri"/>
              </a:rPr>
              <a:t>Brasil</a:t>
            </a:r>
            <a:r>
              <a:rPr lang="en-US" sz="1200" dirty="0">
                <a:latin typeface="Calibri"/>
              </a:rPr>
              <a:t> hasta SE 2021-39).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3BA4D2-DC91-4145-AFD1-7CE2878CC6C3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C753AD-7B4F-4DC6-B882-19DC699CD729}"/>
              </a:ext>
            </a:extLst>
          </p:cNvPr>
          <p:cNvCxnSpPr>
            <a:cxnSpLocks/>
          </p:cNvCxnSpPr>
          <p:nvPr/>
        </p:nvCxnSpPr>
        <p:spPr>
          <a:xfrm>
            <a:off x="807671" y="2828021"/>
            <a:ext cx="451940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90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F31993-FCF6-4FA5-8F82-E4F14F45C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2790</TotalTime>
  <Words>74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26</cp:revision>
  <dcterms:created xsi:type="dcterms:W3CDTF">2022-01-06T16:56:04Z</dcterms:created>
  <dcterms:modified xsi:type="dcterms:W3CDTF">2022-01-28T21:17:33Z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