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50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5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359209780398857E-2"/>
          <c:y val="8.1089129226098858E-2"/>
          <c:w val="0.87600811960017244"/>
          <c:h val="0.73575207947254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SRP1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Sheet1!$A$2:$A$22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11"/>
                <c:pt idx="0">
                  <c:v>93</c:v>
                </c:pt>
                <c:pt idx="1">
                  <c:v>94</c:v>
                </c:pt>
                <c:pt idx="2">
                  <c:v>94</c:v>
                </c:pt>
                <c:pt idx="3">
                  <c:v>92</c:v>
                </c:pt>
                <c:pt idx="4">
                  <c:v>93</c:v>
                </c:pt>
                <c:pt idx="5">
                  <c:v>94</c:v>
                </c:pt>
                <c:pt idx="6">
                  <c:v>93</c:v>
                </c:pt>
                <c:pt idx="7">
                  <c:v>90</c:v>
                </c:pt>
                <c:pt idx="8">
                  <c:v>91</c:v>
                </c:pt>
                <c:pt idx="9">
                  <c:v>87</c:v>
                </c:pt>
                <c:pt idx="10">
                  <c:v>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E8-40D4-BB35-E3D04521CA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SRP2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Sheet1!$A$2:$A$22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Sheet1!$C$2:$C$22</c:f>
              <c:numCache>
                <c:formatCode>General</c:formatCode>
                <c:ptCount val="11"/>
                <c:pt idx="0">
                  <c:v>64</c:v>
                </c:pt>
                <c:pt idx="1">
                  <c:v>79</c:v>
                </c:pt>
                <c:pt idx="2">
                  <c:v>74</c:v>
                </c:pt>
                <c:pt idx="3">
                  <c:v>71</c:v>
                </c:pt>
                <c:pt idx="4">
                  <c:v>85</c:v>
                </c:pt>
                <c:pt idx="5">
                  <c:v>83</c:v>
                </c:pt>
                <c:pt idx="6">
                  <c:v>82</c:v>
                </c:pt>
                <c:pt idx="7">
                  <c:v>64</c:v>
                </c:pt>
                <c:pt idx="8">
                  <c:v>83</c:v>
                </c:pt>
                <c:pt idx="9">
                  <c:v>72</c:v>
                </c:pt>
                <c:pt idx="10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AE8-40D4-BB35-E3D04521CA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3181279"/>
        <c:axId val="470438975"/>
      </c:lineChart>
      <c:catAx>
        <c:axId val="433181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0438975"/>
        <c:crosses val="autoZero"/>
        <c:auto val="1"/>
        <c:lblAlgn val="ctr"/>
        <c:lblOffset val="100"/>
        <c:noMultiLvlLbl val="0"/>
      </c:catAx>
      <c:valAx>
        <c:axId val="470438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1812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8F8F8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9969A-67FF-42DF-9D23-9C10157721C1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1A418-8B7D-4EC3-9152-B2CD85698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13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2D55A5-D8CD-4CD6-A7A8-7564D6FE87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839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72D6B-CB58-428F-889C-4750E4090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A14302-7B4C-4F6D-965E-5D482FD9C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77DB5-43D2-4CCF-A725-EACF8D7E5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30AD3-3ED5-4915-AB21-F69D958F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4B24D-4E41-4CD9-8FCE-35A8B6C9C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2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84A22-51EE-4893-B504-A6A19A7C9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DF64E-0EA6-4BCE-8785-15859A2F4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A3C1B-D7EF-472C-879E-A235958A2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8BABE-1569-4DBA-A90B-75A195FC9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1C19D-5732-47D1-8C5C-A10647687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6176A3-2B17-417F-B5D5-46E95F506B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A483D-8855-4EF5-8AC0-4A9B0F2BC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1063F-A3CB-4D43-A794-2CDFF3DB6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D0730-D0DA-490F-B911-3D42B4A73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22C0B-3463-48CE-B10B-0787F277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4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73078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E341-11F9-413E-ADDC-86D0CC444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0F3B-75A7-4E90-9BE8-4AECFC42C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FAF72-72D7-40CA-9860-78892128C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83C13-A930-4964-8557-E3644254D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BCFE5-D696-4A6F-B03F-4A08073E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6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3A9A0-0038-431D-83C5-72E6B88FC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A2C3C-8FFD-4167-BE30-261B46F17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90287-740E-4F34-A013-AA0980988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6F5C1-22E7-42C9-BA23-E4E28995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1D199-6793-4FFE-B1C0-D1D381555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02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A9F4-0B87-4A1C-A5BC-75425775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911BC-2CA4-4803-BCAA-1F4C6D93DE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3C29DA-4A78-4985-B1E3-3BF0A883B1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478F8-210C-43B8-8EBA-8A6186C15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788A1-F305-40C9-8613-F78540667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AD92F-3749-4565-B0C9-B81273D5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86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9F0BC-D983-4F16-9F49-C77B39267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4B53-8847-4F4E-860A-940D7BA1A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14C06-DB80-4147-B1DB-7CB77838B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114872-3039-4154-AEF8-CB86D78BA0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A628DF-45D7-4425-BA54-9D12B79CC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C20051-9F08-4A2D-AD76-E3852F9BD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B1CF3B-683D-4935-9D42-E5E393DA3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C46D19-57E9-465A-8BFD-58A884E3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3D1FB-2BA1-40C3-9CA7-F966C89CB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D86539-42A6-479B-A27A-2A7193346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8748E9-4832-4E6C-A031-AA8BB8F4C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4DB623-5B14-4A22-9D27-31AD35619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5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FE8F54-1416-45E6-ABD5-6B72238C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F96769-313C-4C8D-9B6E-38CBEBCF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676EF-A90F-42AB-8A21-46469841C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9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579E6-BADA-4E8D-8C33-5CF8BEDA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AF21B-F82D-4843-A505-F1EE7CD92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3D7C21-C3EB-4FA6-B529-BEFF44E47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0C8FA-34AF-4013-87AE-E69605F5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0D918-42AD-47B9-8214-762CF533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C7685-7402-45F7-AC87-CA692D3DC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02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594FE-5229-4BE3-9EBA-205BD02DE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9C4E7E-3C9A-4005-B360-FEECB1ADF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4422F8-C3C7-4BB2-8E26-A3DE4D091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236E5-3B72-4E00-A5CA-34AF529E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DE1D3-E3F6-4D48-B396-632186478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C7EB8-72A4-4737-9825-7687F4BD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7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CD5F25-707B-4546-8981-270F282A5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29795-1A4F-4466-B045-2B0058CA0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ED5CE-FCC7-4B28-BDF8-50BDB35D01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BD807-A689-43F8-BD68-74ECDD803C18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1321E-C0E8-4357-89A5-467C338730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33E1-FB0B-4B15-99E2-CC2244A76F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6C388-6789-4049-9549-4551F5817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4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421F216-C5EB-49E0-A439-A6572221BE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9158341"/>
              </p:ext>
            </p:extLst>
          </p:nvPr>
        </p:nvGraphicFramePr>
        <p:xfrm>
          <a:off x="1330841" y="1213786"/>
          <a:ext cx="9652495" cy="4902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5CF718E8-C984-4FE4-9501-D7E322C24212}"/>
              </a:ext>
            </a:extLst>
          </p:cNvPr>
          <p:cNvSpPr txBox="1"/>
          <p:nvPr/>
        </p:nvSpPr>
        <p:spPr>
          <a:xfrm rot="16200000">
            <a:off x="-46100" y="3213345"/>
            <a:ext cx="2209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Cobertura (%)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4060E6-0297-41CE-8ECF-F4A8940C017C}"/>
              </a:ext>
            </a:extLst>
          </p:cNvPr>
          <p:cNvSpPr txBox="1"/>
          <p:nvPr/>
        </p:nvSpPr>
        <p:spPr>
          <a:xfrm>
            <a:off x="920130" y="101943"/>
            <a:ext cx="10175631" cy="11118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419" sz="3200" b="1" kern="1200" dirty="0">
                <a:solidFill>
                  <a:schemeClr val="accent2"/>
                </a:solidFill>
                <a:ea typeface="+mj-ea"/>
                <a:cs typeface="+mj-cs"/>
              </a:rPr>
              <a:t>Tendencias de la cobertura de vacunación de</a:t>
            </a:r>
            <a:r>
              <a:rPr lang="es-419" sz="3200" b="1" kern="12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es-419" sz="3200" b="1" kern="1200" dirty="0">
                <a:solidFill>
                  <a:schemeClr val="accent1"/>
                </a:solidFill>
                <a:ea typeface="+mj-ea"/>
                <a:cs typeface="+mj-cs"/>
              </a:rPr>
              <a:t>SRP-1 y SRP-2 </a:t>
            </a:r>
            <a:r>
              <a:rPr lang="es-419" sz="3200" b="1" kern="1200" dirty="0">
                <a:solidFill>
                  <a:schemeClr val="accent2"/>
                </a:solidFill>
                <a:ea typeface="+mj-ea"/>
                <a:cs typeface="+mj-cs"/>
              </a:rPr>
              <a:t>en las Américas, 2010-2020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EBFF3C-9D7B-4525-8049-5349D391743D}"/>
              </a:ext>
            </a:extLst>
          </p:cNvPr>
          <p:cNvSpPr/>
          <p:nvPr/>
        </p:nvSpPr>
        <p:spPr>
          <a:xfrm>
            <a:off x="504158" y="6509836"/>
            <a:ext cx="853890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Fuente</a:t>
            </a: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: Formulario electrónico conjunto para la notificación sobre inmunización de la OPS/OMS y UNICEF (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eJRF</a:t>
            </a: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por sus siglas en inglés).</a:t>
            </a:r>
          </a:p>
        </p:txBody>
      </p:sp>
    </p:spTree>
    <p:extLst>
      <p:ext uri="{BB962C8B-B14F-4D97-AF65-F5344CB8AC3E}">
        <p14:creationId xmlns:p14="http://schemas.microsoft.com/office/powerpoint/2010/main" val="202019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43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9</cp:revision>
  <dcterms:created xsi:type="dcterms:W3CDTF">2021-10-06T22:17:34Z</dcterms:created>
  <dcterms:modified xsi:type="dcterms:W3CDTF">2022-02-04T21:23:33Z</dcterms:modified>
</cp:coreProperties>
</file>