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Sheet2!$A$28:$A$51</c:f>
              <c:strCache>
                <c:ptCount val="24"/>
                <c:pt idx="0">
                  <c:v>HND</c:v>
                </c:pt>
                <c:pt idx="1">
                  <c:v>HTI</c:v>
                </c:pt>
                <c:pt idx="2">
                  <c:v>PRY</c:v>
                </c:pt>
                <c:pt idx="3">
                  <c:v>MEX</c:v>
                </c:pt>
                <c:pt idx="4">
                  <c:v>NIC</c:v>
                </c:pt>
                <c:pt idx="5">
                  <c:v>DOM</c:v>
                </c:pt>
                <c:pt idx="6">
                  <c:v>CAR</c:v>
                </c:pt>
                <c:pt idx="7">
                  <c:v>PER</c:v>
                </c:pt>
                <c:pt idx="8">
                  <c:v>GTM</c:v>
                </c:pt>
                <c:pt idx="9">
                  <c:v>CAN</c:v>
                </c:pt>
                <c:pt idx="10">
                  <c:v>ARG</c:v>
                </c:pt>
                <c:pt idx="11">
                  <c:v>VEN</c:v>
                </c:pt>
                <c:pt idx="12">
                  <c:v>CHL</c:v>
                </c:pt>
                <c:pt idx="13">
                  <c:v>BRA</c:v>
                </c:pt>
                <c:pt idx="14">
                  <c:v>PAN</c:v>
                </c:pt>
                <c:pt idx="15">
                  <c:v>BOL</c:v>
                </c:pt>
                <c:pt idx="16">
                  <c:v>SLV</c:v>
                </c:pt>
                <c:pt idx="17">
                  <c:v>CRI</c:v>
                </c:pt>
                <c:pt idx="18">
                  <c:v>COL</c:v>
                </c:pt>
                <c:pt idx="19">
                  <c:v>ECU</c:v>
                </c:pt>
                <c:pt idx="20">
                  <c:v>USA</c:v>
                </c:pt>
                <c:pt idx="21">
                  <c:v>CUB</c:v>
                </c:pt>
                <c:pt idx="22">
                  <c:v>URY</c:v>
                </c:pt>
                <c:pt idx="23">
                  <c:v>FrCtries</c:v>
                </c:pt>
              </c:strCache>
            </c:strRef>
          </c:cat>
          <c:val>
            <c:numRef>
              <c:f>Sheet2!$B$28:$B$51</c:f>
              <c:numCache>
                <c:formatCode>General</c:formatCode>
                <c:ptCount val="24"/>
                <c:pt idx="0">
                  <c:v>52</c:v>
                </c:pt>
                <c:pt idx="1">
                  <c:v>52</c:v>
                </c:pt>
                <c:pt idx="2">
                  <c:v>51</c:v>
                </c:pt>
                <c:pt idx="3">
                  <c:v>50</c:v>
                </c:pt>
                <c:pt idx="4">
                  <c:v>48</c:v>
                </c:pt>
                <c:pt idx="5">
                  <c:v>47</c:v>
                </c:pt>
                <c:pt idx="6">
                  <c:v>44</c:v>
                </c:pt>
                <c:pt idx="7">
                  <c:v>39</c:v>
                </c:pt>
                <c:pt idx="8">
                  <c:v>34</c:v>
                </c:pt>
                <c:pt idx="9">
                  <c:v>30</c:v>
                </c:pt>
                <c:pt idx="10">
                  <c:v>27</c:v>
                </c:pt>
                <c:pt idx="11">
                  <c:v>26</c:v>
                </c:pt>
                <c:pt idx="12">
                  <c:v>25</c:v>
                </c:pt>
                <c:pt idx="13">
                  <c:v>22</c:v>
                </c:pt>
                <c:pt idx="14">
                  <c:v>17</c:v>
                </c:pt>
                <c:pt idx="15">
                  <c:v>12</c:v>
                </c:pt>
                <c:pt idx="16">
                  <c:v>10</c:v>
                </c:pt>
                <c:pt idx="17">
                  <c:v>7</c:v>
                </c:pt>
                <c:pt idx="18">
                  <c:v>5</c:v>
                </c:pt>
                <c:pt idx="19">
                  <c:v>4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8-4A71-93D3-0EF3D2AF5B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962345007"/>
        <c:axId val="962346255"/>
      </c:barChart>
      <c:catAx>
        <c:axId val="9623450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346255"/>
        <c:crosses val="autoZero"/>
        <c:auto val="1"/>
        <c:lblAlgn val="ctr"/>
        <c:lblOffset val="100"/>
        <c:noMultiLvlLbl val="0"/>
      </c:catAx>
      <c:valAx>
        <c:axId val="962346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weeks reporting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345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DF2B2-9930-438D-A00A-63B7E5316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C52E7-0BAF-4D9D-9FDB-82924514D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23180-6037-45D5-9509-4F9A6D16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725C1-9C4F-4AA2-B8C7-DF39D80D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F4C21-DABA-4C65-9EF9-A2AFF749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3AC54-829E-4FF8-8E19-A97C39AD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23EA5-2B20-471A-8D82-2E6B32DD4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A51B6-7AA7-4AC0-BE9E-B6FEAAF4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972D7-AF27-4922-BE3E-480E2A5E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9CEB-7D36-4062-B848-36D05585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57450-2ADE-45E3-B3CA-B0493F301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A571B-B38D-4FDB-AE9E-B7035F9DE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6EE2-4A0C-426D-A1EB-6F88FC1F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7CFC8-EB29-4F4A-9CC7-A4345891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46698-DA8E-4DF8-8479-CF7E1AF9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4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7CD7-8857-4E44-89F4-FB63936B7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C34D-05A2-4D34-896E-16493677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928DF-E3F1-40E6-B4AF-20589D51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363B3-B719-4051-89D8-76016BD3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1EA30-A4BA-4900-BE9B-25113E5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89DB3-B73C-4D8A-8164-3CA1B7484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3DA60-D76E-4CF7-9042-F24D3F204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344E1-EF9A-41FE-8920-BDA42399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BE36C-ADF3-4676-8C1E-C2D57500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61A5-CE33-4960-913A-84748F08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929F-4592-4EE2-BCF9-F17F5633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70F49-0B38-446F-99A9-6DE50BF87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A78CC-EFD9-46DB-A544-8B4DCD69B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4088C-485E-4E00-BF19-6FF2F0DB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39CFC-5B5A-4A1B-A11C-B80DFA79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0FF23-5D2B-411E-B61F-EF5FBE40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C865-FF4B-4CE9-B47B-6C4A4772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56E5C-21DB-4E3B-B895-BE27F713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9993F-AA01-4A41-B406-6447F903A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89D68-D33C-4CB7-A873-05CA0D94D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DC4C8-65CB-45F3-AB8D-D53AE1F4F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FCED5-5465-4BF7-9A98-8DD7D864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05D1E-D4BF-45E5-84C2-6931E3FE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6DA6D-081A-4A30-B49B-7D301C27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A073-554C-43CE-B2B6-BBFC84AB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A3742-50DF-4FD4-8600-DECA6601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23CCB-7846-475F-89D2-DAF45034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0DAB0-8A1D-40BA-B2E9-BEFD0893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FBE6BF-CBA2-48B6-BF0B-E5325E34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A90DC-7786-4139-8CA6-D2B6991B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B31C8-481C-4F4A-9802-FEFDB6FC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F52C-779D-4C36-BBB9-13C5523C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AE6E-0DE8-4320-A936-B77F0023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842C2-B597-4F55-A155-536D7E19E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28E9D-FA9A-4B36-8E08-6E60FB54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09697-C452-438A-AB3C-B0A3EC1D5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FC012-BB92-4B00-B4F0-FBAB9710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6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976-E499-4C11-9A29-23DCBC35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95D3E-6524-4933-8E22-CAD20EE55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26123-9379-4393-9C52-5E688BA34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80F34-D9C9-40D2-9C10-17297E35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E366-62AB-4414-B501-348B6BB3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F7DC3-AEF5-4B0D-8323-204FDA0F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0E296A-EC57-484A-BD20-09DDFC77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CB2DD-900F-4993-B851-01A04F3ED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5E271-CC5D-4712-948A-E9223B69C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385D-859C-4606-94AC-AD6977071A9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6E1E-C7A4-4F6D-8507-3398C66C5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AAD6C-1C5D-4637-851B-1EBFD8D5E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615E9-E243-46D1-870F-A1B8445D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9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65BE2D-076D-4D20-AE7C-CE6DFE9F2B70}"/>
              </a:ext>
            </a:extLst>
          </p:cNvPr>
          <p:cNvSpPr txBox="1"/>
          <p:nvPr/>
        </p:nvSpPr>
        <p:spPr>
          <a:xfrm>
            <a:off x="643467" y="177486"/>
            <a:ext cx="10071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Countries reporting measles-rubella weekly surveillance data to PAHO, 2022</a:t>
            </a:r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AD9A04-4B64-427C-A547-0F722A0FF7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380031"/>
              </p:ext>
            </p:extLst>
          </p:nvPr>
        </p:nvGraphicFramePr>
        <p:xfrm>
          <a:off x="643467" y="1096535"/>
          <a:ext cx="10518986" cy="511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A31B7C6-6DD6-443F-ABB8-223FFB2F5CAD}"/>
              </a:ext>
            </a:extLst>
          </p:cNvPr>
          <p:cNvSpPr txBox="1"/>
          <p:nvPr/>
        </p:nvSpPr>
        <p:spPr>
          <a:xfrm>
            <a:off x="1185333" y="6213788"/>
            <a:ext cx="9821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Surveillance reports sent through ISIS, DEF and excel files to FPL-IM/PAHO.   The acronyms CAR equals the Caribbean and </a:t>
            </a:r>
            <a:r>
              <a:rPr lang="en-US" sz="1000" dirty="0" err="1"/>
              <a:t>FrCtries</a:t>
            </a:r>
            <a:r>
              <a:rPr lang="en-US" sz="1000" dirty="0"/>
              <a:t> the French Territories.</a:t>
            </a:r>
          </a:p>
        </p:txBody>
      </p:sp>
    </p:spTree>
    <p:extLst>
      <p:ext uri="{BB962C8B-B14F-4D97-AF65-F5344CB8AC3E}">
        <p14:creationId xmlns:p14="http://schemas.microsoft.com/office/powerpoint/2010/main" val="318820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2022-02-25T21:38:01Z</dcterms:created>
  <dcterms:modified xsi:type="dcterms:W3CDTF">2022-02-25T23:27:29Z</dcterms:modified>
</cp:coreProperties>
</file>