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285"/>
    <a:srgbClr val="F7CAAB"/>
    <a:srgbClr val="F09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5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Book5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https://paho-my.sharepoint.com/personal/bravopam_paho_org/Documents/MR%20Meetings/RMC/2021/Annual%20Meeting/Excel_tree%20map.xlsx" TargetMode="External"/><Relationship Id="rId4" Type="http://schemas.openxmlformats.org/officeDocument/2006/relationships/themeOverride" Target="../theme/themeOverride1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Sheet1!$D$1:$D$2</cx:f>
        <cx:lvl ptCount="2">
          <cx:pt idx="0">Brazil</cx:pt>
          <cx:pt idx="1">Venezuela </cx:pt>
        </cx:lvl>
      </cx:strDim>
      <cx:numDim type="size">
        <cx:f>Sheet1!$E$1:$E$2</cx:f>
        <cx:lvl ptCount="2" formatCode="General">
          <cx:pt idx="0">2</cx:pt>
          <cx:pt idx="1">2</cx:pt>
        </cx:lvl>
      </cx:numDim>
    </cx:data>
  </cx:chartData>
  <cx:chart>
    <cx:title pos="t" align="ctr" overlay="0">
      <cx:tx>
        <cx:txData>
          <cx:v>PENDING REVERIFICATION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600" b="1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rPr>
            <a:t>PENDING REVERIFICATION</a:t>
          </a:r>
        </a:p>
      </cx:txPr>
    </cx:title>
    <cx:plotArea>
      <cx:plotAreaRegion>
        <cx:series layoutId="treemap" uniqueId="{0CF28AE7-C628-4915-97F9-27732C5BB72C}">
          <cx:spPr>
            <a:solidFill>
              <a:srgbClr val="C00000"/>
            </a:solidFill>
          </cx:spPr>
          <cx:dataLabels pos="inEnd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200"/>
                </a:pPr>
                <a:endParaRPr lang="en-US" sz="1200" b="1" i="0" u="none" strike="noStrike" baseline="0">
                  <a:solidFill>
                    <a:prstClr val="white"/>
                  </a:solidFill>
                  <a:latin typeface="Calibri" panose="020F0502020204030204"/>
                </a:endParaRPr>
              </a:p>
            </cx:txPr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Sheet1!$A$1:$A$7</cx:f>
        <cx:lvl ptCount="7">
          <cx:pt idx="0">Argentina</cx:pt>
          <cx:pt idx="1">Bolivia</cx:pt>
          <cx:pt idx="2">Dominican Republic</cx:pt>
          <cx:pt idx="3">Ecuador</cx:pt>
          <cx:pt idx="4">El Salvador</cx:pt>
          <cx:pt idx="5">Honduras</cx:pt>
          <cx:pt idx="6">Nicaragua</cx:pt>
        </cx:lvl>
      </cx:strDim>
      <cx:numDim type="size">
        <cx:f>Sheet1!$B$1:$B$7</cx:f>
        <cx:lvl ptCount="7" formatCode="General">
          <cx:pt idx="0">10</cx:pt>
          <cx:pt idx="1">10</cx:pt>
          <cx:pt idx="2">10</cx:pt>
          <cx:pt idx="3">10</cx:pt>
          <cx:pt idx="4">10</cx:pt>
          <cx:pt idx="5">10</cx:pt>
          <cx:pt idx="6">10</cx:pt>
        </cx:lvl>
      </cx:numDim>
    </cx:data>
  </cx:chartData>
  <cx:chart>
    <cx:title pos="t" align="ctr" overlay="0">
      <cx:tx>
        <cx:txData>
          <cx:v>SUSTAINED ELIMINATION  WITH MAJOR CONCERNS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b="1"/>
          </a:pPr>
          <a:r>
            <a:rPr lang="en-US" sz="1600" b="1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rPr>
            <a:t>SUSTAINED ELIMINATION  WITH MAJOR CONCERNS</a:t>
          </a:r>
        </a:p>
      </cx:txPr>
    </cx:title>
    <cx:plotArea>
      <cx:plotAreaRegion>
        <cx:series layoutId="treemap" uniqueId="{1ECD94D6-8243-45A4-9F70-07F5C929ECFA}">
          <cx:spPr>
            <a:solidFill>
              <a:schemeClr val="accent4"/>
            </a:solidFill>
          </cx:spPr>
          <cx:dataLabels pos="inEnd">
            <cx:txPr>
              <a:bodyPr vertOverflow="overflow" horzOverflow="overflow" wrap="square" lIns="0" tIns="0" rIns="0" bIns="0"/>
              <a:lstStyle/>
              <a:p>
                <a:pPr algn="ctr" rtl="0">
                  <a:defRPr sz="1200" b="1" i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 sz="1200" b="1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cx:txPr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Sheet1!$A$9:$A$17</cx:f>
        <cx:lvl ptCount="9">
          <cx:pt idx="0">English-Speaking Caribbean </cx:pt>
          <cx:pt idx="1">Canada</cx:pt>
          <cx:pt idx="2">Chile</cx:pt>
          <cx:pt idx="3">Colombia</cx:pt>
          <cx:pt idx="4">Guatemala</cx:pt>
          <cx:pt idx="5">Mexico</cx:pt>
          <cx:pt idx="6">Paraguay</cx:pt>
          <cx:pt idx="7">Peru</cx:pt>
          <cx:pt idx="8">United States</cx:pt>
        </cx:lvl>
      </cx:strDim>
      <cx:numDim type="size">
        <cx:f>Sheet1!$B$9:$B$17</cx:f>
        <cx:lvl ptCount="9" formatCode="General">
          <cx:pt idx="0">10</cx:pt>
          <cx:pt idx="1">10</cx:pt>
          <cx:pt idx="2">10</cx:pt>
          <cx:pt idx="3">10</cx:pt>
          <cx:pt idx="4">10</cx:pt>
          <cx:pt idx="5">10</cx:pt>
          <cx:pt idx="6">10</cx:pt>
          <cx:pt idx="7">10</cx:pt>
          <cx:pt idx="8">10</cx:pt>
        </cx:lvl>
      </cx:numDim>
    </cx:data>
  </cx:chartData>
  <cx:chart>
    <cx:title pos="t" align="ctr" overlay="0">
      <cx:tx>
        <cx:txData>
          <cx:v>SUSTAINED ELIMINATION WITH MINOR CONCERNS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600" b="1"/>
          </a:pPr>
          <a:r>
            <a:rPr lang="en-US" sz="1600" b="1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rPr>
            <a:t>SUSTAINED ELIMINATION WITH MINOR CONCERNS</a:t>
          </a:r>
        </a:p>
      </cx:txPr>
    </cx:title>
    <cx:plotArea>
      <cx:plotAreaRegion>
        <cx:plotSurface>
          <cx:spPr>
            <a:solidFill>
              <a:schemeClr val="accent6">
                <a:lumMod val="75000"/>
              </a:schemeClr>
            </a:solidFill>
          </cx:spPr>
        </cx:plotSurface>
        <cx:series layoutId="treemap" uniqueId="{B929ABE8-E183-4A06-8213-6DCA40212385}">
          <cx:spPr>
            <a:solidFill>
              <a:schemeClr val="accent6">
                <a:lumMod val="75000"/>
              </a:schemeClr>
            </a:solidFill>
          </cx:spPr>
          <cx:dataLabels pos="inEnd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200" b="1"/>
                </a:pPr>
                <a:endParaRPr lang="en-US" sz="1200" b="1" i="0" u="none" strike="noStrike" baseline="0">
                  <a:solidFill>
                    <a:prstClr val="white"/>
                  </a:solidFill>
                  <a:latin typeface="Calibri" panose="020F0502020204030204"/>
                </a:endParaRPr>
              </a:p>
            </cx:txPr>
            <cx:visibility seriesName="0" categoryName="1" value="0"/>
          </cx:dataLabels>
          <cx:dataId val="0"/>
          <cx:layoutPr>
            <cx:parentLabelLayout val="overlapping"/>
          </cx:layoutPr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E781B-C7F8-4A0B-8579-732C2FFD3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E0AE4-48EC-4FCA-BE2C-0DF9837B1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2CEE8-4E74-4072-8372-004522A32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C4E7C-8FAE-4AA4-A884-873B70D74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D53F4-CB8C-4750-BAF1-FCD8F8EB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9EC1-B7BC-496F-BC79-4D2305F1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3FD75-B1F4-43CD-B91D-D25DC65C0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3DA2A-2CE1-44FF-A580-7D45D97D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2AF81-2A5E-45C8-97E0-83F14999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E936E-B45A-4892-873F-8A767A13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2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574221-DEA1-4138-AA94-1E2E9B3C2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67F21-2826-492F-BD50-9D6337F81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CF6E5-1BF9-4A1F-9A38-E071C4DE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ABDE0-0760-4EE4-9705-EA2299D86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95626-7EAB-4927-A94D-06C969DC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3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A9CD8-D9D0-4A66-9DE2-02CE393D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CF1FD-D629-488B-A079-B66D8571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6E0A7-ADD0-4ACB-9071-F4A07FD1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CC75F-48CC-4436-A890-535124A9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13C74-026D-477F-9D51-FC9CD4FD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4B8BB-764B-42B9-9214-9DEE8B8C1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E0E82-0FBF-4523-BC2F-37443C115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584D-24FF-4C2C-B8A4-9DB6A8282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39F7C-51EE-4D8E-A779-02E0DA92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91717-E4CE-49AF-8F94-3DCC333D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5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CDBF-18AD-4BE4-8CB1-483CB4C3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35778-E3FD-4990-BD78-DBA4AEFC6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AA603B-6424-45F2-9F78-3B806A8DD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11B74-90F1-49B1-AB59-80932B51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7F091-B1D1-4648-96AF-FB3B7D61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1D179-A3D1-4E73-93F0-5890D67D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8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0A6E6-2865-4AE1-9788-6B5CEDF1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EB957-7F6F-4584-97D3-77BED9051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141C6-B35F-44B9-9C6C-83E565869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0F747E-FD9C-480E-BDEE-E762FC5AF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945785-2210-440E-A4C8-A549E92C0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2D4F96-A8EC-4C00-BF73-8CE9FBAB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C9B3E-B0FC-4D45-8B71-BAD8DFC5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D9880-70F1-411C-B590-997C2C84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4D02-B242-4D12-A629-AE6F42045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9F8FE-506E-4B82-94F6-0687E667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C9EC5-2BE1-4E3C-8E1E-52D20353E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B4544-D035-4514-ABD9-B0B38334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1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AD3D33-2AD7-4FDD-8327-883BE6099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FD5A43-B410-4ADA-A920-3DCCB99A9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3D5E4-91B5-4694-B1C2-25CC85C5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4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972EF-1C92-47FC-833B-E3C0615E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14136-53F0-43C4-BEE5-C98F34ACC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26E89-F4B2-4BAB-9EB1-65BA7E35D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C274A-47C8-4296-9BA4-E54E3BC0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808B0-859D-4EDD-BA42-B027DE09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67CC7-E165-41E3-ABFA-A01322D7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8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9353-F7B8-4803-9AA7-C39A63A79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6CF1B-2C0F-4950-A00C-FEC5F4DDE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D7FF4-25C7-4C5B-9E80-4A71FE37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4962C-DE7F-415E-B537-121007FA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31D62-19FE-4DCC-B310-1CF0ED0F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613FC-E240-4E2F-8C69-47B9CEBE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2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1A4FE-59BF-49AD-8881-69498C9B5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8B7CC-B014-48C6-972B-D2AFA7296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4C6A4-1584-4859-80D1-1D11EEEB7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BAF40-DA3C-41B1-9128-F84EEBFADFEA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E1B8E-575F-4186-91B0-FA809A5CB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58FB6-1E45-4336-A2E0-30A64EFAC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35890-4A6E-4B0A-9DD3-E799C35EA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6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Relationship Id="rId6" Type="http://schemas.microsoft.com/office/2014/relationships/chartEx" Target="../charts/chartEx3.xml"/><Relationship Id="rId5" Type="http://schemas.openxmlformats.org/officeDocument/2006/relationships/image" Target="../media/image2.png"/><Relationship Id="rId4" Type="http://schemas.microsoft.com/office/2014/relationships/chartEx" Target="../charts/chart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2689DC71-0913-4E6D-AA10-B8311C1A1B9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49426897"/>
                  </p:ext>
                </p:extLst>
              </p:nvPr>
            </p:nvGraphicFramePr>
            <p:xfrm>
              <a:off x="451023" y="1544474"/>
              <a:ext cx="1692874" cy="194610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Chart 5">
                <a:extLst>
                  <a:ext uri="{FF2B5EF4-FFF2-40B4-BE49-F238E27FC236}">
                    <a16:creationId xmlns:a16="http://schemas.microsoft.com/office/drawing/2014/main" id="{2689DC71-0913-4E6D-AA10-B8311C1A1B9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023" y="1544474"/>
                <a:ext cx="1692874" cy="19461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413F9DCC-4EF5-4267-8C9C-1BF1BC428A6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702259619"/>
                  </p:ext>
                </p:extLst>
              </p:nvPr>
            </p:nvGraphicFramePr>
            <p:xfrm>
              <a:off x="2569464" y="1544474"/>
              <a:ext cx="2697480" cy="377818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7" name="Chart 6">
                <a:extLst>
                  <a:ext uri="{FF2B5EF4-FFF2-40B4-BE49-F238E27FC236}">
                    <a16:creationId xmlns:a16="http://schemas.microsoft.com/office/drawing/2014/main" id="{413F9DCC-4EF5-4267-8C9C-1BF1BC428A6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69464" y="1544474"/>
                <a:ext cx="2697480" cy="3778183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1F25BC4-207F-4954-BE29-3563EA5E3F5B}"/>
              </a:ext>
            </a:extLst>
          </p:cNvPr>
          <p:cNvSpPr txBox="1"/>
          <p:nvPr/>
        </p:nvSpPr>
        <p:spPr>
          <a:xfrm>
            <a:off x="214619" y="109032"/>
            <a:ext cx="9399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dirty="0">
                <a:effectLst/>
              </a:rPr>
              <a:t>Status of Re-Verifying Measles and Rubella Elimination and Sustainability in the Region of the Americas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94BED6-794F-478D-9025-C9DDC34AB367}"/>
              </a:ext>
            </a:extLst>
          </p:cNvPr>
          <p:cNvSpPr txBox="1"/>
          <p:nvPr/>
        </p:nvSpPr>
        <p:spPr>
          <a:xfrm>
            <a:off x="389673" y="5989477"/>
            <a:ext cx="11802327" cy="29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Annual meeting of the Measles and Rubella Elimination Regional Monitoring and Re-verification Commission (virtual session) 30 November, 1-2 December of 2021</a:t>
            </a:r>
            <a:endParaRPr lang="en-US" sz="1200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1" name="Chart 10">
                <a:extLst>
                  <a:ext uri="{FF2B5EF4-FFF2-40B4-BE49-F238E27FC236}">
                    <a16:creationId xmlns:a16="http://schemas.microsoft.com/office/drawing/2014/main" id="{2BEB9379-F245-4A95-BF19-92E5708B9DB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067600587"/>
                  </p:ext>
                </p:extLst>
              </p:nvPr>
            </p:nvGraphicFramePr>
            <p:xfrm>
              <a:off x="5650992" y="1544474"/>
              <a:ext cx="2624328" cy="372323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>
          <p:pic>
            <p:nvPicPr>
              <p:cNvPr id="11" name="Chart 10">
                <a:extLst>
                  <a:ext uri="{FF2B5EF4-FFF2-40B4-BE49-F238E27FC236}">
                    <a16:creationId xmlns:a16="http://schemas.microsoft.com/office/drawing/2014/main" id="{2BEB9379-F245-4A95-BF19-92E5708B9DB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50992" y="1544474"/>
                <a:ext cx="2624328" cy="372323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19D91B1-9D44-45CF-B902-BB8D84A0D37A}"/>
              </a:ext>
            </a:extLst>
          </p:cNvPr>
          <p:cNvSpPr txBox="1"/>
          <p:nvPr/>
        </p:nvSpPr>
        <p:spPr>
          <a:xfrm>
            <a:off x="451023" y="4306994"/>
            <a:ext cx="17878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Costa Rica, Cuba, Haiti, Panama, Uruguay and the French Territories did not submit their annual report. </a:t>
            </a:r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046C85-3A37-4C9A-B574-6F9565B9539D}"/>
              </a:ext>
            </a:extLst>
          </p:cNvPr>
          <p:cNvSpPr txBox="1"/>
          <p:nvPr/>
        </p:nvSpPr>
        <p:spPr>
          <a:xfrm>
            <a:off x="8732520" y="2096409"/>
            <a:ext cx="2885303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Pan American Health Organization (PAHO) Regional Monitoring and Re-Verification Commission concluded that Member States have sustained rubella and CRS elimination, while Brazil and Venezuela are pending re-verification for measles elimination. The remaining countries were stratified by the Commission in two subcategories. The implementation of a high-quality follow-up vaccination campaigns was a factor to group countries in “sustained with major concerns,” given the impact of the pandemic on routine immunization services and the presence of large pockets of susceptible individuals. </a:t>
            </a:r>
          </a:p>
        </p:txBody>
      </p:sp>
    </p:spTree>
    <p:extLst>
      <p:ext uri="{BB962C8B-B14F-4D97-AF65-F5344CB8AC3E}">
        <p14:creationId xmlns:p14="http://schemas.microsoft.com/office/powerpoint/2010/main" val="70759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162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6</cp:revision>
  <dcterms:created xsi:type="dcterms:W3CDTF">2022-03-14T19:48:32Z</dcterms:created>
  <dcterms:modified xsi:type="dcterms:W3CDTF">2022-03-18T14:52:36Z</dcterms:modified>
</cp:coreProperties>
</file>