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59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'[MeaNS2_export_at_2022-04-03_1Jan2016 to 1Apr2022.xlsx]Tables'!$B$4</c:f>
              <c:strCache>
                <c:ptCount val="1"/>
                <c:pt idx="0">
                  <c:v>B3</c:v>
                </c:pt>
              </c:strCache>
            </c:strRef>
          </c:tx>
          <c:spPr>
            <a:solidFill>
              <a:srgbClr val="F2B8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'[MeaNS2_export_at_2022-04-03_1Jan2016 to 1Apr2022.xlsx]Tables'!$A$5:$A$11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'[MeaNS2_export_at_2022-04-03_1Jan2016 to 1Apr2022.xlsx]Tables'!$B$5:$B$11</c:f>
              <c:numCache>
                <c:formatCode>General</c:formatCode>
                <c:ptCount val="7"/>
                <c:pt idx="0">
                  <c:v>20</c:v>
                </c:pt>
                <c:pt idx="1">
                  <c:v>79</c:v>
                </c:pt>
                <c:pt idx="2">
                  <c:v>38</c:v>
                </c:pt>
                <c:pt idx="3">
                  <c:v>117</c:v>
                </c:pt>
                <c:pt idx="4">
                  <c:v>9</c:v>
                </c:pt>
                <c:pt idx="5">
                  <c:v>42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2F-448F-BF7F-A160B1E1841C}"/>
            </c:ext>
          </c:extLst>
        </c:ser>
        <c:ser>
          <c:idx val="1"/>
          <c:order val="1"/>
          <c:tx>
            <c:strRef>
              <c:f>'[MeaNS2_export_at_2022-04-03_1Jan2016 to 1Apr2022.xlsx]Tables'!$C$4</c:f>
              <c:strCache>
                <c:ptCount val="1"/>
                <c:pt idx="0">
                  <c:v>D4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numRef>
              <c:f>'[MeaNS2_export_at_2022-04-03_1Jan2016 to 1Apr2022.xlsx]Tables'!$A$5:$A$11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'[MeaNS2_export_at_2022-04-03_1Jan2016 to 1Apr2022.xlsx]Tables'!$C$5:$C$11</c:f>
              <c:numCache>
                <c:formatCode>General</c:formatCode>
                <c:ptCount val="7"/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2F-448F-BF7F-A160B1E1841C}"/>
            </c:ext>
          </c:extLst>
        </c:ser>
        <c:ser>
          <c:idx val="2"/>
          <c:order val="2"/>
          <c:tx>
            <c:strRef>
              <c:f>'[MeaNS2_export_at_2022-04-03_1Jan2016 to 1Apr2022.xlsx]Tables'!$D$4</c:f>
              <c:strCache>
                <c:ptCount val="1"/>
                <c:pt idx="0">
                  <c:v>D8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'[MeaNS2_export_at_2022-04-03_1Jan2016 to 1Apr2022.xlsx]Tables'!$A$5:$A$11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'[MeaNS2_export_at_2022-04-03_1Jan2016 to 1Apr2022.xlsx]Tables'!$D$5:$D$11</c:f>
              <c:numCache>
                <c:formatCode>General</c:formatCode>
                <c:ptCount val="7"/>
                <c:pt idx="0">
                  <c:v>38</c:v>
                </c:pt>
                <c:pt idx="1">
                  <c:v>69</c:v>
                </c:pt>
                <c:pt idx="2">
                  <c:v>478</c:v>
                </c:pt>
                <c:pt idx="3">
                  <c:v>1268</c:v>
                </c:pt>
                <c:pt idx="4">
                  <c:v>303</c:v>
                </c:pt>
                <c:pt idx="5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2F-448F-BF7F-A160B1E1841C}"/>
            </c:ext>
          </c:extLst>
        </c:ser>
        <c:ser>
          <c:idx val="3"/>
          <c:order val="3"/>
          <c:tx>
            <c:strRef>
              <c:f>'[MeaNS2_export_at_2022-04-03_1Jan2016 to 1Apr2022.xlsx]Tables'!$E$4</c:f>
              <c:strCache>
                <c:ptCount val="1"/>
                <c:pt idx="0">
                  <c:v>H1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cat>
            <c:numRef>
              <c:f>'[MeaNS2_export_at_2022-04-03_1Jan2016 to 1Apr2022.xlsx]Tables'!$A$5:$A$11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'[MeaNS2_export_at_2022-04-03_1Jan2016 to 1Apr2022.xlsx]Tables'!$E$5:$E$11</c:f>
              <c:numCache>
                <c:formatCode>General</c:formatCode>
                <c:ptCount val="7"/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2F-448F-BF7F-A160B1E184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57482672"/>
        <c:axId val="1470630784"/>
        <c:axId val="0"/>
      </c:bar3DChart>
      <c:catAx>
        <c:axId val="145748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0630784"/>
        <c:crosses val="autoZero"/>
        <c:auto val="1"/>
        <c:lblAlgn val="ctr"/>
        <c:lblOffset val="100"/>
        <c:noMultiLvlLbl val="0"/>
      </c:catAx>
      <c:valAx>
        <c:axId val="147063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7482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E97D4-3425-463B-A19F-9E490EBE6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DA5B5-5F5B-4EF3-8E67-39F4C2D74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AEFF1-82F9-448D-9424-D347FB33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59F47-81BF-49F9-9EDA-47F72CB0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368F2-30C8-4CC2-92D5-436AF0B1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973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9FC37-E2AF-4514-8952-9920D0A70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FE120B-0D04-4B18-B012-15765D1FA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76819-5ED6-43D6-85AF-E68C79BBF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7279A-B7F3-42B4-B178-32E8D093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210BD-9A2E-4127-89D1-71098962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9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E68ADB-DE08-4BDA-A60F-80B6EBA40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31DB1F-7607-415D-84D7-FF510941D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141D5-0160-44F7-A828-382B35D74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E70404-F1E4-4CE2-9154-5847419D3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AA520-A42E-4A42-9B36-304CC223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15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fld id="{EF51E725-CE43-44EB-A712-6F2E1FD7CE9D}" type="slidenum">
              <a:rPr lang="en-US" smtClean="0">
                <a:solidFill>
                  <a:srgbClr val="32B6ED">
                    <a:lumMod val="60000"/>
                    <a:lumOff val="40000"/>
                  </a:srgbClr>
                </a:solidFill>
              </a:rPr>
              <a:pPr algn="l">
                <a:defRPr/>
              </a:pPr>
              <a:t>‹#›</a:t>
            </a:fld>
            <a:endParaRPr lang="en-US">
              <a:solidFill>
                <a:srgbClr val="32B6E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3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9586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82176-CABF-44D8-A755-D435B30C1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A4DBD-00E9-4798-A067-DD10342B8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B9258-7E81-4F72-B72F-A04FA85B0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A8299-6F15-4772-A6AC-1C4056B9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C4F7F-5EB4-45A4-8E3A-E46BF151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0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3AF0-7988-45FF-85D9-B71D3474C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9F9B9-B410-4CDF-97E9-1B344C91C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ADF31-B5EE-45F3-A02E-A84854AC4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BC695-26E2-4A96-A724-74A2542D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0AFCD-6201-40B5-B877-7BEACFE90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7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AD4BA-69D9-43C3-9FD4-DEE093321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DAF3A-1D9C-4FAA-9591-57038529A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C6607-131F-41E6-9A49-F65B478C4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C9BBE-97C9-40CB-BAF6-014EF85B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F00F5D-21F5-4988-AA72-41A7CF943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71E0E-C6D2-4EAF-9CC5-8882A45D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72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CB74B-DCA0-4C3B-B43E-6A879D1DB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7A3E2-F1BF-4745-B765-C495F1E33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4F4B5-521C-4A99-AD4D-195E32C62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424666-DA95-4C27-8AD3-402E3B8EBB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2B2700-60EF-4A90-9D68-1671215A54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9C487C-0410-46A6-AB89-4CFD17774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4B6D0E-62B0-4D2D-80A0-DEF426AD3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E691AD-3636-4291-A3F8-E66F78CF5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E49AE-8E37-4306-A1B2-B1FB863A7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692574-DCA5-42DE-98FA-442C30414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946532-4817-4FEB-A00E-52CC2E12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36501A-CDA3-417D-B6F8-927188CC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5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EC4F0B-976F-47E0-A8B8-4EE1185E8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1BCB92-0849-4B65-BD15-20D0960D9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9FE74-5EF8-45FC-9582-83AB3730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6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8342C-3F84-49DD-B2AE-7EE711C0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BD53D-4AD6-43DD-A93E-45DC17C2A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111AB-1F76-4AC4-B953-B42690442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55486-777C-4AAA-BAC2-F66D24617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A44D4-AA7D-474A-87B7-1D83BD5A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910470-8719-4058-ABDA-4F1615AC2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7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FF510-022C-480D-91E6-D74DFCBD3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D99922-92EE-4B95-BAC1-345A6D16CB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F0A33-910A-4371-AA3D-AA9C37EBB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D27D3-3EA1-4630-8E2B-B50D76697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A397D-C007-4D00-958A-D45EF645E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A0F84-B31C-4CCA-AC4E-CC11F4C2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3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8DDC92-EEFD-41D6-96EB-7B4A0BF62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5457C-49A0-4D91-BDBE-07A770253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58801-9C2E-48B9-A97F-DACC2DBF0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D7ECF-0F25-485D-9DB4-BFAD3DA93B9B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BA7F6-2E24-4D9F-89C2-9131E5167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BF4D7-8BE0-4E53-9634-ED10C9C0A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7495A-6AC4-4454-AC79-21D541B82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9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93BB7E-4FEB-49D9-9245-7A682E38B8DD}"/>
              </a:ext>
            </a:extLst>
          </p:cNvPr>
          <p:cNvSpPr txBox="1"/>
          <p:nvPr/>
        </p:nvSpPr>
        <p:spPr>
          <a:xfrm>
            <a:off x="883920" y="279643"/>
            <a:ext cx="104241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1D9AD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Distribución de las secuencias de sarampión notificadas a MeaNS2* por genotipo y año, Las Américas 2016-2022**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1D9A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FB3A0D-5615-44EB-914F-1F86942724CF}"/>
              </a:ext>
            </a:extLst>
          </p:cNvPr>
          <p:cNvSpPr txBox="1"/>
          <p:nvPr/>
        </p:nvSpPr>
        <p:spPr>
          <a:xfrm>
            <a:off x="7030719" y="5996377"/>
            <a:ext cx="5069083" cy="430887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100" b="0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*Vigilancia de Nucleótidos de Sarampión, (MeaNS2 por su sigla en inglés).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100" b="0" i="0" u="none" strike="noStrike" kern="0" cap="none" spc="0" normalizeH="0" baseline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t>Fuente: MeaNS2, secuencias N-450 hasta el 1 de abril de 2022**</a:t>
            </a:r>
            <a:endParaRPr kumimoji="0" lang="es-419" sz="1100" b="0" i="1" u="none" strike="noStrike" kern="0" cap="none" spc="0" normalizeH="0" baseline="0" dirty="0">
              <a:ln>
                <a:noFill/>
              </a:ln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F8CB9702-606E-45D5-853E-04926510D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28757"/>
              </p:ext>
            </p:extLst>
          </p:nvPr>
        </p:nvGraphicFramePr>
        <p:xfrm>
          <a:off x="255064" y="1944165"/>
          <a:ext cx="5522889" cy="3337560"/>
        </p:xfrm>
        <a:graphic>
          <a:graphicData uri="http://schemas.openxmlformats.org/drawingml/2006/table">
            <a:tbl>
              <a:tblPr firstRow="1" bandRow="1"/>
              <a:tblGrid>
                <a:gridCol w="913783">
                  <a:extLst>
                    <a:ext uri="{9D8B030D-6E8A-4147-A177-3AD203B41FA5}">
                      <a16:colId xmlns:a16="http://schemas.microsoft.com/office/drawing/2014/main" val="418798778"/>
                    </a:ext>
                  </a:extLst>
                </a:gridCol>
                <a:gridCol w="874644">
                  <a:extLst>
                    <a:ext uri="{9D8B030D-6E8A-4147-A177-3AD203B41FA5}">
                      <a16:colId xmlns:a16="http://schemas.microsoft.com/office/drawing/2014/main" val="3346094609"/>
                    </a:ext>
                  </a:extLst>
                </a:gridCol>
                <a:gridCol w="811033">
                  <a:extLst>
                    <a:ext uri="{9D8B030D-6E8A-4147-A177-3AD203B41FA5}">
                      <a16:colId xmlns:a16="http://schemas.microsoft.com/office/drawing/2014/main" val="1883886354"/>
                    </a:ext>
                  </a:extLst>
                </a:gridCol>
                <a:gridCol w="1009816">
                  <a:extLst>
                    <a:ext uri="{9D8B030D-6E8A-4147-A177-3AD203B41FA5}">
                      <a16:colId xmlns:a16="http://schemas.microsoft.com/office/drawing/2014/main" val="2781411924"/>
                    </a:ext>
                  </a:extLst>
                </a:gridCol>
                <a:gridCol w="795130">
                  <a:extLst>
                    <a:ext uri="{9D8B030D-6E8A-4147-A177-3AD203B41FA5}">
                      <a16:colId xmlns:a16="http://schemas.microsoft.com/office/drawing/2014/main" val="2764814373"/>
                    </a:ext>
                  </a:extLst>
                </a:gridCol>
                <a:gridCol w="1118483">
                  <a:extLst>
                    <a:ext uri="{9D8B030D-6E8A-4147-A177-3AD203B41FA5}">
                      <a16:colId xmlns:a16="http://schemas.microsoft.com/office/drawing/2014/main" val="349800343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B3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D4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25201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7890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7985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4458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1268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1385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175639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931877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84565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0198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2,297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2,609</a:t>
                      </a:r>
                    </a:p>
                  </a:txBody>
                  <a:tcPr marL="6350" marR="6350" marT="6350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5AB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6375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8B67AD9-C6AB-4FB8-84C2-58D92A4DF9D0}"/>
              </a:ext>
            </a:extLst>
          </p:cNvPr>
          <p:cNvGraphicFramePr>
            <a:graphicFrameLocks/>
          </p:cNvGraphicFramePr>
          <p:nvPr/>
        </p:nvGraphicFramePr>
        <p:xfrm>
          <a:off x="5931673" y="1781091"/>
          <a:ext cx="6066845" cy="403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36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842"/>
    </mc:Choice>
    <mc:Fallback xmlns="">
      <p:transition spd="slow" advTm="59842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Jetfabrik - Corporate Color 2 - Light">
    <a:dk1>
      <a:srgbClr val="1C2835"/>
    </a:dk1>
    <a:lt1>
      <a:sysClr val="window" lastClr="FFFFFF"/>
    </a:lt1>
    <a:dk2>
      <a:srgbClr val="1C2835"/>
    </a:dk2>
    <a:lt2>
      <a:srgbClr val="F6F7FA"/>
    </a:lt2>
    <a:accent1>
      <a:srgbClr val="165AB6"/>
    </a:accent1>
    <a:accent2>
      <a:srgbClr val="1B8BCD"/>
    </a:accent2>
    <a:accent3>
      <a:srgbClr val="27C7CF"/>
    </a:accent3>
    <a:accent4>
      <a:srgbClr val="27C78A"/>
    </a:accent4>
    <a:accent5>
      <a:srgbClr val="70C456"/>
    </a:accent5>
    <a:accent6>
      <a:srgbClr val="CAC9D0"/>
    </a:accent6>
    <a:hlink>
      <a:srgbClr val="216BA9"/>
    </a:hlink>
    <a:folHlink>
      <a:srgbClr val="1FB18A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88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4</cp:revision>
  <dcterms:created xsi:type="dcterms:W3CDTF">2022-04-05T21:42:39Z</dcterms:created>
  <dcterms:modified xsi:type="dcterms:W3CDTF">2022-04-06T16:26:00Z</dcterms:modified>
</cp:coreProperties>
</file>