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9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'[MeaNS2_export_at_2022-04-03_1Jan2016 to 1Apr2022.xlsx]Tables'!$B$4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F2B8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1Apr2022.xlsx]Tables'!$B$5:$B$11</c:f>
              <c:numCache>
                <c:formatCode>General</c:formatCode>
                <c:ptCount val="7"/>
                <c:pt idx="0">
                  <c:v>20</c:v>
                </c:pt>
                <c:pt idx="1">
                  <c:v>79</c:v>
                </c:pt>
                <c:pt idx="2">
                  <c:v>38</c:v>
                </c:pt>
                <c:pt idx="3">
                  <c:v>117</c:v>
                </c:pt>
                <c:pt idx="4">
                  <c:v>9</c:v>
                </c:pt>
                <c:pt idx="5">
                  <c:v>42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F-448F-BF7F-A160B1E1841C}"/>
            </c:ext>
          </c:extLst>
        </c:ser>
        <c:ser>
          <c:idx val="1"/>
          <c:order val="1"/>
          <c:tx>
            <c:strRef>
              <c:f>'[MeaNS2_export_at_2022-04-03_1Jan2016 to 1Apr2022.xlsx]Tables'!$C$4</c:f>
              <c:strCache>
                <c:ptCount val="1"/>
                <c:pt idx="0">
                  <c:v>D4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1Apr2022.xlsx]Tables'!$C$5:$C$11</c:f>
              <c:numCache>
                <c:formatCode>General</c:formatCode>
                <c:ptCount val="7"/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2F-448F-BF7F-A160B1E1841C}"/>
            </c:ext>
          </c:extLst>
        </c:ser>
        <c:ser>
          <c:idx val="2"/>
          <c:order val="2"/>
          <c:tx>
            <c:strRef>
              <c:f>'[MeaNS2_export_at_2022-04-03_1Jan2016 to 1Apr2022.xlsx]Tables'!$D$4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1Apr2022.xlsx]Tables'!$D$5:$D$11</c:f>
              <c:numCache>
                <c:formatCode>General</c:formatCode>
                <c:ptCount val="7"/>
                <c:pt idx="0">
                  <c:v>38</c:v>
                </c:pt>
                <c:pt idx="1">
                  <c:v>69</c:v>
                </c:pt>
                <c:pt idx="2">
                  <c:v>478</c:v>
                </c:pt>
                <c:pt idx="3">
                  <c:v>1268</c:v>
                </c:pt>
                <c:pt idx="4">
                  <c:v>303</c:v>
                </c:pt>
                <c:pt idx="5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2F-448F-BF7F-A160B1E1841C}"/>
            </c:ext>
          </c:extLst>
        </c:ser>
        <c:ser>
          <c:idx val="3"/>
          <c:order val="3"/>
          <c:tx>
            <c:strRef>
              <c:f>'[MeaNS2_export_at_2022-04-03_1Jan2016 to 1Apr2022.xlsx]Tables'!$E$4</c:f>
              <c:strCache>
                <c:ptCount val="1"/>
                <c:pt idx="0">
                  <c:v>H1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1Apr2022.xlsx]Tables'!$E$5:$E$11</c:f>
              <c:numCache>
                <c:formatCode>General</c:formatCode>
                <c:ptCount val="7"/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2F-448F-BF7F-A160B1E18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7482672"/>
        <c:axId val="1470630784"/>
        <c:axId val="0"/>
      </c:bar3DChart>
      <c:catAx>
        <c:axId val="145748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630784"/>
        <c:crosses val="autoZero"/>
        <c:auto val="1"/>
        <c:lblAlgn val="ctr"/>
        <c:lblOffset val="100"/>
        <c:noMultiLvlLbl val="0"/>
      </c:catAx>
      <c:valAx>
        <c:axId val="147063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48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97D4-3425-463B-A19F-9E490EBE6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DA5B5-5F5B-4EF3-8E67-39F4C2D74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AEFF1-82F9-448D-9424-D347FB33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59F47-81BF-49F9-9EDA-47F72CB0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368F2-30C8-4CC2-92D5-436AF0B1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9FC37-E2AF-4514-8952-9920D0A7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E120B-0D04-4B18-B012-15765D1FA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76819-5ED6-43D6-85AF-E68C79BB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279A-B7F3-42B4-B178-32E8D093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210BD-9A2E-4127-89D1-71098962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68ADB-DE08-4BDA-A60F-80B6EBA40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1DB1F-7607-415D-84D7-FF510941D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41D5-0160-44F7-A828-382B35D7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70404-F1E4-4CE2-9154-5847419D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A520-A42E-4A42-9B36-304CC223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1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EF51E725-CE43-44EB-A712-6F2E1FD7CE9D}" type="slidenum">
              <a:rPr lang="en-US" smtClean="0">
                <a:solidFill>
                  <a:srgbClr val="32B6ED">
                    <a:lumMod val="60000"/>
                    <a:lumOff val="40000"/>
                  </a:srgbClr>
                </a:solidFill>
              </a:rPr>
              <a:pPr algn="l">
                <a:defRPr/>
              </a:pPr>
              <a:t>‹#›</a:t>
            </a:fld>
            <a:endParaRPr lang="en-US">
              <a:solidFill>
                <a:srgbClr val="32B6E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58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2176-CABF-44D8-A755-D435B30C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A4DBD-00E9-4798-A067-DD10342B8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9258-7E81-4F72-B72F-A04FA85B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A8299-6F15-4772-A6AC-1C4056B9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4F7F-5EB4-45A4-8E3A-E46BF151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3AF0-7988-45FF-85D9-B71D3474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9F9B9-B410-4CDF-97E9-1B344C91C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ADF31-B5EE-45F3-A02E-A84854A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C695-26E2-4A96-A724-74A2542D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0AFCD-6201-40B5-B877-7BEACFE9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D4BA-69D9-43C3-9FD4-DEE09332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AF3A-1D9C-4FAA-9591-57038529A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C6607-131F-41E6-9A49-F65B478C4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C9BBE-97C9-40CB-BAF6-014EF85B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00F5D-21F5-4988-AA72-41A7CF94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71E0E-C6D2-4EAF-9CC5-8882A45D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B74B-DCA0-4C3B-B43E-6A879D1DB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7A3E2-F1BF-4745-B765-C495F1E33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4F4B5-521C-4A99-AD4D-195E32C62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24666-DA95-4C27-8AD3-402E3B8EB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B2700-60EF-4A90-9D68-1671215A5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C487C-0410-46A6-AB89-4CFD1777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B6D0E-62B0-4D2D-80A0-DEF426AD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691AD-3636-4291-A3F8-E66F78C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49AE-8E37-4306-A1B2-B1FB863A7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92574-DCA5-42DE-98FA-442C3041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46532-4817-4FEB-A00E-52CC2E12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6501A-CDA3-417D-B6F8-927188CC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C4F0B-976F-47E0-A8B8-4EE1185E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BCB92-0849-4B65-BD15-20D0960D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9FE74-5EF8-45FC-9582-83AB3730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6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342C-3F84-49DD-B2AE-7EE711C0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BD53D-4AD6-43DD-A93E-45DC17C2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111AB-1F76-4AC4-B953-B42690442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55486-777C-4AAA-BAC2-F66D2461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44D4-AA7D-474A-87B7-1D83BD5A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10470-8719-4058-ABDA-4F1615AC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7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F510-022C-480D-91E6-D74DFCBD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99922-92EE-4B95-BAC1-345A6D16C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F0A33-910A-4371-AA3D-AA9C37EB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D27D3-3EA1-4630-8E2B-B50D7669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A397D-C007-4D00-958A-D45EF645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A0F84-B31C-4CCA-AC4E-CC11F4C2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DDC92-EEFD-41D6-96EB-7B4A0BF6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5457C-49A0-4D91-BDBE-07A770253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8801-9C2E-48B9-A97F-DACC2DBF0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A7F6-2E24-4D9F-89C2-9131E5167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BF4D7-8BE0-4E53-9634-ED10C9C0A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9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93BB7E-4FEB-49D9-9245-7A682E38B8DD}"/>
              </a:ext>
            </a:extLst>
          </p:cNvPr>
          <p:cNvSpPr txBox="1"/>
          <p:nvPr/>
        </p:nvSpPr>
        <p:spPr>
          <a:xfrm>
            <a:off x="883920" y="279643"/>
            <a:ext cx="104241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1D9AD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Distribución de las secuencias de sarampión notificadas a MeaNS2* por genotipo y año, Las Américas 2016-2022**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1D9AD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B3A0D-5615-44EB-914F-1F86942724CF}"/>
              </a:ext>
            </a:extLst>
          </p:cNvPr>
          <p:cNvSpPr txBox="1"/>
          <p:nvPr/>
        </p:nvSpPr>
        <p:spPr>
          <a:xfrm>
            <a:off x="7030719" y="5996377"/>
            <a:ext cx="5069083" cy="430887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*Vigilancia de Nucleótidos de Sarampión, (MeaNS2 por su sigla en inglés).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t>Fuente: MeaNS2, secuencias N-450 hasta el 1 de abril de 2022**</a:t>
            </a:r>
            <a:endParaRPr kumimoji="0" lang="es-419" sz="1100" b="0" i="1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charset="-128"/>
              <a:cs typeface="+mn-cs"/>
            </a:endParaRP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F8CB9702-606E-45D5-853E-04926510D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8757"/>
              </p:ext>
            </p:extLst>
          </p:nvPr>
        </p:nvGraphicFramePr>
        <p:xfrm>
          <a:off x="255064" y="1944165"/>
          <a:ext cx="5522889" cy="3337560"/>
        </p:xfrm>
        <a:graphic>
          <a:graphicData uri="http://schemas.openxmlformats.org/drawingml/2006/table">
            <a:tbl>
              <a:tblPr firstRow="1" bandRow="1"/>
              <a:tblGrid>
                <a:gridCol w="913783">
                  <a:extLst>
                    <a:ext uri="{9D8B030D-6E8A-4147-A177-3AD203B41FA5}">
                      <a16:colId xmlns:a16="http://schemas.microsoft.com/office/drawing/2014/main" val="418798778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3346094609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1883886354"/>
                    </a:ext>
                  </a:extLst>
                </a:gridCol>
                <a:gridCol w="1009816">
                  <a:extLst>
                    <a:ext uri="{9D8B030D-6E8A-4147-A177-3AD203B41FA5}">
                      <a16:colId xmlns:a16="http://schemas.microsoft.com/office/drawing/2014/main" val="2781411924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2764814373"/>
                    </a:ext>
                  </a:extLst>
                </a:gridCol>
                <a:gridCol w="1118483">
                  <a:extLst>
                    <a:ext uri="{9D8B030D-6E8A-4147-A177-3AD203B41FA5}">
                      <a16:colId xmlns:a16="http://schemas.microsoft.com/office/drawing/2014/main" val="349800343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25201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890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7985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4458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7563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3187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4565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0198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63756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B67AD9-C6AB-4FB8-84C2-58D92A4DF9D0}"/>
              </a:ext>
            </a:extLst>
          </p:cNvPr>
          <p:cNvGraphicFramePr>
            <a:graphicFrameLocks/>
          </p:cNvGraphicFramePr>
          <p:nvPr/>
        </p:nvGraphicFramePr>
        <p:xfrm>
          <a:off x="5931673" y="1781091"/>
          <a:ext cx="6066845" cy="403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42"/>
    </mc:Choice>
    <mc:Fallback xmlns="">
      <p:transition spd="slow" advTm="5984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Jetfabrik - Corporate Color 2 - Light">
    <a:dk1>
      <a:srgbClr val="1C2835"/>
    </a:dk1>
    <a:lt1>
      <a:sysClr val="window" lastClr="FFFFFF"/>
    </a:lt1>
    <a:dk2>
      <a:srgbClr val="1C2835"/>
    </a:dk2>
    <a:lt2>
      <a:srgbClr val="F6F7FA"/>
    </a:lt2>
    <a:accent1>
      <a:srgbClr val="165AB6"/>
    </a:accent1>
    <a:accent2>
      <a:srgbClr val="1B8BCD"/>
    </a:accent2>
    <a:accent3>
      <a:srgbClr val="27C7CF"/>
    </a:accent3>
    <a:accent4>
      <a:srgbClr val="27C78A"/>
    </a:accent4>
    <a:accent5>
      <a:srgbClr val="70C456"/>
    </a:accent5>
    <a:accent6>
      <a:srgbClr val="CAC9D0"/>
    </a:accent6>
    <a:hlink>
      <a:srgbClr val="216BA9"/>
    </a:hlink>
    <a:folHlink>
      <a:srgbClr val="1FB18A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2022-04-05T21:42:39Z</dcterms:created>
  <dcterms:modified xsi:type="dcterms:W3CDTF">2022-04-06T16:26:00Z</dcterms:modified>
</cp:coreProperties>
</file>