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4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719"/>
    <a:srgbClr val="22662D"/>
    <a:srgbClr val="9EC45F"/>
    <a:srgbClr val="1C58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80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21C56-7F08-4605-9C07-E12E5FCE5B61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3A46A-7771-497D-A6E2-CED0580A86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5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29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10" cy="267658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2020 –</a:t>
            </a:r>
            <a:r>
              <a:rPr lang="pt-BR" baseline="0" dirty="0"/>
              <a:t> </a:t>
            </a:r>
            <a:r>
              <a:rPr lang="pt-BR" sz="1200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63,7% dos casos no Pará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2020 – </a:t>
            </a:r>
            <a:r>
              <a:rPr lang="pt-BR" sz="1200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40,0% dos óbitos em menores de 1 ano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2020, 2021 e 2022 – Maior incidência em crianças menores de 1 ano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2021 –</a:t>
            </a:r>
            <a:r>
              <a:rPr lang="pt-BR" baseline="0" dirty="0"/>
              <a:t> </a:t>
            </a:r>
            <a:r>
              <a:rPr lang="pt-BR" sz="1200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</a:rPr>
              <a:t>78,9</a:t>
            </a:r>
            <a:r>
              <a:rPr lang="pt-BR" sz="1200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% dos casos no Amapá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2021 – </a:t>
            </a:r>
            <a:r>
              <a:rPr lang="pt-BR" sz="1200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100,0% dos óbitos em menores de 1 ano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2022 –</a:t>
            </a:r>
            <a:r>
              <a:rPr lang="pt-BR" baseline="0" dirty="0"/>
              <a:t> </a:t>
            </a:r>
            <a:r>
              <a:rPr lang="pt-BR" sz="1200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</a:rPr>
              <a:t>91,7</a:t>
            </a:r>
            <a:r>
              <a:rPr lang="pt-BR" sz="1200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% dos casos no Amapá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pt-BR" sz="1200" dirty="0">
              <a:solidFill>
                <a:schemeClr val="tx1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551" name="Google Shape;55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5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494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12F2E-3762-4775-B908-27B22AFFB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00BFF6-79BA-46B3-980F-00CDBF5D5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14CB8D-4BAA-42F6-B6EF-6FDE099D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EC5EC3-3408-4CDA-8CD6-8C37464C8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9345DB-8698-44E0-87E0-85E5D8A0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12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D6B59-AC87-46A0-BCD7-70A73788C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D5257F-1A6C-41FC-AA32-979A57048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8894F3-5D0D-4652-9F04-7D598735E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345B1E-D096-404F-899A-777386B2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CD1649-BF16-41AD-8EBE-B3E437D0E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00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E82F85-60D9-4432-9CB6-5C1FB5A77C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FCB6BF-C4DE-4A2B-95F5-72F21A720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95608F-D537-4B05-9057-2EE4BDB1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9A1E35-5A63-4D5D-B19C-DC0249BE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83F495-6834-444A-85D1-78BB229F9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âmina 1/4 imagem">
  <p:cSld name="Lâmina 1/4 imagem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0"/>
          <p:cNvSpPr txBox="1">
            <a:spLocks noGrp="1"/>
          </p:cNvSpPr>
          <p:nvPr>
            <p:ph type="sldNum" idx="12"/>
          </p:nvPr>
        </p:nvSpPr>
        <p:spPr>
          <a:xfrm>
            <a:off x="10819211" y="6296947"/>
            <a:ext cx="6982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6" name="Google Shape;46;p40"/>
          <p:cNvSpPr txBox="1">
            <a:spLocks noGrp="1"/>
          </p:cNvSpPr>
          <p:nvPr>
            <p:ph type="body" idx="1"/>
          </p:nvPr>
        </p:nvSpPr>
        <p:spPr>
          <a:xfrm>
            <a:off x="1276351" y="1085850"/>
            <a:ext cx="6753224" cy="347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7" name="Google Shape;47;p40"/>
          <p:cNvSpPr>
            <a:spLocks noGrp="1"/>
          </p:cNvSpPr>
          <p:nvPr>
            <p:ph type="pic" idx="2"/>
          </p:nvPr>
        </p:nvSpPr>
        <p:spPr>
          <a:xfrm>
            <a:off x="8820150" y="0"/>
            <a:ext cx="337185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40"/>
          <p:cNvSpPr txBox="1">
            <a:spLocks noGrp="1"/>
          </p:cNvSpPr>
          <p:nvPr>
            <p:ph type="body" idx="3"/>
          </p:nvPr>
        </p:nvSpPr>
        <p:spPr>
          <a:xfrm>
            <a:off x="1276351" y="4765931"/>
            <a:ext cx="6753224" cy="1132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813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ED4FE-C168-4EF8-A765-741B3CB1D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C3FE9B-7928-43CC-8E60-61BA21855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9BAF2-97DB-4523-99C9-FD67F29C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4FE2D7-EE5B-44ED-BF8A-A6391C8E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A9C2D2-F2C2-42FF-9F45-C5A99A116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86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448FF-4B4B-4B2D-B459-E8530FB8E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4D3326-3515-43CB-9FBC-5105D5897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48C555-2C0C-44A1-818E-6B04208C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1BC77B-FEFC-49B5-8868-CB719047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0330CF-28C2-492F-A8F8-5986AA9B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7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A7232-A6BC-4A1A-BAA3-FADC9E3C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48621A-01ED-4C7C-8FDC-FEE26F286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5BEC00-6D8B-4B6D-B27C-69FC8D7BF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9A3BC4-FBCE-4A37-9559-4832BFD84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32AB37-3F8E-43D6-8B0B-D1DF5EB9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0E122B-5877-49BD-AD4E-456536FAF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82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2B2D94-A4AB-4FE7-80A2-37F572DEE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AAAF01-DD2E-47F4-8BF6-67699CD45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18B6EC-6CEE-472B-AD16-F7C96E139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F3C857E-A62C-4CB3-8E0E-CA9B8DB39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F48ED61-0E6A-4CBC-B1F5-4581A7AE2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635FECF-4A8A-4699-8802-BA55060D3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7EAEC0-C483-4D35-8313-11B4BDC6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B4E6712-722E-48AB-BB6B-AB56EDD28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37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3283A-F761-4FF0-BC42-77848DEF3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C45F7B0-27CB-4ACF-BFF4-613A4329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782A224-8A7F-4793-8828-E27C66FE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438C129-5630-4E80-A9B4-76A9BBA2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86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CD3BFA6-5A04-4F15-821F-BAC08A6EB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6264F87-881A-4A0E-8E49-11B14F25C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ABFAC0-972B-416D-B67E-098B5580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60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FFC5F-F290-4B90-B055-645EB1444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2F362-6AEB-442F-A3EB-6BAB7F872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70E681-2464-4365-AB39-A7FC63643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BA1C15-5986-4292-B0ED-C118F0B5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3396B9-CD76-45C7-BAE4-4B6A9C66C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DFCC913-3D15-411E-B8CD-895679FC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91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FB1CE-360A-4AC7-9B72-D5AD7D06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BEB0C80-9962-40F4-8EE3-596EE8FE45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ED4AD1-571B-4E27-83BE-7C7879ACB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2C2F6C-8A66-454E-BEA7-E0FB6B44C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46225A-68D0-4215-A311-3AC6ED47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E7F80C-1D8F-421C-B94C-59937506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33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E7A6EA-0CA7-483B-9503-FAB7577E0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8CDABB-14F7-42B0-B8B8-3C76F1832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9E43E9-E89C-46CC-810B-ED50CEADF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1F1ABD-EC28-4336-A5D3-0149E6ECB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78E48F-2916-400A-9F21-3AD0E2E0E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42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>
            <a:extLst>
              <a:ext uri="{FF2B5EF4-FFF2-40B4-BE49-F238E27FC236}">
                <a16:creationId xmlns:a16="http://schemas.microsoft.com/office/drawing/2014/main" id="{F5BFE0AF-4D09-454A-960D-C5E5F45E9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1950" y="2067688"/>
            <a:ext cx="2269156" cy="2503299"/>
          </a:xfrm>
          <a:prstGeom prst="rect">
            <a:avLst/>
          </a:prstGeom>
        </p:spPr>
      </p:pic>
      <p:pic>
        <p:nvPicPr>
          <p:cNvPr id="60" name="Imagem 59">
            <a:extLst>
              <a:ext uri="{FF2B5EF4-FFF2-40B4-BE49-F238E27FC236}">
                <a16:creationId xmlns:a16="http://schemas.microsoft.com/office/drawing/2014/main" id="{0E15A3D1-9423-4D87-A205-2B4E0C57CA6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467333" y="4242489"/>
            <a:ext cx="1429196" cy="237102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A3FD9B15-253C-4A9C-9584-41032EC056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4616" y="1919997"/>
            <a:ext cx="2330764" cy="261840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EA8DD89-9781-4DEA-A19C-3C809E753CA6}"/>
              </a:ext>
            </a:extLst>
          </p:cNvPr>
          <p:cNvGrpSpPr/>
          <p:nvPr/>
        </p:nvGrpSpPr>
        <p:grpSpPr>
          <a:xfrm>
            <a:off x="6734467" y="3738939"/>
            <a:ext cx="1429196" cy="1030992"/>
            <a:chOff x="6734467" y="3738939"/>
            <a:chExt cx="1429196" cy="1030992"/>
          </a:xfrm>
        </p:grpSpPr>
        <p:pic>
          <p:nvPicPr>
            <p:cNvPr id="48" name="Imagem 47">
              <a:extLst>
                <a:ext uri="{FF2B5EF4-FFF2-40B4-BE49-F238E27FC236}">
                  <a16:creationId xmlns:a16="http://schemas.microsoft.com/office/drawing/2014/main" id="{E5264826-9152-47BE-8F1C-7FDB739C1C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6734467" y="3738939"/>
              <a:ext cx="1429196" cy="1030992"/>
            </a:xfrm>
            <a:prstGeom prst="rect">
              <a:avLst/>
            </a:prstGeom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AEB88F9-0307-4A46-92DE-A6E758DFF047}"/>
                </a:ext>
              </a:extLst>
            </p:cNvPr>
            <p:cNvSpPr txBox="1"/>
            <p:nvPr/>
          </p:nvSpPr>
          <p:spPr>
            <a:xfrm>
              <a:off x="7126764" y="4052592"/>
              <a:ext cx="572292" cy="123111"/>
            </a:xfrm>
            <a:prstGeom prst="rect">
              <a:avLst/>
            </a:prstGeom>
            <a:solidFill>
              <a:srgbClr val="CD1719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Montserrat ExtraBold" panose="00000900000000000000" pitchFamily="2" charset="0"/>
                </a:rPr>
                <a:t>MUERTES</a:t>
              </a:r>
            </a:p>
          </p:txBody>
        </p:sp>
      </p:grpSp>
      <p:pic>
        <p:nvPicPr>
          <p:cNvPr id="10" name="Imagem 9">
            <a:extLst>
              <a:ext uri="{FF2B5EF4-FFF2-40B4-BE49-F238E27FC236}">
                <a16:creationId xmlns:a16="http://schemas.microsoft.com/office/drawing/2014/main" id="{CA789D9F-C593-4A4F-BFB4-08B32E7595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475" y="1886429"/>
            <a:ext cx="2315135" cy="2579219"/>
          </a:xfrm>
          <a:prstGeom prst="rect">
            <a:avLst/>
          </a:prstGeom>
        </p:spPr>
      </p:pic>
      <p:sp>
        <p:nvSpPr>
          <p:cNvPr id="554" name="Google Shape;554;p29"/>
          <p:cNvSpPr txBox="1">
            <a:spLocks noGrp="1"/>
          </p:cNvSpPr>
          <p:nvPr>
            <p:ph type="body" idx="1"/>
          </p:nvPr>
        </p:nvSpPr>
        <p:spPr>
          <a:xfrm>
            <a:off x="166343" y="155258"/>
            <a:ext cx="10195560" cy="838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0"/>
            <a:r>
              <a:rPr lang="es-ES" sz="2400" dirty="0">
                <a:solidFill>
                  <a:srgbClr val="286D2F"/>
                </a:solidFill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Situación epidemiológica del sarampión y acciones de vigilancia realizadas durante el período de la pandemia COVID-19</a:t>
            </a:r>
            <a:endParaRPr lang="pt-BR" sz="2400" dirty="0">
              <a:solidFill>
                <a:srgbClr val="286D2F"/>
              </a:solidFill>
              <a:latin typeface="Roboto" panose="020B0604020202020204" charset="0"/>
              <a:ea typeface="Roboto" panose="020B0604020202020204" charset="0"/>
              <a:cs typeface="Roboto" panose="020B060402020202020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22373" y="1138421"/>
            <a:ext cx="105687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>
                <a:solidFill>
                  <a:schemeClr val="accent6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Mapa</a:t>
            </a:r>
            <a:r>
              <a:rPr lang="pt-BR" sz="1200" dirty="0">
                <a:solidFill>
                  <a:schemeClr val="accent6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. </a:t>
            </a:r>
            <a:r>
              <a:rPr lang="es-ES" sz="1200" dirty="0">
                <a:solidFill>
                  <a:schemeClr val="accent6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Distribución de casos de sarampión, por unidad federativa (UF) y acciones realizadas durante el período de pandemia, Brasil, 2020 a 2022</a:t>
            </a:r>
            <a:endParaRPr lang="pt-BR" sz="1200" dirty="0">
              <a:solidFill>
                <a:schemeClr val="accent6"/>
              </a:solidFill>
              <a:latin typeface="Roboto" panose="020B0604020202020204" charset="0"/>
              <a:ea typeface="Roboto" panose="020B0604020202020204" charset="0"/>
              <a:cs typeface="Roboto"/>
              <a:sym typeface="Roboto"/>
            </a:endParaRPr>
          </a:p>
        </p:txBody>
      </p:sp>
      <p:sp>
        <p:nvSpPr>
          <p:cNvPr id="25" name="Google Shape;557;p29"/>
          <p:cNvSpPr txBox="1"/>
          <p:nvPr/>
        </p:nvSpPr>
        <p:spPr>
          <a:xfrm>
            <a:off x="492868" y="6202828"/>
            <a:ext cx="11206264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pt-BR" sz="1000" b="1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Fuente:</a:t>
            </a:r>
            <a:r>
              <a:rPr lang="pt-BR" sz="1000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 </a:t>
            </a:r>
            <a:r>
              <a:rPr lang="es-ES" sz="1000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Datos de sarampión actualizados al 24 de marzo del 2022, sujetos a cambios. Cobertura: http://sipni.datasus.gov.br. Datos preliminares actualizados a marzo de 2022.</a:t>
            </a:r>
            <a:endParaRPr lang="pt-BR" sz="1000" dirty="0">
              <a:solidFill>
                <a:schemeClr val="dk1"/>
              </a:solidFill>
              <a:latin typeface="Roboto" panose="020B0604020202020204" charset="0"/>
              <a:ea typeface="Roboto" panose="020B0604020202020204" charset="0"/>
              <a:cs typeface="Roboto"/>
              <a:sym typeface="Roboto"/>
            </a:endParaRPr>
          </a:p>
        </p:txBody>
      </p:sp>
      <p:sp>
        <p:nvSpPr>
          <p:cNvPr id="31" name="Retângulo Arredondado 30"/>
          <p:cNvSpPr/>
          <p:nvPr/>
        </p:nvSpPr>
        <p:spPr>
          <a:xfrm>
            <a:off x="741629" y="4974254"/>
            <a:ext cx="3296083" cy="6547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25" indent="-111125" eaLnBrk="0" fontAlgn="base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pt-B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B0604020202020204" charset="0"/>
              </a:rPr>
              <a:t>Reuniones virtuales semanales con los estados prioritarios: Pará (PA) y Río de Janeiro (RJ)</a:t>
            </a:r>
            <a:endParaRPr lang="pt-BR" altLang="pt-BR" sz="1200" dirty="0">
              <a:solidFill>
                <a:schemeClr val="tx1">
                  <a:lumMod val="75000"/>
                  <a:lumOff val="25000"/>
                </a:schemeClr>
              </a:solidFill>
              <a:ea typeface="Roboto" panose="020B0604020202020204" charset="0"/>
            </a:endParaRPr>
          </a:p>
        </p:txBody>
      </p:sp>
      <p:sp>
        <p:nvSpPr>
          <p:cNvPr id="33" name="Retângulo Arredondado 32"/>
          <p:cNvSpPr/>
          <p:nvPr/>
        </p:nvSpPr>
        <p:spPr>
          <a:xfrm>
            <a:off x="8721950" y="5011424"/>
            <a:ext cx="3033479" cy="5943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25" indent="-111125" eaLnBrk="0" fontAlgn="base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B0604020202020204" charset="0"/>
              </a:rPr>
              <a:t>Implementar el plan de acción para interrumpir la circulación del virus del sarampión en Brasil.</a:t>
            </a:r>
          </a:p>
          <a:p>
            <a:pPr marL="111125" indent="-111125" eaLnBrk="0" fontAlgn="base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sz="1200" b="1" dirty="0">
                <a:solidFill>
                  <a:schemeClr val="tx1"/>
                </a:solidFill>
                <a:ea typeface="Roboto" panose="020B0604020202020204" charset="0"/>
                <a:cs typeface="Roboto" panose="020B0604020202020204" charset="0"/>
              </a:rPr>
              <a:t>*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B0604020202020204" charset="0"/>
              </a:rPr>
              <a:t>Casos reportados en los estados de Amapá y São Paulo. </a:t>
            </a:r>
            <a:endParaRPr lang="pt-BR" sz="1000" dirty="0">
              <a:solidFill>
                <a:schemeClr val="tx1"/>
              </a:solidFill>
              <a:ea typeface="Roboto" panose="020B0604020202020204" charset="0"/>
            </a:endParaRP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5ADDC3D2-17AF-4C43-BADE-1DBD5EB849D0}"/>
              </a:ext>
            </a:extLst>
          </p:cNvPr>
          <p:cNvCxnSpPr/>
          <p:nvPr/>
        </p:nvCxnSpPr>
        <p:spPr>
          <a:xfrm>
            <a:off x="0" y="1033272"/>
            <a:ext cx="11081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D45DBA52-8E88-42AA-A2BD-5D1B84ED60DB}"/>
              </a:ext>
            </a:extLst>
          </p:cNvPr>
          <p:cNvCxnSpPr>
            <a:cxnSpLocks/>
          </p:cNvCxnSpPr>
          <p:nvPr/>
        </p:nvCxnSpPr>
        <p:spPr>
          <a:xfrm>
            <a:off x="8342553" y="1834958"/>
            <a:ext cx="0" cy="3422873"/>
          </a:xfrm>
          <a:prstGeom prst="line">
            <a:avLst/>
          </a:prstGeom>
          <a:ln>
            <a:solidFill>
              <a:srgbClr val="286D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14">
            <a:extLst>
              <a:ext uri="{FF2B5EF4-FFF2-40B4-BE49-F238E27FC236}">
                <a16:creationId xmlns:a16="http://schemas.microsoft.com/office/drawing/2014/main" id="{0F2C5132-392F-4855-8BF6-BC98E72EAC73}"/>
              </a:ext>
            </a:extLst>
          </p:cNvPr>
          <p:cNvSpPr txBox="1"/>
          <p:nvPr/>
        </p:nvSpPr>
        <p:spPr>
          <a:xfrm>
            <a:off x="3164779" y="1835185"/>
            <a:ext cx="903089" cy="400110"/>
          </a:xfrm>
          <a:prstGeom prst="rect">
            <a:avLst/>
          </a:prstGeom>
          <a:solidFill>
            <a:srgbClr val="E21A1C"/>
          </a:solidFill>
          <a:ln w="3175">
            <a:noFill/>
            <a:prstDash val="dash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>
                <a:solidFill>
                  <a:schemeClr val="bg1"/>
                </a:solidFill>
                <a:latin typeface="Montserrat" panose="00000500000000000000" pitchFamily="50" charset="0"/>
                <a:ea typeface="Roboto" panose="020B0604020202020204" charset="0"/>
                <a:cs typeface="Roboto" panose="020B0604020202020204" charset="0"/>
              </a:rPr>
              <a:t>2020</a:t>
            </a:r>
          </a:p>
        </p:txBody>
      </p:sp>
      <p:sp>
        <p:nvSpPr>
          <p:cNvPr id="46" name="CaixaDeTexto 14">
            <a:extLst>
              <a:ext uri="{FF2B5EF4-FFF2-40B4-BE49-F238E27FC236}">
                <a16:creationId xmlns:a16="http://schemas.microsoft.com/office/drawing/2014/main" id="{BE9DAF7D-3031-4FF2-A966-2F7952731A06}"/>
              </a:ext>
            </a:extLst>
          </p:cNvPr>
          <p:cNvSpPr txBox="1"/>
          <p:nvPr/>
        </p:nvSpPr>
        <p:spPr>
          <a:xfrm>
            <a:off x="7260574" y="1834957"/>
            <a:ext cx="903089" cy="400110"/>
          </a:xfrm>
          <a:prstGeom prst="rect">
            <a:avLst/>
          </a:prstGeom>
          <a:solidFill>
            <a:srgbClr val="E21A1C"/>
          </a:solidFill>
          <a:ln w="3175">
            <a:noFill/>
            <a:prstDash val="dash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>
                <a:solidFill>
                  <a:schemeClr val="bg1"/>
                </a:solidFill>
                <a:latin typeface="Montserrat" panose="00000500000000000000" pitchFamily="50" charset="0"/>
                <a:ea typeface="Roboto" panose="020B0604020202020204" charset="0"/>
                <a:cs typeface="Roboto" panose="020B0604020202020204" charset="0"/>
              </a:rPr>
              <a:t>2021</a:t>
            </a:r>
          </a:p>
        </p:txBody>
      </p:sp>
      <p:sp>
        <p:nvSpPr>
          <p:cNvPr id="47" name="CaixaDeTexto 14">
            <a:extLst>
              <a:ext uri="{FF2B5EF4-FFF2-40B4-BE49-F238E27FC236}">
                <a16:creationId xmlns:a16="http://schemas.microsoft.com/office/drawing/2014/main" id="{A6DE2A67-DB9A-49AD-94FA-47949F594D87}"/>
              </a:ext>
            </a:extLst>
          </p:cNvPr>
          <p:cNvSpPr txBox="1"/>
          <p:nvPr/>
        </p:nvSpPr>
        <p:spPr>
          <a:xfrm>
            <a:off x="10993440" y="1834957"/>
            <a:ext cx="913636" cy="400110"/>
          </a:xfrm>
          <a:prstGeom prst="rect">
            <a:avLst/>
          </a:prstGeom>
          <a:solidFill>
            <a:srgbClr val="E21A1C"/>
          </a:solidFill>
          <a:ln w="3175">
            <a:noFill/>
            <a:prstDash val="dash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>
                <a:solidFill>
                  <a:schemeClr val="bg1"/>
                </a:solidFill>
                <a:latin typeface="Montserrat" panose="00000500000000000000" pitchFamily="50" charset="0"/>
                <a:ea typeface="Roboto" panose="020B0604020202020204" charset="0"/>
                <a:cs typeface="Roboto" panose="020B0604020202020204" charset="0"/>
              </a:rPr>
              <a:t>2022*</a:t>
            </a:r>
          </a:p>
        </p:txBody>
      </p:sp>
      <p:sp>
        <p:nvSpPr>
          <p:cNvPr id="49" name="CaixaDeTexto 14">
            <a:extLst>
              <a:ext uri="{FF2B5EF4-FFF2-40B4-BE49-F238E27FC236}">
                <a16:creationId xmlns:a16="http://schemas.microsoft.com/office/drawing/2014/main" id="{3A946583-C64C-47F7-A728-C45BA025485B}"/>
              </a:ext>
            </a:extLst>
          </p:cNvPr>
          <p:cNvSpPr txBox="1"/>
          <p:nvPr/>
        </p:nvSpPr>
        <p:spPr>
          <a:xfrm>
            <a:off x="7374048" y="3707802"/>
            <a:ext cx="771328" cy="307777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C00000"/>
                </a:solidFill>
                <a:latin typeface="Montserrat" panose="00000500000000000000" pitchFamily="50" charset="0"/>
                <a:ea typeface="Roboto" panose="020B0604020202020204" charset="0"/>
                <a:cs typeface="Roboto" panose="020B0604020202020204" charset="0"/>
              </a:rPr>
              <a:t>668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A67ACDBB-A578-4D92-9B78-9D9D0CB10E93}"/>
              </a:ext>
            </a:extLst>
          </p:cNvPr>
          <p:cNvSpPr txBox="1"/>
          <p:nvPr/>
        </p:nvSpPr>
        <p:spPr>
          <a:xfrm>
            <a:off x="7136867" y="4201296"/>
            <a:ext cx="657601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800" b="1" dirty="0">
                <a:solidFill>
                  <a:srgbClr val="C00000"/>
                </a:solidFill>
                <a:latin typeface="Montserrat"/>
              </a:rPr>
              <a:t>Amapá</a:t>
            </a:r>
            <a:endParaRPr lang="pt-BR" sz="800" b="1" dirty="0">
              <a:solidFill>
                <a:srgbClr val="C00000"/>
              </a:solidFill>
              <a:latin typeface="Montserrat" panose="00000500000000000000" pitchFamily="50" charset="0"/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5B29C902-1369-49F8-AA24-93AA75802E5E}"/>
              </a:ext>
            </a:extLst>
          </p:cNvPr>
          <p:cNvSpPr txBox="1"/>
          <p:nvPr/>
        </p:nvSpPr>
        <p:spPr>
          <a:xfrm>
            <a:off x="7308484" y="4447877"/>
            <a:ext cx="2798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2</a:t>
            </a:r>
          </a:p>
        </p:txBody>
      </p:sp>
      <p:sp>
        <p:nvSpPr>
          <p:cNvPr id="61" name="CaixaDeTexto 14">
            <a:extLst>
              <a:ext uri="{FF2B5EF4-FFF2-40B4-BE49-F238E27FC236}">
                <a16:creationId xmlns:a16="http://schemas.microsoft.com/office/drawing/2014/main" id="{81EB6E31-4963-4AFC-9CBD-FD6283F57AD1}"/>
              </a:ext>
            </a:extLst>
          </p:cNvPr>
          <p:cNvSpPr txBox="1"/>
          <p:nvPr/>
        </p:nvSpPr>
        <p:spPr>
          <a:xfrm>
            <a:off x="11106914" y="4210307"/>
            <a:ext cx="771328" cy="307777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C00000"/>
                </a:solidFill>
                <a:latin typeface="Montserrat" panose="00000500000000000000" pitchFamily="50" charset="0"/>
                <a:ea typeface="Roboto" panose="020B0604020202020204" charset="0"/>
                <a:cs typeface="Roboto" panose="020B0604020202020204" charset="0"/>
              </a:rPr>
              <a:t>12</a:t>
            </a:r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8DBEA27D-9DD9-4139-AD5C-4D852721D07D}"/>
              </a:ext>
            </a:extLst>
          </p:cNvPr>
          <p:cNvCxnSpPr>
            <a:cxnSpLocks/>
          </p:cNvCxnSpPr>
          <p:nvPr/>
        </p:nvCxnSpPr>
        <p:spPr>
          <a:xfrm>
            <a:off x="4255185" y="1834958"/>
            <a:ext cx="0" cy="3422873"/>
          </a:xfrm>
          <a:prstGeom prst="line">
            <a:avLst/>
          </a:prstGeom>
          <a:ln>
            <a:solidFill>
              <a:srgbClr val="286D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16004639-1E6F-4E21-8866-7274CC5971EA}"/>
              </a:ext>
            </a:extLst>
          </p:cNvPr>
          <p:cNvSpPr txBox="1"/>
          <p:nvPr/>
        </p:nvSpPr>
        <p:spPr>
          <a:xfrm>
            <a:off x="5044274" y="4974254"/>
            <a:ext cx="25091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25" indent="-111125" eaLnBrk="0" fontAlgn="base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419" altLang="pt-B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B0604020202020204" charset="0"/>
                <a:cs typeface="+mn-cs"/>
              </a:rPr>
              <a:t>Capacitación en 10 UF</a:t>
            </a:r>
          </a:p>
          <a:p>
            <a:pPr marL="111125" indent="-111125" eaLnBrk="0" fontAlgn="base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419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B0604020202020204" charset="0"/>
                <a:cs typeface="+mn-cs"/>
              </a:rPr>
              <a:t>Visitas técnicas en 12 UF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33C62C-9D16-468E-A7FB-FA1844968AEC}"/>
              </a:ext>
            </a:extLst>
          </p:cNvPr>
          <p:cNvGrpSpPr/>
          <p:nvPr/>
        </p:nvGrpSpPr>
        <p:grpSpPr>
          <a:xfrm>
            <a:off x="2658094" y="3697670"/>
            <a:ext cx="1485843" cy="1062130"/>
            <a:chOff x="2658094" y="3697670"/>
            <a:chExt cx="1485843" cy="1062130"/>
          </a:xfrm>
        </p:grpSpPr>
        <p:pic>
          <p:nvPicPr>
            <p:cNvPr id="37" name="Imagem 36">
              <a:extLst>
                <a:ext uri="{FF2B5EF4-FFF2-40B4-BE49-F238E27FC236}">
                  <a16:creationId xmlns:a16="http://schemas.microsoft.com/office/drawing/2014/main" id="{9A3338F7-8634-43FA-884A-1607175CA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2658094" y="3728807"/>
              <a:ext cx="1429196" cy="1030993"/>
            </a:xfrm>
            <a:prstGeom prst="rect">
              <a:avLst/>
            </a:prstGeom>
          </p:spPr>
        </p:pic>
        <p:sp>
          <p:nvSpPr>
            <p:cNvPr id="38" name="CaixaDeTexto 14">
              <a:extLst>
                <a:ext uri="{FF2B5EF4-FFF2-40B4-BE49-F238E27FC236}">
                  <a16:creationId xmlns:a16="http://schemas.microsoft.com/office/drawing/2014/main" id="{A3D9E897-2F2B-47CE-ABBC-744814F2668E}"/>
                </a:ext>
              </a:extLst>
            </p:cNvPr>
            <p:cNvSpPr txBox="1"/>
            <p:nvPr/>
          </p:nvSpPr>
          <p:spPr>
            <a:xfrm>
              <a:off x="3315962" y="3697670"/>
              <a:ext cx="827975" cy="307777"/>
            </a:xfrm>
            <a:prstGeom prst="rect">
              <a:avLst/>
            </a:prstGeom>
            <a:noFill/>
            <a:ln>
              <a:noFill/>
              <a:prstDash val="dashDot"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400" b="1" dirty="0">
                  <a:solidFill>
                    <a:srgbClr val="C00000"/>
                  </a:solidFill>
                  <a:latin typeface="Montserrat" panose="00000500000000000000" pitchFamily="50" charset="0"/>
                  <a:ea typeface="Roboto" panose="020B0604020202020204" charset="0"/>
                  <a:cs typeface="Roboto" panose="020B0604020202020204" charset="0"/>
                </a:rPr>
                <a:t>8,448</a:t>
              </a:r>
            </a:p>
          </p:txBody>
        </p: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53327F48-FEB6-4E82-B4FD-CF548C77059F}"/>
                </a:ext>
              </a:extLst>
            </p:cNvPr>
            <p:cNvSpPr txBox="1"/>
            <p:nvPr/>
          </p:nvSpPr>
          <p:spPr>
            <a:xfrm>
              <a:off x="2769605" y="4191164"/>
              <a:ext cx="403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solidFill>
                    <a:srgbClr val="C00000"/>
                  </a:solidFill>
                  <a:latin typeface="Montserrat" panose="00000500000000000000" pitchFamily="50" charset="0"/>
                </a:rPr>
                <a:t>PA</a:t>
              </a:r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147E8397-5448-4315-9663-A757A947FA10}"/>
                </a:ext>
              </a:extLst>
            </p:cNvPr>
            <p:cNvSpPr txBox="1"/>
            <p:nvPr/>
          </p:nvSpPr>
          <p:spPr>
            <a:xfrm>
              <a:off x="3194192" y="4191164"/>
              <a:ext cx="403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solidFill>
                    <a:srgbClr val="C00000"/>
                  </a:solidFill>
                  <a:latin typeface="Montserrat" panose="00000500000000000000" pitchFamily="50" charset="0"/>
                </a:rPr>
                <a:t>SP</a:t>
              </a:r>
            </a:p>
          </p:txBody>
        </p: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CEF5DCE4-1DD9-43D1-A44C-45CB024488A6}"/>
                </a:ext>
              </a:extLst>
            </p:cNvPr>
            <p:cNvSpPr txBox="1"/>
            <p:nvPr/>
          </p:nvSpPr>
          <p:spPr>
            <a:xfrm>
              <a:off x="3634579" y="4191164"/>
              <a:ext cx="403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solidFill>
                    <a:srgbClr val="C00000"/>
                  </a:solidFill>
                  <a:latin typeface="Montserrat" panose="00000500000000000000" pitchFamily="50" charset="0"/>
                </a:rPr>
                <a:t>RJ</a:t>
              </a:r>
            </a:p>
          </p:txBody>
        </p: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502D4FF5-2C56-488E-A16C-6AD1BD46A975}"/>
                </a:ext>
              </a:extLst>
            </p:cNvPr>
            <p:cNvSpPr txBox="1"/>
            <p:nvPr/>
          </p:nvSpPr>
          <p:spPr>
            <a:xfrm>
              <a:off x="2769605" y="4437745"/>
              <a:ext cx="2798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</a:rPr>
                <a:t>8</a:t>
              </a: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5167E07B-7AAF-466E-A227-0F5739922E42}"/>
                </a:ext>
              </a:extLst>
            </p:cNvPr>
            <p:cNvSpPr txBox="1"/>
            <p:nvPr/>
          </p:nvSpPr>
          <p:spPr>
            <a:xfrm>
              <a:off x="3232744" y="4437745"/>
              <a:ext cx="35162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</a:rPr>
                <a:t>1</a:t>
              </a:r>
            </a:p>
          </p:txBody>
        </p: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id="{AB350387-9385-4DAD-9D26-9D6E6FF07C3B}"/>
                </a:ext>
              </a:extLst>
            </p:cNvPr>
            <p:cNvSpPr txBox="1"/>
            <p:nvPr/>
          </p:nvSpPr>
          <p:spPr>
            <a:xfrm>
              <a:off x="3695883" y="4437745"/>
              <a:ext cx="2798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</a:rPr>
                <a:t>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001999B-BAFA-4AFB-8E25-74761C3362A6}"/>
                </a:ext>
              </a:extLst>
            </p:cNvPr>
            <p:cNvSpPr txBox="1"/>
            <p:nvPr/>
          </p:nvSpPr>
          <p:spPr>
            <a:xfrm>
              <a:off x="3020913" y="4036916"/>
              <a:ext cx="667336" cy="123111"/>
            </a:xfrm>
            <a:prstGeom prst="rect">
              <a:avLst/>
            </a:prstGeom>
            <a:solidFill>
              <a:srgbClr val="CD1719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Montserrat ExtraBold" panose="00000900000000000000" pitchFamily="2" charset="0"/>
                </a:rPr>
                <a:t>MUERTES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5399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214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ExtraBold</vt:lpstr>
      <vt:lpstr>Roboto</vt:lpstr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Cardoso, Lic. Flávia (BRA)</dc:creator>
  <cp:lastModifiedBy>Carmelita Lucia Pacis</cp:lastModifiedBy>
  <cp:revision>9</cp:revision>
  <dcterms:created xsi:type="dcterms:W3CDTF">2022-04-06T21:40:57Z</dcterms:created>
  <dcterms:modified xsi:type="dcterms:W3CDTF">2022-04-11T16:28:35Z</dcterms:modified>
</cp:coreProperties>
</file>