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737596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2" autoAdjust="0"/>
    <p:restoredTop sz="94660"/>
  </p:normalViewPr>
  <p:slideViewPr>
    <p:cSldViewPr snapToGrid="0">
      <p:cViewPr varScale="1">
        <p:scale>
          <a:sx n="92" d="100"/>
          <a:sy n="92" d="100"/>
        </p:scale>
        <p:origin x="9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'[RubeNS2_export_at_2022-04-03_2016 to 2022 April 1.xlsx]Sheet4'!$B$11</c:f>
              <c:strCache>
                <c:ptCount val="1"/>
                <c:pt idx="0">
                  <c:v>Canada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'[RubeNS2_export_at_2022-04-03_2016 to 2022 April 1.xlsx]Sheet4'!$A$12:$A$15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'[RubeNS2_export_at_2022-04-03_2016 to 2022 April 1.xlsx]Sheet4'!$B$12:$B$15</c:f>
              <c:numCache>
                <c:formatCode>General</c:formatCode>
                <c:ptCount val="4"/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37-48AC-93D3-0591E1E205E6}"/>
            </c:ext>
          </c:extLst>
        </c:ser>
        <c:ser>
          <c:idx val="1"/>
          <c:order val="1"/>
          <c:tx>
            <c:strRef>
              <c:f>'[RubeNS2_export_at_2022-04-03_2016 to 2022 April 1.xlsx]Sheet4'!$C$11</c:f>
              <c:strCache>
                <c:ptCount val="1"/>
                <c:pt idx="0">
                  <c:v>USA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'[RubeNS2_export_at_2022-04-03_2016 to 2022 April 1.xlsx]Sheet4'!$A$12:$A$15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'[RubeNS2_export_at_2022-04-03_2016 to 2022 April 1.xlsx]Sheet4'!$C$12:$C$15</c:f>
              <c:numCache>
                <c:formatCode>General</c:formatCode>
                <c:ptCount val="4"/>
                <c:pt idx="0">
                  <c:v>13</c:v>
                </c:pt>
                <c:pt idx="1">
                  <c:v>11</c:v>
                </c:pt>
                <c:pt idx="2">
                  <c:v>4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637-48AC-93D3-0591E1E205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39873936"/>
        <c:axId val="1560177936"/>
      </c:barChart>
      <c:catAx>
        <c:axId val="1339873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0177936"/>
        <c:crosses val="autoZero"/>
        <c:auto val="1"/>
        <c:lblAlgn val="ctr"/>
        <c:lblOffset val="100"/>
        <c:noMultiLvlLbl val="0"/>
      </c:catAx>
      <c:valAx>
        <c:axId val="1560177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39873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'[RubeNS2_export_at_2022-04-03_2016 to 2022 April 1.xlsx]Sheet4'!$B$3</c:f>
              <c:strCache>
                <c:ptCount val="1"/>
                <c:pt idx="0">
                  <c:v>1a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'[RubeNS2_export_at_2022-04-03_2016 to 2022 April 1.xlsx]Sheet4'!$A$4:$A$7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'[RubeNS2_export_at_2022-04-03_2016 to 2022 April 1.xlsx]Sheet4'!$B$4:$B$7</c:f>
              <c:numCache>
                <c:formatCode>General</c:formatCode>
                <c:ptCount val="4"/>
                <c:pt idx="0">
                  <c:v>2</c:v>
                </c:pt>
                <c:pt idx="1">
                  <c:v>4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DC-4FB1-A89B-3E017CB7DA69}"/>
            </c:ext>
          </c:extLst>
        </c:ser>
        <c:ser>
          <c:idx val="1"/>
          <c:order val="1"/>
          <c:tx>
            <c:strRef>
              <c:f>'[RubeNS2_export_at_2022-04-03_2016 to 2022 April 1.xlsx]Sheet4'!$C$3</c:f>
              <c:strCache>
                <c:ptCount val="1"/>
                <c:pt idx="0">
                  <c:v>1E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'[RubeNS2_export_at_2022-04-03_2016 to 2022 April 1.xlsx]Sheet4'!$A$4:$A$7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'[RubeNS2_export_at_2022-04-03_2016 to 2022 April 1.xlsx]Sheet4'!$C$4:$C$7</c:f>
              <c:numCache>
                <c:formatCode>General</c:formatCode>
                <c:ptCount val="4"/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BDC-4FB1-A89B-3E017CB7DA69}"/>
            </c:ext>
          </c:extLst>
        </c:ser>
        <c:ser>
          <c:idx val="2"/>
          <c:order val="2"/>
          <c:tx>
            <c:strRef>
              <c:f>'[RubeNS2_export_at_2022-04-03_2016 to 2022 April 1.xlsx]Sheet4'!$D$3</c:f>
              <c:strCache>
                <c:ptCount val="1"/>
                <c:pt idx="0">
                  <c:v>1G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'[RubeNS2_export_at_2022-04-03_2016 to 2022 April 1.xlsx]Sheet4'!$A$4:$A$7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'[RubeNS2_export_at_2022-04-03_2016 to 2022 April 1.xlsx]Sheet4'!$D$4:$D$7</c:f>
              <c:numCache>
                <c:formatCode>General</c:formatCode>
                <c:ptCount val="4"/>
                <c:pt idx="0">
                  <c:v>3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BDC-4FB1-A89B-3E017CB7DA69}"/>
            </c:ext>
          </c:extLst>
        </c:ser>
        <c:ser>
          <c:idx val="3"/>
          <c:order val="3"/>
          <c:tx>
            <c:strRef>
              <c:f>'[RubeNS2_export_at_2022-04-03_2016 to 2022 April 1.xlsx]Sheet4'!$E$3</c:f>
              <c:strCache>
                <c:ptCount val="1"/>
                <c:pt idx="0">
                  <c:v>2B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'[RubeNS2_export_at_2022-04-03_2016 to 2022 April 1.xlsx]Sheet4'!$A$4:$A$7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'[RubeNS2_export_at_2022-04-03_2016 to 2022 April 1.xlsx]Sheet4'!$E$4:$E$7</c:f>
              <c:numCache>
                <c:formatCode>General</c:formatCode>
                <c:ptCount val="4"/>
                <c:pt idx="0">
                  <c:v>8</c:v>
                </c:pt>
                <c:pt idx="1">
                  <c:v>5</c:v>
                </c:pt>
                <c:pt idx="2">
                  <c:v>4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BDC-4FB1-A89B-3E017CB7DA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26123952"/>
        <c:axId val="1346510352"/>
      </c:barChart>
      <c:catAx>
        <c:axId val="1226123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46510352"/>
        <c:crosses val="autoZero"/>
        <c:auto val="1"/>
        <c:lblAlgn val="ctr"/>
        <c:lblOffset val="100"/>
        <c:noMultiLvlLbl val="0"/>
      </c:catAx>
      <c:valAx>
        <c:axId val="1346510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6123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3709A-01ED-4DF4-9161-0DE35E5B4D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D11AC1-717A-432C-ADDE-C727F2D868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6584CB-AA76-4667-A64B-709F015E9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1A220-95FE-450B-AE26-A5477705A2F4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97196-3F46-466C-A547-FAE84A687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EFB42A-5B0D-4E15-A050-F0EA306FA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4899-2F2F-4F51-9D76-02A3C217F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377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3506-4F50-430A-885D-46AEC974D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ADA94A-3CA2-4AE3-8526-BD6554F793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24B8A0-1E7A-4682-AEE4-00220AA31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1A220-95FE-450B-AE26-A5477705A2F4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3BCDC8-8DD3-4849-967A-EA57DF88D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306382-A48A-4B0E-87B9-CF388BFEA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4899-2F2F-4F51-9D76-02A3C217F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39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514C22-582B-4C59-8E56-B6B13CE259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63FB45-BE13-41EC-A12F-60CFBE2E03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080CC8-CF85-4197-B07A-4A6F00D9B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1A220-95FE-450B-AE26-A5477705A2F4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D451AB-13A0-423F-B173-4FEBC8E27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7C7DCC-7246-4B0C-A829-61333E0B0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4899-2F2F-4F51-9D76-02A3C217F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784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61324-A3DE-4016-8481-3F6B24157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F3D272-E394-4A95-B779-D660DACA59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FE00FB-5C08-4D6D-BCD2-2B7FD1AE7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1A220-95FE-450B-AE26-A5477705A2F4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28730-4DF4-4453-85EC-AF51B6089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69BC78-FD59-4595-87BE-AED8840B2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4899-2F2F-4F51-9D76-02A3C217F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044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BDDD9-F2DB-47D8-96D6-6383AC017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166A6D-F883-46F3-9400-177F2BBBCD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8FF745-851F-4466-A695-F5AB3D42A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1A220-95FE-450B-AE26-A5477705A2F4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077BE5-BF6E-4A61-8348-EE418069B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3AA90D-BAFF-4348-BF90-31712443C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4899-2F2F-4F51-9D76-02A3C217F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305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A9C05-CAB2-4E5A-8A23-5D68ADCD3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68E001-715E-4DAB-BC9B-F8BAEEB348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327916-A2F1-41FF-86A9-BAAAC6971B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AE45C8-63B6-499A-AE20-64A495C9C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1A220-95FE-450B-AE26-A5477705A2F4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7D003F-AC0F-4F03-9C35-632DC4FAC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E1DE8B-249A-4BED-9796-7110C518E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4899-2F2F-4F51-9D76-02A3C217F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851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D04F0-AA9F-4755-BFDF-6D9FC921A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3926DA-FC45-4291-8BC8-6019D1237A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68B67A-1B6E-440E-A891-8A496C4CF4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B471A9-45D0-45AD-9018-DB8F2C5FFC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14EB63-90B7-4091-A24B-C7F108AFBB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AF10D1-04A8-4978-94BE-98D510BFD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1A220-95FE-450B-AE26-A5477705A2F4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207E89-7E7F-4898-A1FA-77F2E1978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23BB2D-A01B-43CF-AA07-D04C056F7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4899-2F2F-4F51-9D76-02A3C217F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990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90583-AB6E-4805-AA60-61F6878E5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CF212D-CF7B-4BB1-8645-F14827885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1A220-95FE-450B-AE26-A5477705A2F4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280CCE-F9DF-477A-8E73-223D42E0B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E3E9D3-93AD-477E-81FD-BAAA5A85A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4899-2F2F-4F51-9D76-02A3C217F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278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ED57EB-DA52-4FD9-8BED-066C07256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1A220-95FE-450B-AE26-A5477705A2F4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09D88C-7A69-43CA-9997-766AF18D6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E290D9-F262-4867-A08B-AC0C5DCC0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4899-2F2F-4F51-9D76-02A3C217F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335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7DFBA-E79E-49DB-9F7F-F82E451B2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645536-C2AA-4C4C-9DF5-7834F6021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64BE5B-23D6-4068-A4F2-7692860F64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868A5A-B8DE-4D7C-995D-A599A97D7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1A220-95FE-450B-AE26-A5477705A2F4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F54FB3-5E83-491F-ADD8-FA4FF37E7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5B3DC-D483-4E61-B70C-680CD3343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4899-2F2F-4F51-9D76-02A3C217F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856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013FC-6763-4A01-98DE-50F2732D4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4FE3CD-32D1-49EE-B926-6B271C0928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9B0384-3531-4EF1-8DD0-01A91DFAB3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C42B79-1EDB-4CC5-90C2-3C73A9B0C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1A220-95FE-450B-AE26-A5477705A2F4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46CD82-2A27-4135-8B08-A49B31043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98AF98-E09D-41D8-89E8-F8BA77834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4899-2F2F-4F51-9D76-02A3C217F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253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FEAFED-FFF2-4BA7-A8D1-F0BACB0B8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EF182A-06E4-44D7-9233-408563D365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AE3A01-05C4-4FA6-94FF-97A98B6B3E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1A220-95FE-450B-AE26-A5477705A2F4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FF9170-B06B-4F8A-826D-4016266D6E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2B60AA-1760-4C69-96E1-F38C685E4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44899-2F2F-4F51-9D76-02A3C217F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379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3FBE55F-9BA2-43DF-834B-221BE4E97B35}"/>
              </a:ext>
            </a:extLst>
          </p:cNvPr>
          <p:cNvSpPr txBox="1"/>
          <p:nvPr/>
        </p:nvSpPr>
        <p:spPr>
          <a:xfrm>
            <a:off x="883920" y="427390"/>
            <a:ext cx="10424159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Distribution </a:t>
            </a:r>
            <a:r>
              <a:rPr kumimoji="0" lang="en-US" sz="3200" b="1" i="0" u="none" strike="noStrike" kern="0" cap="none" spc="0" normalizeH="0" baseline="0" noProof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of rubella 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sequences reported to RubeNS2 by genotype and year, The Americas 2016-2022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3FD739-3D45-4768-8802-01D058820027}"/>
              </a:ext>
            </a:extLst>
          </p:cNvPr>
          <p:cNvSpPr txBox="1"/>
          <p:nvPr/>
        </p:nvSpPr>
        <p:spPr>
          <a:xfrm>
            <a:off x="6481790" y="6390088"/>
            <a:ext cx="5595064" cy="261610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1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ea typeface="ＭＳ Ｐゴシック" charset="-128"/>
                <a:cs typeface="+mn-cs"/>
              </a:rPr>
              <a:t>Source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ea typeface="ＭＳ Ｐゴシック" charset="-128"/>
                <a:cs typeface="+mn-cs"/>
              </a:rPr>
              <a:t>: RubeNS2 (</a:t>
            </a:r>
            <a:r>
              <a:rPr lang="en-US" sz="1100" b="0" i="0" u="none" strike="noStrike" baseline="0" dirty="0"/>
              <a:t>Rubella Nucleotide Surveillance)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ea typeface="ＭＳ Ｐゴシック" charset="-128"/>
                <a:cs typeface="+mn-cs"/>
              </a:rPr>
              <a:t>, rubella sequences reported by 1 April 2022</a:t>
            </a:r>
            <a:endParaRPr kumimoji="0" lang="en-US" sz="1100" b="0" i="1" u="none" strike="noStrike" kern="0" cap="none" spc="0" normalizeH="0" baseline="0" noProof="0" dirty="0">
              <a:ln>
                <a:noFill/>
              </a:ln>
              <a:effectLst/>
              <a:uLnTx/>
              <a:uFillTx/>
              <a:ea typeface="ＭＳ Ｐゴシック" charset="-128"/>
              <a:cs typeface="+mn-cs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9FABB223-A68C-4965-85DB-B7987990757C}"/>
              </a:ext>
            </a:extLst>
          </p:cNvPr>
          <p:cNvGraphicFramePr>
            <a:graphicFrameLocks/>
          </p:cNvGraphicFramePr>
          <p:nvPr/>
        </p:nvGraphicFramePr>
        <p:xfrm>
          <a:off x="565866" y="1701578"/>
          <a:ext cx="5469173" cy="38325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39D0B11D-4453-410E-AAD6-23EC3F112F26}"/>
              </a:ext>
            </a:extLst>
          </p:cNvPr>
          <p:cNvGraphicFramePr>
            <a:graphicFrameLocks/>
          </p:cNvGraphicFramePr>
          <p:nvPr/>
        </p:nvGraphicFramePr>
        <p:xfrm>
          <a:off x="6156963" y="1637966"/>
          <a:ext cx="5595065" cy="38961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79A7D670-6F14-4699-A977-6BC3C41FF755}"/>
              </a:ext>
            </a:extLst>
          </p:cNvPr>
          <p:cNvSpPr txBox="1"/>
          <p:nvPr/>
        </p:nvSpPr>
        <p:spPr>
          <a:xfrm>
            <a:off x="5240365" y="5659314"/>
            <a:ext cx="18331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N= 32 sequences</a:t>
            </a:r>
          </a:p>
        </p:txBody>
      </p:sp>
    </p:spTree>
    <p:extLst>
      <p:ext uri="{BB962C8B-B14F-4D97-AF65-F5344CB8AC3E}">
        <p14:creationId xmlns:p14="http://schemas.microsoft.com/office/powerpoint/2010/main" val="769526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34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4</cp:revision>
  <dcterms:created xsi:type="dcterms:W3CDTF">2022-04-11T21:30:48Z</dcterms:created>
  <dcterms:modified xsi:type="dcterms:W3CDTF">2022-04-15T16:52:30Z</dcterms:modified>
</cp:coreProperties>
</file>