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9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'[RubeNS2_export_at_2022-04-03_2016 to 2022 April 1.xlsx]Sheet4'!$B$11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1.xlsx]Sheet4'!$A$12:$A$15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1.xlsx]Sheet4'!$B$12:$B$15</c:f>
              <c:numCache>
                <c:formatCode>General</c:formatCode>
                <c:ptCount val="4"/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B-4C63-95AB-B057401B1447}"/>
            </c:ext>
          </c:extLst>
        </c:ser>
        <c:ser>
          <c:idx val="1"/>
          <c:order val="1"/>
          <c:tx>
            <c:strRef>
              <c:f>'[RubeNS2_export_at_2022-04-03_2016 to 2022 April 1.xlsx]Sheet4'!$C$11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1.xlsx]Sheet4'!$A$12:$A$15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1.xlsx]Sheet4'!$C$12:$C$15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B-4C63-95AB-B057401B1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9873936"/>
        <c:axId val="1560177936"/>
      </c:barChart>
      <c:catAx>
        <c:axId val="133987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177936"/>
        <c:crosses val="autoZero"/>
        <c:auto val="1"/>
        <c:lblAlgn val="ctr"/>
        <c:lblOffset val="100"/>
        <c:noMultiLvlLbl val="0"/>
      </c:catAx>
      <c:valAx>
        <c:axId val="156017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87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'[RubeNS2_export_at_2022-04-03_2016 to 2022 April 1.xlsx]Sheet4'!$B$3</c:f>
              <c:strCache>
                <c:ptCount val="1"/>
                <c:pt idx="0">
                  <c:v>1a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1.xlsx]Sheet4'!$B$4:$B$7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7-4C6A-A227-076941654FDC}"/>
            </c:ext>
          </c:extLst>
        </c:ser>
        <c:ser>
          <c:idx val="1"/>
          <c:order val="1"/>
          <c:tx>
            <c:strRef>
              <c:f>'[RubeNS2_export_at_2022-04-03_2016 to 2022 April 1.xlsx]Sheet4'!$C$3</c:f>
              <c:strCache>
                <c:ptCount val="1"/>
                <c:pt idx="0">
                  <c:v>1E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1.xlsx]Sheet4'!$C$4:$C$7</c:f>
              <c:numCache>
                <c:formatCode>General</c:formatCode>
                <c:ptCount val="4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7-4C6A-A227-076941654FDC}"/>
            </c:ext>
          </c:extLst>
        </c:ser>
        <c:ser>
          <c:idx val="2"/>
          <c:order val="2"/>
          <c:tx>
            <c:strRef>
              <c:f>'[RubeNS2_export_at_2022-04-03_2016 to 2022 April 1.xlsx]Sheet4'!$D$3</c:f>
              <c:strCache>
                <c:ptCount val="1"/>
                <c:pt idx="0">
                  <c:v>1G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1.xlsx]Sheet4'!$D$4:$D$7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7-4C6A-A227-076941654FDC}"/>
            </c:ext>
          </c:extLst>
        </c:ser>
        <c:ser>
          <c:idx val="3"/>
          <c:order val="3"/>
          <c:tx>
            <c:strRef>
              <c:f>'[RubeNS2_export_at_2022-04-03_2016 to 2022 April 1.xlsx]Sheet4'!$E$3</c:f>
              <c:strCache>
                <c:ptCount val="1"/>
                <c:pt idx="0">
                  <c:v>2B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1.xlsx]Sheet4'!$E$4:$E$7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77-4C6A-A227-076941654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6123952"/>
        <c:axId val="1346510352"/>
      </c:barChart>
      <c:catAx>
        <c:axId val="122612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510352"/>
        <c:crosses val="autoZero"/>
        <c:auto val="1"/>
        <c:lblAlgn val="ctr"/>
        <c:lblOffset val="100"/>
        <c:noMultiLvlLbl val="0"/>
      </c:catAx>
      <c:valAx>
        <c:axId val="134651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12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709A-01ED-4DF4-9161-0DE35E5B4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11AC1-717A-432C-ADDE-C727F2D86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84CB-AA76-4667-A64B-709F015E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97196-3F46-466C-A547-FAE84A68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FB42A-5B0D-4E15-A050-F0EA306F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3506-4F50-430A-885D-46AEC974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A94A-3CA2-4AE3-8526-BD6554F79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B8A0-1E7A-4682-AEE4-00220AA3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BCDC8-8DD3-4849-967A-EA57DF88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06382-A48A-4B0E-87B9-CF388BFE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14C22-582B-4C59-8E56-B6B13CE25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3FB45-BE13-41EC-A12F-60CFBE2E0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0CC8-CF85-4197-B07A-4A6F00D9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451AB-13A0-423F-B173-4FEBC8E2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C7DCC-7246-4B0C-A829-61333E0B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8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EF51E725-CE43-44EB-A712-6F2E1FD7CE9D}" type="slidenum">
              <a:rPr lang="en-US" smtClean="0">
                <a:solidFill>
                  <a:srgbClr val="32B6ED">
                    <a:lumMod val="60000"/>
                    <a:lumOff val="40000"/>
                  </a:srgbClr>
                </a:solidFill>
              </a:rPr>
              <a:pPr algn="l">
                <a:defRPr/>
              </a:pPr>
              <a:t>‹#›</a:t>
            </a:fld>
            <a:endParaRPr lang="en-US">
              <a:solidFill>
                <a:srgbClr val="32B6E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895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1324-A3DE-4016-8481-3F6B2415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D272-E394-4A95-B779-D660DACA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E00FB-5C08-4D6D-BCD2-2B7FD1AE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730-4DF4-4453-85EC-AF51B608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BC78-FD59-4595-87BE-AED8840B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DDD9-F2DB-47D8-96D6-6383AC01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66A6D-F883-46F3-9400-177F2BBBC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F745-851F-4466-A695-F5AB3D42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77BE5-BF6E-4A61-8348-EE418069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A90D-BAFF-4348-BF90-31712443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9C05-CAB2-4E5A-8A23-5D68ADCD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E001-715E-4DAB-BC9B-F8BAEEB34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27916-A2F1-41FF-86A9-BAAAC697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E45C8-63B6-499A-AE20-64A495C9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D003F-AC0F-4F03-9C35-632DC4FA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1DE8B-249A-4BED-9796-7110C518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04F0-AA9F-4755-BFDF-6D9FC921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26DA-FC45-4291-8BC8-6019D1237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8B67A-1B6E-440E-A891-8A496C4CF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471A9-45D0-45AD-9018-DB8F2C5FF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4EB63-90B7-4091-A24B-C7F108AFB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F10D1-04A8-4978-94BE-98D510BF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07E89-7E7F-4898-A1FA-77F2E197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3BB2D-A01B-43CF-AA07-D04C056F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0583-AB6E-4805-AA60-61F6878E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F212D-CF7B-4BB1-8645-F1482788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80CCE-F9DF-477A-8E73-223D42E0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3E9D3-93AD-477E-81FD-BAAA5A85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D57EB-DA52-4FD9-8BED-066C0725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9D88C-7A69-43CA-9997-766AF18D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290D9-F262-4867-A08B-AC0C5DCC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DFBA-E79E-49DB-9F7F-F82E451B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5536-C2AA-4C4C-9DF5-7834F6021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4BE5B-23D6-4068-A4F2-7692860F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68A5A-B8DE-4D7C-995D-A599A97D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54FB3-5E83-491F-ADD8-FA4FF37E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B3DC-D483-4E61-B70C-680CD334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13FC-6763-4A01-98DE-50F2732D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FE3CD-32D1-49EE-B926-6B271C092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B0384-3531-4EF1-8DD0-01A91DFAB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42B79-1EDB-4CC5-90C2-3C73A9B0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6CD82-2A27-4135-8B08-A49B3104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8AF98-E09D-41D8-89E8-F8BA7783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5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AFED-FFF2-4BA7-A8D1-F0BACB0B8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182A-06E4-44D7-9233-408563D36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E3A01-05C4-4FA6-94FF-97A98B6B3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A220-95FE-450B-AE26-A5477705A2F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F9170-B06B-4F8A-826D-4016266D6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B60AA-1760-4C69-96E1-F38C685E4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D9032F-C311-4ABB-A5AD-6E7BE5F433E3}"/>
              </a:ext>
            </a:extLst>
          </p:cNvPr>
          <p:cNvSpPr txBox="1"/>
          <p:nvPr/>
        </p:nvSpPr>
        <p:spPr>
          <a:xfrm>
            <a:off x="883920" y="290230"/>
            <a:ext cx="104241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1D9AD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Distribución de las secuencias de rubéola notificadas a RubeNS2* por genotipo y año, Las Américas 2016-2022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1D9A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F35F5-B65B-4D34-8951-64CD46A23F6A}"/>
              </a:ext>
            </a:extLst>
          </p:cNvPr>
          <p:cNvSpPr txBox="1"/>
          <p:nvPr/>
        </p:nvSpPr>
        <p:spPr>
          <a:xfrm>
            <a:off x="6739467" y="6248345"/>
            <a:ext cx="5323839" cy="43088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*Vigilancia de Nucleótidos de Rubeola (RubeNS</a:t>
            </a:r>
            <a:r>
              <a:rPr lang="es-419" sz="1100" kern="0" dirty="0">
                <a:latin typeface="Calibri" panose="020F0502020204030204"/>
                <a:ea typeface="ＭＳ Ｐゴシック" charset="-128"/>
              </a:rPr>
              <a:t>2 por su sigla en inglés)</a:t>
            </a:r>
            <a:r>
              <a:rPr kumimoji="0" lang="es-419" sz="11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. </a:t>
            </a:r>
          </a:p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1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Fuente</a:t>
            </a:r>
            <a:r>
              <a:rPr kumimoji="0" lang="es-419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: RubeNS2, </a:t>
            </a:r>
            <a:r>
              <a:rPr lang="es-419" sz="1100" kern="0" dirty="0">
                <a:latin typeface="Calibri" panose="020F0502020204030204"/>
                <a:ea typeface="ＭＳ Ｐゴシック" charset="-128"/>
              </a:rPr>
              <a:t>secuencias de rubeola reportadas hasta 1 de abril de 2022</a:t>
            </a:r>
            <a:endParaRPr kumimoji="0" lang="es-419" sz="11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charset="-128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1FA0CB-5914-4517-9608-EA4ACA636F78}"/>
              </a:ext>
            </a:extLst>
          </p:cNvPr>
          <p:cNvGraphicFramePr>
            <a:graphicFrameLocks/>
          </p:cNvGraphicFramePr>
          <p:nvPr/>
        </p:nvGraphicFramePr>
        <p:xfrm>
          <a:off x="565866" y="1701578"/>
          <a:ext cx="5469173" cy="383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4B70771-3572-4756-94F7-3C8872A294EA}"/>
              </a:ext>
            </a:extLst>
          </p:cNvPr>
          <p:cNvGraphicFramePr>
            <a:graphicFrameLocks/>
          </p:cNvGraphicFramePr>
          <p:nvPr/>
        </p:nvGraphicFramePr>
        <p:xfrm>
          <a:off x="6156963" y="1637966"/>
          <a:ext cx="5595065" cy="389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6343660-A35F-4355-9D45-1469223A2D28}"/>
              </a:ext>
            </a:extLst>
          </p:cNvPr>
          <p:cNvSpPr txBox="1"/>
          <p:nvPr/>
        </p:nvSpPr>
        <p:spPr>
          <a:xfrm>
            <a:off x="5240365" y="5659314"/>
            <a:ext cx="1833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 32 secuencias</a:t>
            </a:r>
          </a:p>
        </p:txBody>
      </p:sp>
    </p:spTree>
    <p:extLst>
      <p:ext uri="{BB962C8B-B14F-4D97-AF65-F5344CB8AC3E}">
        <p14:creationId xmlns:p14="http://schemas.microsoft.com/office/powerpoint/2010/main" val="116871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42"/>
    </mc:Choice>
    <mc:Fallback xmlns="">
      <p:transition spd="slow" advTm="5984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</cp:revision>
  <dcterms:created xsi:type="dcterms:W3CDTF">2022-04-11T21:30:48Z</dcterms:created>
  <dcterms:modified xsi:type="dcterms:W3CDTF">2022-04-13T19:32:27Z</dcterms:modified>
</cp:coreProperties>
</file>