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59" d="100"/>
          <a:sy n="159" d="100"/>
        </p:scale>
        <p:origin x="1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emro.who.int/health-topics/measles/" TargetMode="External"/><Relationship Id="rId2" Type="http://schemas.openxmlformats.org/officeDocument/2006/relationships/hyperlink" Target="https://www.paho.org/en/measles-rubella-weekly-bulletin" TargetMode="External"/><Relationship Id="rId1" Type="http://schemas.openxmlformats.org/officeDocument/2006/relationships/slideMaster" Target="../slideMasters/slideMaster1.xml"/><Relationship Id="rId5" Type="http://schemas.openxmlformats.org/officeDocument/2006/relationships/hyperlink" Target="https://apps.who.int/iris/handle/10665/339779" TargetMode="External"/><Relationship Id="rId4" Type="http://schemas.openxmlformats.org/officeDocument/2006/relationships/hyperlink" Target="https://www.euro.who.int/en/health-topics/disease-prevention/vaccines-and-immunization/publications/surveillance-and-data/who-epidata"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2784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17135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983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994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113058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509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145951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087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35036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22523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6618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053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_Sour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00640E-70DB-4FA8-8906-F2F2D00CFD0A}"/>
              </a:ext>
            </a:extLst>
          </p:cNvPr>
          <p:cNvSpPr>
            <a:spLocks noGrp="1"/>
          </p:cNvSpPr>
          <p:nvPr>
            <p:ph type="title" hasCustomPrompt="1"/>
          </p:nvPr>
        </p:nvSpPr>
        <p:spPr>
          <a:xfrm>
            <a:off x="577639" y="537198"/>
            <a:ext cx="8138488" cy="305150"/>
          </a:xfrm>
        </p:spPr>
        <p:txBody>
          <a:bodyPr lIns="0" tIns="0" rIns="0" bIns="0" anchor="t" anchorCtr="0"/>
          <a:lstStyle>
            <a:lvl1pPr>
              <a:defRPr sz="2183"/>
            </a:lvl1pPr>
          </a:lstStyle>
          <a:p>
            <a:r>
              <a:rPr lang="en-US" dirty="0"/>
              <a:t>Data sources for data contained within this slide deck</a:t>
            </a:r>
            <a:endParaRPr lang="en-GB" dirty="0"/>
          </a:p>
        </p:txBody>
      </p:sp>
      <p:sp>
        <p:nvSpPr>
          <p:cNvPr id="12" name="TextBox 11">
            <a:extLst>
              <a:ext uri="{FF2B5EF4-FFF2-40B4-BE49-F238E27FC236}">
                <a16:creationId xmlns:a16="http://schemas.microsoft.com/office/drawing/2014/main" id="{8FBF1565-E385-499D-9EFB-74F24A450EB2}"/>
              </a:ext>
            </a:extLst>
          </p:cNvPr>
          <p:cNvSpPr txBox="1"/>
          <p:nvPr userDrawn="1"/>
        </p:nvSpPr>
        <p:spPr>
          <a:xfrm>
            <a:off x="577637" y="897444"/>
            <a:ext cx="11042886" cy="390876"/>
          </a:xfrm>
          <a:prstGeom prst="rect">
            <a:avLst/>
          </a:prstGeom>
          <a:noFill/>
        </p:spPr>
        <p:txBody>
          <a:bodyPr wrap="square">
            <a:spAutoFit/>
          </a:bodyPr>
          <a:lstStyle/>
          <a:p>
            <a:r>
              <a:rPr lang="en-US" sz="970" dirty="0">
                <a:latin typeface="+mj-lt"/>
                <a:cs typeface="Calibri" panose="020F0502020204030204" pitchFamily="34" charset="0"/>
              </a:rPr>
              <a:t>The Global Measles and Rubella Report is based on surveillance data reported by Member States to the regional offices weekly or monthly. The regional compilation is reported to HQ monthly. Data are to be reported from the regions on the 1</a:t>
            </a:r>
            <a:r>
              <a:rPr lang="en-US" sz="970" baseline="30000" dirty="0">
                <a:latin typeface="+mj-lt"/>
                <a:cs typeface="Calibri" panose="020F0502020204030204" pitchFamily="34" charset="0"/>
              </a:rPr>
              <a:t>st</a:t>
            </a:r>
            <a:r>
              <a:rPr lang="en-US" sz="970" dirty="0">
                <a:latin typeface="+mj-lt"/>
                <a:cs typeface="Calibri" panose="020F0502020204030204" pitchFamily="34" charset="0"/>
              </a:rPr>
              <a:t> Friday of the month, and HQ attempts to release the monthly report by the 3</a:t>
            </a:r>
            <a:r>
              <a:rPr lang="en-US" sz="970" baseline="30000" dirty="0">
                <a:latin typeface="+mj-lt"/>
                <a:cs typeface="Calibri" panose="020F0502020204030204" pitchFamily="34" charset="0"/>
              </a:rPr>
              <a:t>rd</a:t>
            </a:r>
            <a:r>
              <a:rPr lang="en-US" sz="970" dirty="0">
                <a:latin typeface="+mj-lt"/>
                <a:cs typeface="Calibri" panose="020F0502020204030204" pitchFamily="34" charset="0"/>
              </a:rPr>
              <a:t> Monday of the month. </a:t>
            </a:r>
          </a:p>
        </p:txBody>
      </p:sp>
      <p:sp>
        <p:nvSpPr>
          <p:cNvPr id="14" name="Rectangle 13">
            <a:extLst>
              <a:ext uri="{FF2B5EF4-FFF2-40B4-BE49-F238E27FC236}">
                <a16:creationId xmlns:a16="http://schemas.microsoft.com/office/drawing/2014/main" id="{09E99455-FC58-4B14-9BCB-56A57C945A32}"/>
              </a:ext>
            </a:extLst>
          </p:cNvPr>
          <p:cNvSpPr/>
          <p:nvPr userDrawn="1"/>
        </p:nvSpPr>
        <p:spPr>
          <a:xfrm>
            <a:off x="583798" y="1420377"/>
            <a:ext cx="11042886" cy="932628"/>
          </a:xfrm>
          <a:prstGeom prst="rect">
            <a:avLst/>
          </a:prstGeom>
        </p:spPr>
        <p:txBody>
          <a:bodyPr wrap="square">
            <a:spAutoFit/>
          </a:bodyPr>
          <a:lstStyle/>
          <a:p>
            <a:r>
              <a:rPr lang="en-US" sz="1092" b="1" dirty="0">
                <a:latin typeface="+mj-lt"/>
                <a:cs typeface="Calibri" panose="020F0502020204030204" pitchFamily="34" charset="0"/>
              </a:rPr>
              <a:t>Please note:</a:t>
            </a:r>
          </a:p>
          <a:p>
            <a:pPr marL="173279" indent="-173279">
              <a:buFont typeface="Wingdings" panose="05000000000000000000" pitchFamily="2" charset="2"/>
              <a:buChar char="§"/>
            </a:pPr>
            <a:r>
              <a:rPr lang="en-US" sz="1092" dirty="0">
                <a:latin typeface="+mj-lt"/>
                <a:cs typeface="Calibri" panose="020F0502020204030204" pitchFamily="34" charset="0"/>
              </a:rPr>
              <a:t>Numbers of cases might differ from the official numbers reported annually as part of the WHO/UNICEF Joint reporting process (JRF).  The difference can be due to the time lag as  the annual data might not be complete at the time of reporting. </a:t>
            </a:r>
          </a:p>
          <a:p>
            <a:pPr marL="173279" indent="-173279">
              <a:buFont typeface="Wingdings" panose="05000000000000000000" pitchFamily="2" charset="2"/>
              <a:buChar char="§"/>
            </a:pPr>
            <a:r>
              <a:rPr lang="en-US" sz="1092" dirty="0">
                <a:latin typeface="+mj-lt"/>
                <a:cs typeface="Calibri" panose="020F0502020204030204" pitchFamily="34" charset="0"/>
              </a:rPr>
              <a:t>In addition, the difference can be due to multiple surveillance systems at country level.  In these cases, the monthly data are extracted from the case based surveillance system while the annual data can be from the aggregated system. </a:t>
            </a:r>
          </a:p>
        </p:txBody>
      </p:sp>
      <p:sp>
        <p:nvSpPr>
          <p:cNvPr id="16" name="Rectangle 15">
            <a:extLst>
              <a:ext uri="{FF2B5EF4-FFF2-40B4-BE49-F238E27FC236}">
                <a16:creationId xmlns:a16="http://schemas.microsoft.com/office/drawing/2014/main" id="{6FB3D5A0-A53B-41DD-BECF-ECEED5911D92}"/>
              </a:ext>
            </a:extLst>
          </p:cNvPr>
          <p:cNvSpPr/>
          <p:nvPr userDrawn="1"/>
        </p:nvSpPr>
        <p:spPr>
          <a:xfrm>
            <a:off x="6270675" y="2544766"/>
            <a:ext cx="5283922" cy="3340851"/>
          </a:xfrm>
          <a:prstGeom prst="rect">
            <a:avLst/>
          </a:prstGeom>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ELISA Laboratory Data from the Global Measles and Rubella Laboratory Network (GMRLN)</a:t>
            </a:r>
          </a:p>
          <a:p>
            <a:pPr marL="103967"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 Global Measles Rubella Laboratory Network laboratories report the number of samples received as well as the number of samples tested for IgM serology, as well as the number positive, negative and equivocal. </a:t>
            </a:r>
          </a:p>
          <a:p>
            <a:pPr marL="381213" lvl="1" indent="-103967">
              <a:buFont typeface="Arial" panose="020B0604020202020204" pitchFamily="34" charset="0"/>
              <a:buChar char="•"/>
            </a:pPr>
            <a:r>
              <a:rPr lang="en-US" sz="728" dirty="0">
                <a:latin typeface="+mj-lt"/>
                <a:cs typeface="Calibri" panose="020F0502020204030204" pitchFamily="34" charset="0"/>
              </a:rPr>
              <a:t>These aggregated data are collected to account for the inadequate linking between laboratory and epidemiological data in some countries.</a:t>
            </a:r>
          </a:p>
          <a:p>
            <a:pPr marL="381213" lvl="1" indent="-103967">
              <a:buFont typeface="Arial" panose="020B0604020202020204" pitchFamily="34" charset="0"/>
              <a:buChar char="•"/>
            </a:pPr>
            <a:r>
              <a:rPr lang="en-US" sz="728" dirty="0">
                <a:latin typeface="+mj-lt"/>
                <a:cs typeface="Calibri" panose="020F0502020204030204" pitchFamily="34" charset="0"/>
              </a:rPr>
              <a:t>Numbers of cases reported may differ from the number of samples tested positive for various reasons</a:t>
            </a:r>
          </a:p>
          <a:p>
            <a:pPr marL="658459" lvl="2" indent="-103967">
              <a:buFont typeface="Arial" panose="020B0604020202020204" pitchFamily="34" charset="0"/>
              <a:buChar char="•"/>
            </a:pPr>
            <a:r>
              <a:rPr lang="en-US" sz="728" dirty="0">
                <a:latin typeface="+mj-lt"/>
                <a:cs typeface="Calibri" panose="020F0502020204030204" pitchFamily="34" charset="0"/>
              </a:rPr>
              <a:t>Samples tested positive in a laboratory may not reported to the surveillance system</a:t>
            </a:r>
          </a:p>
          <a:p>
            <a:pPr marL="658459" lvl="2" indent="-103967">
              <a:buFont typeface="Arial" panose="020B0604020202020204" pitchFamily="34" charset="0"/>
              <a:buChar char="•"/>
            </a:pPr>
            <a:r>
              <a:rPr lang="en-US" sz="728" dirty="0">
                <a:latin typeface="+mj-lt"/>
                <a:cs typeface="Calibri" panose="020F0502020204030204" pitchFamily="34" charset="0"/>
              </a:rPr>
              <a:t>IgG screening results are inappropriately included in the surveillance database</a:t>
            </a:r>
          </a:p>
          <a:p>
            <a:pPr marL="658459" lvl="2" indent="-103967">
              <a:buFont typeface="Arial" panose="020B0604020202020204" pitchFamily="34" charset="0"/>
              <a:buChar char="•"/>
            </a:pPr>
            <a:r>
              <a:rPr lang="en-US" sz="728" dirty="0">
                <a:latin typeface="+mj-lt"/>
                <a:cs typeface="Calibri" panose="020F0502020204030204" pitchFamily="34" charset="0"/>
              </a:rPr>
              <a:t>Inconsistent reporting from laboratories.  </a:t>
            </a:r>
          </a:p>
          <a:p>
            <a:pPr marL="658459" lvl="2" indent="-103967">
              <a:buFont typeface="Arial" panose="020B0604020202020204" pitchFamily="34" charset="0"/>
              <a:buChar char="•"/>
            </a:pPr>
            <a:r>
              <a:rPr lang="en-US" sz="728" dirty="0">
                <a:latin typeface="+mj-lt"/>
                <a:cs typeface="Calibri" panose="020F0502020204030204" pitchFamily="34" charset="0"/>
              </a:rPr>
              <a:t>This is based on the number of SAMPLES tested, not the number of CASES tested. One case can have multiple samples being tested (e.g. different specimen types, repeat specimen collection based on timing of collection).</a:t>
            </a:r>
          </a:p>
          <a:p>
            <a:pPr marL="658459" lvl="2" indent="-103967">
              <a:buFont typeface="Arial" panose="020B0604020202020204" pitchFamily="34" charset="0"/>
              <a:buChar char="•"/>
            </a:pPr>
            <a:endParaRPr lang="en-US" sz="728" dirty="0">
              <a:latin typeface="+mj-lt"/>
              <a:cs typeface="Calibri" panose="020F0502020204030204" pitchFamily="34" charset="0"/>
            </a:endParaRPr>
          </a:p>
          <a:p>
            <a:pPr marL="0" indent="0">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Data are only from network laboratories</a:t>
            </a:r>
          </a:p>
          <a:p>
            <a:pPr marL="103967" lvl="0" indent="-103967">
              <a:buFont typeface="Arial" panose="020B0604020202020204" pitchFamily="34" charset="0"/>
              <a:buChar char="•"/>
            </a:pPr>
            <a:r>
              <a:rPr lang="en-US" sz="728" dirty="0">
                <a:latin typeface="+mj-lt"/>
                <a:cs typeface="Calibri" panose="020F0502020204030204" pitchFamily="34" charset="0"/>
              </a:rPr>
              <a:t>Non-network laboratories are not included</a:t>
            </a:r>
          </a:p>
          <a:p>
            <a:pPr marL="103967" lvl="0" indent="-103967">
              <a:buFont typeface="Arial" panose="020B0604020202020204" pitchFamily="34" charset="0"/>
              <a:buChar char="•"/>
            </a:pPr>
            <a:r>
              <a:rPr lang="en-US" sz="728" dirty="0">
                <a:latin typeface="+mj-lt"/>
                <a:cs typeface="Calibri" panose="020F0502020204030204" pitchFamily="34" charset="0"/>
              </a:rPr>
              <a:t>Some laboratories don’t report</a:t>
            </a:r>
          </a:p>
          <a:p>
            <a:pPr marL="103967" lvl="0" indent="-103967">
              <a:buFont typeface="Arial" panose="020B0604020202020204" pitchFamily="34" charset="0"/>
              <a:buChar char="•"/>
            </a:pPr>
            <a:r>
              <a:rPr lang="en-US" sz="728" dirty="0">
                <a:latin typeface="+mj-lt"/>
                <a:cs typeface="Calibri" panose="020F0502020204030204" pitchFamily="34" charset="0"/>
              </a:rPr>
              <a:t>IgG results are sometimes inappropriately reported</a:t>
            </a:r>
          </a:p>
          <a:p>
            <a:pPr marL="381213" lvl="1" indent="-103967">
              <a:buFont typeface="Arial" panose="020B0604020202020204" pitchFamily="34" charset="0"/>
              <a:buChar char="•"/>
            </a:pPr>
            <a:endParaRPr lang="en-US" sz="728" dirty="0">
              <a:latin typeface="+mj-lt"/>
              <a:cs typeface="Calibri" panose="020F0502020204030204" pitchFamily="34" charset="0"/>
            </a:endParaRPr>
          </a:p>
          <a:p>
            <a:pPr marL="381213" lvl="1" indent="-103967">
              <a:buFont typeface="Arial" panose="020B0604020202020204" pitchFamily="34" charset="0"/>
              <a:buChar char="•"/>
            </a:pPr>
            <a:endParaRPr lang="en-US" sz="728" dirty="0">
              <a:latin typeface="+mj-lt"/>
              <a:cs typeface="Calibri" panose="020F0502020204030204" pitchFamily="34" charset="0"/>
            </a:endParaRPr>
          </a:p>
          <a:p>
            <a:pPr>
              <a:lnSpc>
                <a:spcPct val="100000"/>
              </a:lnSpc>
              <a:spcBef>
                <a:spcPts val="0"/>
              </a:spcBef>
              <a:spcAft>
                <a:spcPts val="0"/>
              </a:spcAft>
            </a:pPr>
            <a:r>
              <a:rPr lang="en-US" sz="728" b="1" dirty="0">
                <a:latin typeface="+mj-lt"/>
                <a:cs typeface="Calibri" panose="020F0502020204030204" pitchFamily="34" charset="0"/>
              </a:rPr>
              <a:t>Genotyping Data</a:t>
            </a:r>
          </a:p>
          <a:p>
            <a:pPr>
              <a:lnSpc>
                <a:spcPct val="100000"/>
              </a:lnSpc>
              <a:spcBef>
                <a:spcPts val="0"/>
              </a:spcBef>
              <a:spcAft>
                <a:spcPts val="0"/>
              </a:spcAft>
            </a:pPr>
            <a:r>
              <a:rPr lang="en-US" sz="728" dirty="0">
                <a:latin typeface="+mj-lt"/>
                <a:cs typeface="Calibri" panose="020F0502020204030204" pitchFamily="34" charset="0"/>
              </a:rPr>
              <a:t>Genotyping data are obtained from the </a:t>
            </a:r>
            <a:r>
              <a:rPr lang="en-US" sz="728" dirty="0" err="1">
                <a:latin typeface="+mj-lt"/>
                <a:cs typeface="Calibri" panose="020F0502020204030204" pitchFamily="34" charset="0"/>
              </a:rPr>
              <a:t>MeaNS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2"/>
              </a:rPr>
              <a:t>www.who-measles.org</a:t>
            </a:r>
            <a:r>
              <a:rPr lang="en-US" sz="728" dirty="0">
                <a:latin typeface="+mj-lt"/>
                <a:cs typeface="Calibri" panose="020F0502020204030204" pitchFamily="34" charset="0"/>
              </a:rPr>
              <a:t>) and </a:t>
            </a:r>
            <a:r>
              <a:rPr lang="en-US" sz="728" dirty="0" err="1">
                <a:latin typeface="+mj-lt"/>
                <a:cs typeface="Calibri" panose="020F0502020204030204" pitchFamily="34" charset="0"/>
              </a:rPr>
              <a:t>RubeNS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3"/>
              </a:rPr>
              <a:t>www.who-rubella.org</a:t>
            </a:r>
            <a:r>
              <a:rPr lang="en-US" sz="728" dirty="0">
                <a:latin typeface="+mj-lt"/>
                <a:cs typeface="Calibri" panose="020F0502020204030204" pitchFamily="34" charset="0"/>
              </a:rPr>
              <a:t>). </a:t>
            </a:r>
          </a:p>
          <a:p>
            <a:pPr marL="0" indent="0">
              <a:lnSpc>
                <a:spcPct val="100000"/>
              </a:lnSpc>
              <a:spcBef>
                <a:spcPts val="0"/>
              </a:spcBef>
              <a:spcAft>
                <a:spcPts val="0"/>
              </a:spcAft>
              <a:buFont typeface="Arial" panose="020B0604020202020204" pitchFamily="34" charset="0"/>
              <a:buNone/>
            </a:pPr>
            <a:endParaRPr lang="en-US" sz="728" dirty="0">
              <a:latin typeface="+mj-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Inadequate sample collection for genotyping challenges interpretation of the data</a:t>
            </a:r>
          </a:p>
          <a:p>
            <a:pPr marL="103967" lvl="0" indent="-103967">
              <a:buFont typeface="Arial" panose="020B0604020202020204" pitchFamily="34" charset="0"/>
              <a:buChar char="•"/>
            </a:pPr>
            <a:r>
              <a:rPr lang="en-US" sz="728" dirty="0">
                <a:latin typeface="+mj-lt"/>
                <a:cs typeface="Calibri" panose="020F0502020204030204" pitchFamily="34" charset="0"/>
              </a:rPr>
              <a:t>Underreporting</a:t>
            </a:r>
          </a:p>
          <a:p>
            <a:pPr marL="381213" lvl="1" indent="-103967">
              <a:buFont typeface="Arial" panose="020B0604020202020204" pitchFamily="34" charset="0"/>
              <a:buChar char="•"/>
            </a:pPr>
            <a:r>
              <a:rPr lang="en-US" sz="728" dirty="0">
                <a:latin typeface="+mj-lt"/>
                <a:cs typeface="Calibri" panose="020F0502020204030204" pitchFamily="34" charset="0"/>
              </a:rPr>
              <a:t>WHO recommends that Member States submit genotyping data to these databases, but it is not currently a requirement so there is underreporting</a:t>
            </a:r>
          </a:p>
          <a:p>
            <a:pPr marL="103967" lvl="0" indent="-103967">
              <a:buFont typeface="Arial" panose="020B0604020202020204" pitchFamily="34" charset="0"/>
              <a:buChar char="•"/>
            </a:pPr>
            <a:r>
              <a:rPr lang="en-US" sz="728" dirty="0">
                <a:latin typeface="+mj-lt"/>
                <a:cs typeface="Calibri" panose="020F0502020204030204" pitchFamily="34" charset="0"/>
              </a:rPr>
              <a:t>Genotype data can’t be linked to epidemiologic data at the global level</a:t>
            </a:r>
          </a:p>
        </p:txBody>
      </p:sp>
      <p:sp>
        <p:nvSpPr>
          <p:cNvPr id="17" name="TextBox 16">
            <a:extLst>
              <a:ext uri="{FF2B5EF4-FFF2-40B4-BE49-F238E27FC236}">
                <a16:creationId xmlns:a16="http://schemas.microsoft.com/office/drawing/2014/main" id="{070C9BD3-7E2F-4452-B5A1-F41D76716095}"/>
              </a:ext>
            </a:extLst>
          </p:cNvPr>
          <p:cNvSpPr txBox="1"/>
          <p:nvPr userDrawn="1"/>
        </p:nvSpPr>
        <p:spPr>
          <a:xfrm>
            <a:off x="637402" y="2544766"/>
            <a:ext cx="5458598" cy="4012958"/>
          </a:xfrm>
          <a:prstGeom prst="rect">
            <a:avLst/>
          </a:prstGeom>
          <a:noFill/>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Epidemiologic Data: Case-based and/or Aggregate Reporting to WHO</a:t>
            </a:r>
          </a:p>
          <a:p>
            <a:pPr marL="103967"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Epidemiologic data comes from Member States in one of two forms</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Case-based data, which is our recommendation, is provided by most member states.  </a:t>
            </a:r>
            <a:br>
              <a:rPr lang="en-US" sz="728" dirty="0">
                <a:latin typeface="+mj-lt"/>
                <a:cs typeface="Calibri" panose="020F0502020204030204" pitchFamily="34" charset="0"/>
              </a:rPr>
            </a:br>
            <a:r>
              <a:rPr lang="en-US" sz="728" dirty="0">
                <a:latin typeface="+mj-lt"/>
                <a:cs typeface="Calibri" panose="020F0502020204030204" pitchFamily="34" charset="0"/>
              </a:rPr>
              <a:t>At WHO HQ, we collect a limited set of variables, including, age, date of onset, country reporting, 1</a:t>
            </a:r>
            <a:r>
              <a:rPr lang="en-US" sz="728" baseline="30000" dirty="0">
                <a:latin typeface="+mj-lt"/>
                <a:cs typeface="Calibri" panose="020F0502020204030204" pitchFamily="34" charset="0"/>
              </a:rPr>
              <a:t>st</a:t>
            </a:r>
            <a:r>
              <a:rPr lang="en-US" sz="728" dirty="0">
                <a:latin typeface="+mj-lt"/>
                <a:cs typeface="Calibri" panose="020F0502020204030204" pitchFamily="34" charset="0"/>
              </a:rPr>
              <a:t>/2</a:t>
            </a:r>
            <a:r>
              <a:rPr lang="en-US" sz="728" baseline="30000" dirty="0">
                <a:latin typeface="+mj-lt"/>
                <a:cs typeface="Calibri" panose="020F0502020204030204" pitchFamily="34" charset="0"/>
              </a:rPr>
              <a:t>nd</a:t>
            </a:r>
            <a:r>
              <a:rPr lang="en-US" sz="728" dirty="0">
                <a:latin typeface="+mj-lt"/>
                <a:cs typeface="Calibri" panose="020F0502020204030204" pitchFamily="34" charset="0"/>
              </a:rPr>
              <a:t> administrative unit of residence, vaccination status (by recall), date related to specimen collection/testing, and final classification. Regions might or might not collect more data than this. Often suspected cases with recent date of onset are not classified; however, at HQ we classify pending cases as clinically compatible and update the data if/when new data are provided to HQ.  For AFR, we classify all cases that are rubella IgM+ as rubella laboratory-confirmed cases.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Aggregated data on number of suspected, lab-confirmed, epi-linked, and clinically compatible cases of measles/rubella, by month/year of onset, and by subnational area (though some member states do not provide this level of disaggregation).  </a:t>
            </a:r>
          </a:p>
          <a:p>
            <a:pPr marL="658459" lvl="2"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Source for zero-reporting from some member-states though this is not a consistent process. </a:t>
            </a:r>
          </a:p>
          <a:p>
            <a:pPr marL="103967" lvl="0"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 few member states send us both case-based and aggregated data as they have two different surveillance systems in the country.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If both aggregate and case-based data are sent to HQ, numbers from aggregate surveillance are considered case counts for the country, while case-based data are used for the national slides to show age distribution, proportion vaccinated, and age-specific incidence.  </a:t>
            </a:r>
          </a:p>
          <a:p>
            <a:pPr marL="381213" lvl="1" indent="-103967">
              <a:lnSpc>
                <a:spcPct val="100000"/>
              </a:lnSpc>
              <a:spcBef>
                <a:spcPts val="0"/>
              </a:spcBef>
              <a:spcAft>
                <a:spcPts val="0"/>
              </a:spcAft>
              <a:buFont typeface="Wingdings" panose="05000000000000000000" pitchFamily="2" charset="2"/>
              <a:buChar char="§"/>
            </a:pPr>
            <a:endParaRPr lang="en-US" sz="728" dirty="0">
              <a:latin typeface="+mj-lt"/>
              <a:cs typeface="Calibri" panose="020F0502020204030204" pitchFamily="34" charset="0"/>
            </a:endParaRPr>
          </a:p>
          <a:p>
            <a:pPr marL="0" lvl="0" indent="0">
              <a:lnSpc>
                <a:spcPct val="100000"/>
              </a:lnSpc>
              <a:spcBef>
                <a:spcPts val="0"/>
              </a:spcBef>
              <a:spcAft>
                <a:spcPts val="0"/>
              </a:spcAft>
              <a:buFont typeface="Wingdings" panose="05000000000000000000" pitchFamily="2" charset="2"/>
              <a:buNone/>
            </a:pPr>
            <a:r>
              <a:rPr lang="en-US" sz="728" b="1" dirty="0">
                <a:latin typeface="+mj-lt"/>
                <a:cs typeface="Calibri" panose="020F0502020204030204" pitchFamily="34" charset="0"/>
              </a:rPr>
              <a:t>Limitations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Reporting delays: It can take 2-3 months from the time a case is reported to public health in a member state to the time the data are provided to WHO HQ.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Some of this is due to normal reporting delays that are expected as it takes time to get information from a health center to Geneva based on reporting frequencies set by various levels</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We are working to decrease the delays in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Underreporting/lack of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Case definitions for suspect, epidemiologically linked and clinically compatible cases may vary between countries.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Completeness of the data reported to WHO is unknown</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For this monthly update, pending cases are considered measles clinically compatible.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These cases may later be discarded or confirmed based on laboratory testing in which case historical case counts may vary from one report to another.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This could lead to differences between the Global monthly report and Regional or National surveillance bulletins published by WHO Offices and National authorities.</a:t>
            </a:r>
          </a:p>
          <a:p>
            <a:pPr marL="0" indent="0">
              <a:lnSpc>
                <a:spcPct val="100000"/>
              </a:lnSpc>
              <a:spcBef>
                <a:spcPts val="0"/>
              </a:spcBef>
              <a:spcAft>
                <a:spcPts val="0"/>
              </a:spcAft>
              <a:buNone/>
            </a:pPr>
            <a:endParaRPr lang="en-US" sz="728" dirty="0">
              <a:latin typeface="+mj-lt"/>
              <a:cs typeface="Calibri" panose="020F0502020204030204" pitchFamily="34" charset="0"/>
            </a:endParaRPr>
          </a:p>
        </p:txBody>
      </p:sp>
    </p:spTree>
    <p:extLst>
      <p:ext uri="{BB962C8B-B14F-4D97-AF65-F5344CB8AC3E}">
        <p14:creationId xmlns:p14="http://schemas.microsoft.com/office/powerpoint/2010/main" val="35776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5785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4722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247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548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51456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307012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70183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6835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547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115703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0698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Tree>
    <p:extLst>
      <p:ext uri="{BB962C8B-B14F-4D97-AF65-F5344CB8AC3E}">
        <p14:creationId xmlns:p14="http://schemas.microsoft.com/office/powerpoint/2010/main" val="327135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2" name="Rectangle 1">
            <a:extLst>
              <a:ext uri="{FF2B5EF4-FFF2-40B4-BE49-F238E27FC236}">
                <a16:creationId xmlns:a16="http://schemas.microsoft.com/office/drawing/2014/main" id="{822769BE-ADBE-4B60-918C-F0787B853D98}"/>
              </a:ext>
            </a:extLst>
          </p:cNvPr>
          <p:cNvSpPr/>
          <p:nvPr userDrawn="1"/>
        </p:nvSpPr>
        <p:spPr>
          <a:xfrm>
            <a:off x="575131" y="6370905"/>
            <a:ext cx="3685624" cy="260392"/>
          </a:xfrm>
          <a:prstGeom prst="rect">
            <a:avLst/>
          </a:prstGeom>
        </p:spPr>
        <p:txBody>
          <a:bodyPr wrap="none">
            <a:spAutoFit/>
          </a:bodyPr>
          <a:lstStyle/>
          <a:p>
            <a:r>
              <a:rPr lang="en-US" sz="1092" dirty="0"/>
              <a:t>(Switch to presentation mode if links are inactive</a:t>
            </a:r>
            <a:r>
              <a:rPr lang="en-US" sz="1092" baseline="0" dirty="0"/>
              <a:t>)</a:t>
            </a:r>
            <a:r>
              <a:rPr lang="en-US" sz="1092" dirty="0"/>
              <a:t> </a:t>
            </a:r>
          </a:p>
        </p:txBody>
      </p:sp>
      <p:sp>
        <p:nvSpPr>
          <p:cNvPr id="6" name="TextBox 5">
            <a:extLst>
              <a:ext uri="{FF2B5EF4-FFF2-40B4-BE49-F238E27FC236}">
                <a16:creationId xmlns:a16="http://schemas.microsoft.com/office/drawing/2014/main" id="{47C699CE-4D78-4141-BB7E-FA4B3A7C2B60}"/>
              </a:ext>
            </a:extLst>
          </p:cNvPr>
          <p:cNvSpPr txBox="1"/>
          <p:nvPr userDrawn="1"/>
        </p:nvSpPr>
        <p:spPr>
          <a:xfrm>
            <a:off x="724740" y="1863057"/>
            <a:ext cx="6462980" cy="3183820"/>
          </a:xfrm>
          <a:prstGeom prst="rect">
            <a:avLst/>
          </a:prstGeom>
          <a:noFill/>
        </p:spPr>
        <p:txBody>
          <a:bodyPr wrap="square" rtlCol="0">
            <a:spAutoFit/>
          </a:bodyPr>
          <a:lstStyle/>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AFR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AMR:  		</a:t>
            </a:r>
            <a:r>
              <a:rPr kumimoji="0" lang="en-US" sz="1940" b="0" i="0" u="none" strike="noStrike" kern="1200" cap="none" spc="0" normalizeH="0" baseline="0" noProof="0" dirty="0">
                <a:ln>
                  <a:noFill/>
                </a:ln>
                <a:solidFill>
                  <a:prstClr val="black"/>
                </a:solidFill>
                <a:effectLst/>
                <a:uLnTx/>
                <a:uFillTx/>
                <a:latin typeface="Calibri"/>
                <a:ea typeface="+mn-ea"/>
                <a:cs typeface="Arial" charset="0"/>
                <a:hlinkClick r:id="rId2"/>
              </a:rPr>
              <a:t>Weekly bulletin</a:t>
            </a: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 (published every Friday)</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EMR: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3"/>
              </a:rPr>
              <a:t>Home page</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EUR : </a:t>
            </a:r>
            <a:r>
              <a:rPr kumimoji="0" lang="en-GB" sz="1940" b="1" i="0" u="none" strike="noStrike" kern="1200" cap="none" spc="0" normalizeH="0" baseline="0" noProof="0" dirty="0">
                <a:ln>
                  <a:noFill/>
                </a:ln>
                <a:solidFill>
                  <a:prstClr val="black"/>
                </a:solidFill>
                <a:effectLst/>
                <a:uLnTx/>
                <a:uFillTx/>
                <a:latin typeface="Calibri"/>
                <a:ea typeface="+mn-ea"/>
                <a:cs typeface="Arial" charset="0"/>
              </a:rPr>
              <a:t>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4"/>
              </a:rPr>
              <a:t>Periodical bulletin</a:t>
            </a: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SEAR: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WPR: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5"/>
              </a:rPr>
              <a:t>Monthly Bulletin</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1097885" marR="0" lvl="4" indent="0" algn="l" defTabSz="632398" rtl="0" eaLnBrk="1" fontAlgn="auto" latinLnBrk="0" hangingPunct="1">
              <a:lnSpc>
                <a:spcPct val="150000"/>
              </a:lnSpc>
              <a:spcBef>
                <a:spcPts val="0"/>
              </a:spcBef>
              <a:spcAft>
                <a:spcPts val="0"/>
              </a:spcAft>
              <a:buClrTx/>
              <a:buSzPct val="130000"/>
              <a:buFont typeface="Arial" pitchFamily="34" charset="0"/>
              <a:buNone/>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endParaRPr lang="en-US" sz="1698" dirty="0"/>
          </a:p>
        </p:txBody>
      </p:sp>
    </p:spTree>
    <p:extLst>
      <p:ext uri="{BB962C8B-B14F-4D97-AF65-F5344CB8AC3E}">
        <p14:creationId xmlns:p14="http://schemas.microsoft.com/office/powerpoint/2010/main" val="17137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4578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360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743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896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160133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83269428"/>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42830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244570549"/>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8281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731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161344178"/>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945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186811145"/>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30924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7195079"/>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5176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16106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572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3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40044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37844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99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114726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132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413222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5921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299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305634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42136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08032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168699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59224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5992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29096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81896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929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4341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28820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4873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42549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423750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252947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34" y="269340"/>
            <a:ext cx="8442354" cy="861774"/>
          </a:xfrm>
        </p:spPr>
        <p:txBody>
          <a:bodyPr/>
          <a:lstStyle/>
          <a:p>
            <a:pPr>
              <a:lnSpc>
                <a:spcPct val="100000"/>
              </a:lnSpc>
              <a:spcBef>
                <a:spcPts val="0"/>
              </a:spcBef>
            </a:pPr>
            <a:r>
              <a:rPr sz="2800" dirty="0">
                <a:solidFill>
                  <a:srgbClr val="000000">
                    <a:alpha val="100000"/>
                  </a:srgbClr>
                </a:solidFill>
                <a:latin typeface="Calibri" panose="020F0502020204030204" pitchFamily="34" charset="0"/>
                <a:cs typeface="Calibri" panose="020F0502020204030204" pitchFamily="34" charset="0"/>
                <a:sym typeface="Poppins SemiBold"/>
              </a:rPr>
              <a:t>Measles case distribution by month and WHO Region (2018-2022)</a:t>
            </a:r>
          </a:p>
        </p:txBody>
      </p:sp>
      <p:grpSp>
        <p:nvGrpSpPr>
          <p:cNvPr id="3" name="Group 2"/>
          <p:cNvGrpSpPr/>
          <p:nvPr/>
        </p:nvGrpSpPr>
        <p:grpSpPr>
          <a:xfrm>
            <a:off x="444022" y="1164435"/>
            <a:ext cx="11089860" cy="4990437"/>
            <a:chOff x="731520" y="1920240"/>
            <a:chExt cx="18288000" cy="8229600"/>
          </a:xfrm>
        </p:grpSpPr>
        <p:sp>
          <p:nvSpPr>
            <p:cNvPr id="4" name="rc3"/>
            <p:cNvSpPr/>
            <p:nvPr/>
          </p:nvSpPr>
          <p:spPr>
            <a:xfrm>
              <a:off x="731520" y="1920240"/>
              <a:ext cx="18288000" cy="8229600"/>
            </a:xfrm>
            <a:prstGeom prst="rect">
              <a:avLst/>
            </a:prstGeom>
            <a:solidFill>
              <a:srgbClr val="FFFFFF">
                <a:alpha val="100000"/>
              </a:srgbClr>
            </a:solidFill>
            <a:ln w="9525" cap="rnd">
              <a:solidFill>
                <a:srgbClr val="FFFFFF">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 name="rc4"/>
            <p:cNvSpPr/>
            <p:nvPr/>
          </p:nvSpPr>
          <p:spPr>
            <a:xfrm>
              <a:off x="731520" y="1920240"/>
              <a:ext cx="18288000" cy="8229600"/>
            </a:xfrm>
            <a:prstGeom prst="rect">
              <a:avLst/>
            </a:prstGeom>
            <a:solidFill>
              <a:srgbClr val="FFFFFF">
                <a:alpha val="100000"/>
              </a:srgbClr>
            </a:solidFill>
            <a:ln w="13550" cap="rnd">
              <a:solidFill>
                <a:srgbClr val="FFFFFF">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 name="rc5"/>
            <p:cNvSpPr/>
            <p:nvPr/>
          </p:nvSpPr>
          <p:spPr>
            <a:xfrm>
              <a:off x="1690070" y="2336443"/>
              <a:ext cx="3184728" cy="7345284"/>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 name="pl6"/>
            <p:cNvSpPr/>
            <p:nvPr/>
          </p:nvSpPr>
          <p:spPr>
            <a:xfrm>
              <a:off x="1690070"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 name="pl7"/>
            <p:cNvSpPr/>
            <p:nvPr/>
          </p:nvSpPr>
          <p:spPr>
            <a:xfrm>
              <a:off x="1690070"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 name="pl8"/>
            <p:cNvSpPr/>
            <p:nvPr/>
          </p:nvSpPr>
          <p:spPr>
            <a:xfrm>
              <a:off x="1690070"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 name="pl9"/>
            <p:cNvSpPr/>
            <p:nvPr/>
          </p:nvSpPr>
          <p:spPr>
            <a:xfrm>
              <a:off x="1690070"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 name="pl10"/>
            <p:cNvSpPr/>
            <p:nvPr/>
          </p:nvSpPr>
          <p:spPr>
            <a:xfrm>
              <a:off x="1690070"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 name="pl11"/>
            <p:cNvSpPr/>
            <p:nvPr/>
          </p:nvSpPr>
          <p:spPr>
            <a:xfrm>
              <a:off x="1690070"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 name="rc12"/>
            <p:cNvSpPr/>
            <p:nvPr/>
          </p:nvSpPr>
          <p:spPr>
            <a:xfrm>
              <a:off x="1729226" y="8373291"/>
              <a:ext cx="234939" cy="147466"/>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 name="rc13"/>
            <p:cNvSpPr/>
            <p:nvPr/>
          </p:nvSpPr>
          <p:spPr>
            <a:xfrm>
              <a:off x="1990269" y="8165852"/>
              <a:ext cx="234939" cy="21133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 name="rc14"/>
            <p:cNvSpPr/>
            <p:nvPr/>
          </p:nvSpPr>
          <p:spPr>
            <a:xfrm>
              <a:off x="2251313" y="7750184"/>
              <a:ext cx="234939" cy="251136"/>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 name="rc15"/>
            <p:cNvSpPr/>
            <p:nvPr/>
          </p:nvSpPr>
          <p:spPr>
            <a:xfrm>
              <a:off x="2512356" y="7865100"/>
              <a:ext cx="234939" cy="17651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 name="rc16"/>
            <p:cNvSpPr/>
            <p:nvPr/>
          </p:nvSpPr>
          <p:spPr>
            <a:xfrm>
              <a:off x="2773400" y="7859477"/>
              <a:ext cx="234939" cy="12546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 name="rc17"/>
            <p:cNvSpPr/>
            <p:nvPr/>
          </p:nvSpPr>
          <p:spPr>
            <a:xfrm>
              <a:off x="3034443" y="8358939"/>
              <a:ext cx="234939" cy="7659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 name="rc18"/>
            <p:cNvSpPr/>
            <p:nvPr/>
          </p:nvSpPr>
          <p:spPr>
            <a:xfrm>
              <a:off x="3295486" y="8557106"/>
              <a:ext cx="234939" cy="78221"/>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 name="rc19"/>
            <p:cNvSpPr/>
            <p:nvPr/>
          </p:nvSpPr>
          <p:spPr>
            <a:xfrm>
              <a:off x="3556530" y="8769773"/>
              <a:ext cx="234939" cy="6283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 name="rc20"/>
            <p:cNvSpPr/>
            <p:nvPr/>
          </p:nvSpPr>
          <p:spPr>
            <a:xfrm>
              <a:off x="3817573" y="8764397"/>
              <a:ext cx="234939" cy="9400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 name="rc21"/>
            <p:cNvSpPr/>
            <p:nvPr/>
          </p:nvSpPr>
          <p:spPr>
            <a:xfrm>
              <a:off x="4078616" y="8299213"/>
              <a:ext cx="234939" cy="23540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 name="rc22"/>
            <p:cNvSpPr/>
            <p:nvPr/>
          </p:nvSpPr>
          <p:spPr>
            <a:xfrm>
              <a:off x="4339660" y="7734501"/>
              <a:ext cx="234939" cy="40442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 name="rc23"/>
            <p:cNvSpPr/>
            <p:nvPr/>
          </p:nvSpPr>
          <p:spPr>
            <a:xfrm>
              <a:off x="4600703" y="8056362"/>
              <a:ext cx="234939" cy="216267"/>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 name="rc24"/>
            <p:cNvSpPr/>
            <p:nvPr/>
          </p:nvSpPr>
          <p:spPr>
            <a:xfrm>
              <a:off x="1729226" y="8520757"/>
              <a:ext cx="234939" cy="1612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 name="rc25"/>
            <p:cNvSpPr/>
            <p:nvPr/>
          </p:nvSpPr>
          <p:spPr>
            <a:xfrm>
              <a:off x="1990269" y="8377187"/>
              <a:ext cx="234939" cy="1903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 name="rc26"/>
            <p:cNvSpPr/>
            <p:nvPr/>
          </p:nvSpPr>
          <p:spPr>
            <a:xfrm>
              <a:off x="2251313" y="8001321"/>
              <a:ext cx="234939" cy="4098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 name="rc27"/>
            <p:cNvSpPr/>
            <p:nvPr/>
          </p:nvSpPr>
          <p:spPr>
            <a:xfrm>
              <a:off x="2512356" y="8041615"/>
              <a:ext cx="234939" cy="67321"/>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 name="rc28"/>
            <p:cNvSpPr/>
            <p:nvPr/>
          </p:nvSpPr>
          <p:spPr>
            <a:xfrm>
              <a:off x="2773400" y="7984947"/>
              <a:ext cx="234939" cy="7999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 name="rc29"/>
            <p:cNvSpPr/>
            <p:nvPr/>
          </p:nvSpPr>
          <p:spPr>
            <a:xfrm>
              <a:off x="3034443" y="8435533"/>
              <a:ext cx="234939" cy="5089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 name="rc30"/>
            <p:cNvSpPr/>
            <p:nvPr/>
          </p:nvSpPr>
          <p:spPr>
            <a:xfrm>
              <a:off x="3295486" y="8635327"/>
              <a:ext cx="234939" cy="3930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 name="rc31"/>
            <p:cNvSpPr/>
            <p:nvPr/>
          </p:nvSpPr>
          <p:spPr>
            <a:xfrm>
              <a:off x="3556530" y="8832607"/>
              <a:ext cx="234939" cy="1691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 name="rc32"/>
            <p:cNvSpPr/>
            <p:nvPr/>
          </p:nvSpPr>
          <p:spPr>
            <a:xfrm>
              <a:off x="3817573" y="8858401"/>
              <a:ext cx="234939" cy="3856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 name="rc33"/>
            <p:cNvSpPr/>
            <p:nvPr/>
          </p:nvSpPr>
          <p:spPr>
            <a:xfrm>
              <a:off x="4078616" y="8534616"/>
              <a:ext cx="234939" cy="13380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 name="rc34"/>
            <p:cNvSpPr/>
            <p:nvPr/>
          </p:nvSpPr>
          <p:spPr>
            <a:xfrm>
              <a:off x="4339660" y="8138923"/>
              <a:ext cx="234939" cy="298532"/>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6" name="rc35"/>
            <p:cNvSpPr/>
            <p:nvPr/>
          </p:nvSpPr>
          <p:spPr>
            <a:xfrm>
              <a:off x="4600703" y="8272629"/>
              <a:ext cx="234939" cy="26632"/>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 name="rc36"/>
            <p:cNvSpPr/>
            <p:nvPr/>
          </p:nvSpPr>
          <p:spPr>
            <a:xfrm>
              <a:off x="1729226" y="8536885"/>
              <a:ext cx="234939" cy="27614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8" name="rc37"/>
            <p:cNvSpPr/>
            <p:nvPr/>
          </p:nvSpPr>
          <p:spPr>
            <a:xfrm>
              <a:off x="1990269" y="8396225"/>
              <a:ext cx="234939" cy="320825"/>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 name="rc38"/>
            <p:cNvSpPr/>
            <p:nvPr/>
          </p:nvSpPr>
          <p:spPr>
            <a:xfrm>
              <a:off x="2251313" y="8042306"/>
              <a:ext cx="234939" cy="458279"/>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0" name="rc39"/>
            <p:cNvSpPr/>
            <p:nvPr/>
          </p:nvSpPr>
          <p:spPr>
            <a:xfrm>
              <a:off x="2512356" y="8108937"/>
              <a:ext cx="234939" cy="44343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 name="rc40"/>
            <p:cNvSpPr/>
            <p:nvPr/>
          </p:nvSpPr>
          <p:spPr>
            <a:xfrm>
              <a:off x="2773400" y="8064943"/>
              <a:ext cx="234939" cy="50291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 name="rc41"/>
            <p:cNvSpPr/>
            <p:nvPr/>
          </p:nvSpPr>
          <p:spPr>
            <a:xfrm>
              <a:off x="3034443" y="8486431"/>
              <a:ext cx="234939" cy="30884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3" name="rc42"/>
            <p:cNvSpPr/>
            <p:nvPr/>
          </p:nvSpPr>
          <p:spPr>
            <a:xfrm>
              <a:off x="3295486" y="8674635"/>
              <a:ext cx="234939" cy="24645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 name="rc43"/>
            <p:cNvSpPr/>
            <p:nvPr/>
          </p:nvSpPr>
          <p:spPr>
            <a:xfrm>
              <a:off x="3556530" y="8849523"/>
              <a:ext cx="234939" cy="16014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5" name="rc44"/>
            <p:cNvSpPr/>
            <p:nvPr/>
          </p:nvSpPr>
          <p:spPr>
            <a:xfrm>
              <a:off x="3817573" y="8896969"/>
              <a:ext cx="234939" cy="170942"/>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 name="rc45"/>
            <p:cNvSpPr/>
            <p:nvPr/>
          </p:nvSpPr>
          <p:spPr>
            <a:xfrm>
              <a:off x="4078616" y="8668421"/>
              <a:ext cx="234939" cy="17222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 name="rc46"/>
            <p:cNvSpPr/>
            <p:nvPr/>
          </p:nvSpPr>
          <p:spPr>
            <a:xfrm>
              <a:off x="4339660" y="8437456"/>
              <a:ext cx="234939" cy="14855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8" name="rc47"/>
            <p:cNvSpPr/>
            <p:nvPr/>
          </p:nvSpPr>
          <p:spPr>
            <a:xfrm>
              <a:off x="4600703" y="8299262"/>
              <a:ext cx="234939" cy="13119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 name="rc48"/>
            <p:cNvSpPr/>
            <p:nvPr/>
          </p:nvSpPr>
          <p:spPr>
            <a:xfrm>
              <a:off x="1729226" y="8813027"/>
              <a:ext cx="234939" cy="29315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 name="rc49"/>
            <p:cNvSpPr/>
            <p:nvPr/>
          </p:nvSpPr>
          <p:spPr>
            <a:xfrm>
              <a:off x="1990269" y="8717050"/>
              <a:ext cx="234939" cy="35431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1" name="rc50"/>
            <p:cNvSpPr/>
            <p:nvPr/>
          </p:nvSpPr>
          <p:spPr>
            <a:xfrm>
              <a:off x="2251313" y="8500586"/>
              <a:ext cx="234939" cy="42434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2" name="rc51"/>
            <p:cNvSpPr/>
            <p:nvPr/>
          </p:nvSpPr>
          <p:spPr>
            <a:xfrm>
              <a:off x="2512356" y="8552371"/>
              <a:ext cx="234939" cy="43998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3" name="rc52"/>
            <p:cNvSpPr/>
            <p:nvPr/>
          </p:nvSpPr>
          <p:spPr>
            <a:xfrm>
              <a:off x="2773400" y="8567858"/>
              <a:ext cx="234939" cy="48890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4" name="rc53"/>
            <p:cNvSpPr/>
            <p:nvPr/>
          </p:nvSpPr>
          <p:spPr>
            <a:xfrm>
              <a:off x="3034443" y="8795272"/>
              <a:ext cx="234939" cy="38104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5" name="rc54"/>
            <p:cNvSpPr/>
            <p:nvPr/>
          </p:nvSpPr>
          <p:spPr>
            <a:xfrm>
              <a:off x="3295486" y="8921087"/>
              <a:ext cx="234939" cy="27490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6" name="rc55"/>
            <p:cNvSpPr/>
            <p:nvPr/>
          </p:nvSpPr>
          <p:spPr>
            <a:xfrm>
              <a:off x="3556530" y="9009665"/>
              <a:ext cx="234939" cy="18213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7" name="rc56"/>
            <p:cNvSpPr/>
            <p:nvPr/>
          </p:nvSpPr>
          <p:spPr>
            <a:xfrm>
              <a:off x="3817573" y="9067912"/>
              <a:ext cx="234939" cy="13740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8" name="rc57"/>
            <p:cNvSpPr/>
            <p:nvPr/>
          </p:nvSpPr>
          <p:spPr>
            <a:xfrm>
              <a:off x="4078616" y="8840646"/>
              <a:ext cx="234939" cy="26849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9" name="rc58"/>
            <p:cNvSpPr/>
            <p:nvPr/>
          </p:nvSpPr>
          <p:spPr>
            <a:xfrm>
              <a:off x="4339660" y="8586008"/>
              <a:ext cx="234939" cy="48599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0" name="rc59"/>
            <p:cNvSpPr/>
            <p:nvPr/>
          </p:nvSpPr>
          <p:spPr>
            <a:xfrm>
              <a:off x="4600703" y="8430453"/>
              <a:ext cx="234939" cy="62404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1" name="rc60"/>
            <p:cNvSpPr/>
            <p:nvPr/>
          </p:nvSpPr>
          <p:spPr>
            <a:xfrm>
              <a:off x="1729226" y="9106184"/>
              <a:ext cx="234939" cy="147959"/>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2" name="rc61"/>
            <p:cNvSpPr/>
            <p:nvPr/>
          </p:nvSpPr>
          <p:spPr>
            <a:xfrm>
              <a:off x="1990269" y="9071364"/>
              <a:ext cx="234939" cy="15525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3" name="rc62"/>
            <p:cNvSpPr/>
            <p:nvPr/>
          </p:nvSpPr>
          <p:spPr>
            <a:xfrm>
              <a:off x="2251313" y="8924933"/>
              <a:ext cx="234939" cy="25843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4" name="rc63"/>
            <p:cNvSpPr/>
            <p:nvPr/>
          </p:nvSpPr>
          <p:spPr>
            <a:xfrm>
              <a:off x="2512356" y="8992354"/>
              <a:ext cx="234939" cy="198463"/>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5" name="rc64"/>
            <p:cNvSpPr/>
            <p:nvPr/>
          </p:nvSpPr>
          <p:spPr>
            <a:xfrm>
              <a:off x="2773400" y="9056765"/>
              <a:ext cx="234939" cy="144753"/>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6" name="rc65"/>
            <p:cNvSpPr/>
            <p:nvPr/>
          </p:nvSpPr>
          <p:spPr>
            <a:xfrm>
              <a:off x="3034443" y="9176317"/>
              <a:ext cx="234939" cy="62882"/>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7" name="rc66"/>
            <p:cNvSpPr/>
            <p:nvPr/>
          </p:nvSpPr>
          <p:spPr>
            <a:xfrm>
              <a:off x="3295486" y="9195995"/>
              <a:ext cx="234939" cy="5361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8" name="rc67"/>
            <p:cNvSpPr/>
            <p:nvPr/>
          </p:nvSpPr>
          <p:spPr>
            <a:xfrm>
              <a:off x="3556530" y="9191803"/>
              <a:ext cx="234939" cy="70626"/>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69" name="rc68"/>
            <p:cNvSpPr/>
            <p:nvPr/>
          </p:nvSpPr>
          <p:spPr>
            <a:xfrm>
              <a:off x="3817573" y="9205317"/>
              <a:ext cx="234939" cy="60071"/>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0" name="rc69"/>
            <p:cNvSpPr/>
            <p:nvPr/>
          </p:nvSpPr>
          <p:spPr>
            <a:xfrm>
              <a:off x="4078616" y="9109143"/>
              <a:ext cx="234939" cy="12216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1" name="rc70"/>
            <p:cNvSpPr/>
            <p:nvPr/>
          </p:nvSpPr>
          <p:spPr>
            <a:xfrm>
              <a:off x="4339660" y="9072005"/>
              <a:ext cx="234939" cy="12117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2" name="rc71"/>
            <p:cNvSpPr/>
            <p:nvPr/>
          </p:nvSpPr>
          <p:spPr>
            <a:xfrm>
              <a:off x="4600703" y="9054497"/>
              <a:ext cx="234939" cy="13775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3" name="rc72"/>
            <p:cNvSpPr/>
            <p:nvPr/>
          </p:nvSpPr>
          <p:spPr>
            <a:xfrm>
              <a:off x="1729226" y="9254143"/>
              <a:ext cx="234939" cy="9370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4" name="rc73"/>
            <p:cNvSpPr/>
            <p:nvPr/>
          </p:nvSpPr>
          <p:spPr>
            <a:xfrm>
              <a:off x="1990269" y="9226623"/>
              <a:ext cx="234939" cy="12122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5" name="rc74"/>
            <p:cNvSpPr/>
            <p:nvPr/>
          </p:nvSpPr>
          <p:spPr>
            <a:xfrm>
              <a:off x="2251313" y="9183369"/>
              <a:ext cx="234939" cy="16448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6" name="rc75"/>
            <p:cNvSpPr/>
            <p:nvPr/>
          </p:nvSpPr>
          <p:spPr>
            <a:xfrm>
              <a:off x="2512356" y="9190817"/>
              <a:ext cx="234939" cy="157034"/>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7" name="rc76"/>
            <p:cNvSpPr/>
            <p:nvPr/>
          </p:nvSpPr>
          <p:spPr>
            <a:xfrm>
              <a:off x="2773400" y="9201519"/>
              <a:ext cx="234939" cy="14633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8" name="rc77"/>
            <p:cNvSpPr/>
            <p:nvPr/>
          </p:nvSpPr>
          <p:spPr>
            <a:xfrm>
              <a:off x="3034443" y="9239199"/>
              <a:ext cx="234939" cy="10865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79" name="rc78"/>
            <p:cNvSpPr/>
            <p:nvPr/>
          </p:nvSpPr>
          <p:spPr>
            <a:xfrm>
              <a:off x="3295486" y="9249606"/>
              <a:ext cx="234939" cy="98245"/>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0" name="rc79"/>
            <p:cNvSpPr/>
            <p:nvPr/>
          </p:nvSpPr>
          <p:spPr>
            <a:xfrm>
              <a:off x="3556530" y="9262429"/>
              <a:ext cx="234939" cy="8542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1" name="rc80"/>
            <p:cNvSpPr/>
            <p:nvPr/>
          </p:nvSpPr>
          <p:spPr>
            <a:xfrm>
              <a:off x="3817573" y="9265388"/>
              <a:ext cx="234939" cy="82462"/>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2" name="rc81"/>
            <p:cNvSpPr/>
            <p:nvPr/>
          </p:nvSpPr>
          <p:spPr>
            <a:xfrm>
              <a:off x="4078616" y="9231308"/>
              <a:ext cx="234939" cy="116542"/>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3" name="rc82"/>
            <p:cNvSpPr/>
            <p:nvPr/>
          </p:nvSpPr>
          <p:spPr>
            <a:xfrm>
              <a:off x="4339660" y="9193184"/>
              <a:ext cx="234939" cy="15466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4" name="rc83"/>
            <p:cNvSpPr/>
            <p:nvPr/>
          </p:nvSpPr>
          <p:spPr>
            <a:xfrm>
              <a:off x="4600703" y="9192247"/>
              <a:ext cx="234939" cy="155604"/>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5" name="pg84"/>
            <p:cNvSpPr/>
            <p:nvPr/>
          </p:nvSpPr>
          <p:spPr>
            <a:xfrm>
              <a:off x="2103001"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6" name="tx85"/>
            <p:cNvSpPr/>
            <p:nvPr/>
          </p:nvSpPr>
          <p:spPr>
            <a:xfrm>
              <a:off x="2212728" y="2591149"/>
              <a:ext cx="2139410" cy="186532"/>
            </a:xfrm>
            <a:prstGeom prst="rect">
              <a:avLst/>
            </a:prstGeom>
            <a:noFill/>
          </p:spPr>
          <p:txBody>
            <a:bodyPr wrap="none" lIns="0" tIns="0" rIns="0" bIns="0" anchor="ctr" anchorCtr="1"/>
            <a:lstStyle/>
            <a:p>
              <a:pPr defTabSz="554492">
                <a:lnSpc>
                  <a:spcPts val="1035"/>
                </a:lnSpc>
              </a:pPr>
              <a:r>
                <a:rPr sz="1200" dirty="0">
                  <a:solidFill>
                    <a:srgbClr val="000000">
                      <a:alpha val="100000"/>
                    </a:srgbClr>
                  </a:solidFill>
                  <a:latin typeface="Calibri" panose="020F0502020204030204" pitchFamily="34" charset="0"/>
                  <a:cs typeface="Calibri" panose="020F0502020204030204" pitchFamily="34" charset="0"/>
                </a:rPr>
                <a:t>Total = 276,157 cases</a:t>
              </a:r>
            </a:p>
          </p:txBody>
        </p:sp>
        <p:sp>
          <p:nvSpPr>
            <p:cNvPr id="87" name="rc86"/>
            <p:cNvSpPr/>
            <p:nvPr/>
          </p:nvSpPr>
          <p:spPr>
            <a:xfrm>
              <a:off x="1690070"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8" name="rc87"/>
            <p:cNvSpPr/>
            <p:nvPr/>
          </p:nvSpPr>
          <p:spPr>
            <a:xfrm>
              <a:off x="4874799" y="2336443"/>
              <a:ext cx="3184728" cy="7345284"/>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89" name="pl88"/>
            <p:cNvSpPr/>
            <p:nvPr/>
          </p:nvSpPr>
          <p:spPr>
            <a:xfrm>
              <a:off x="4874799"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0" name="pl89"/>
            <p:cNvSpPr/>
            <p:nvPr/>
          </p:nvSpPr>
          <p:spPr>
            <a:xfrm>
              <a:off x="4874799"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1" name="pl90"/>
            <p:cNvSpPr/>
            <p:nvPr/>
          </p:nvSpPr>
          <p:spPr>
            <a:xfrm>
              <a:off x="4874799"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2" name="pl91"/>
            <p:cNvSpPr/>
            <p:nvPr/>
          </p:nvSpPr>
          <p:spPr>
            <a:xfrm>
              <a:off x="4874799"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3" name="pl92"/>
            <p:cNvSpPr/>
            <p:nvPr/>
          </p:nvSpPr>
          <p:spPr>
            <a:xfrm>
              <a:off x="4874799"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4" name="pl93"/>
            <p:cNvSpPr/>
            <p:nvPr/>
          </p:nvSpPr>
          <p:spPr>
            <a:xfrm>
              <a:off x="4874799"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5" name="rc94"/>
            <p:cNvSpPr/>
            <p:nvPr/>
          </p:nvSpPr>
          <p:spPr>
            <a:xfrm>
              <a:off x="4913955" y="4785322"/>
              <a:ext cx="234939" cy="2834756"/>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6" name="rc95"/>
            <p:cNvSpPr/>
            <p:nvPr/>
          </p:nvSpPr>
          <p:spPr>
            <a:xfrm>
              <a:off x="5174998" y="3277368"/>
              <a:ext cx="234939" cy="387185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7" name="rc96"/>
            <p:cNvSpPr/>
            <p:nvPr/>
          </p:nvSpPr>
          <p:spPr>
            <a:xfrm>
              <a:off x="5436042" y="3772293"/>
              <a:ext cx="234939" cy="365943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8" name="rc97"/>
            <p:cNvSpPr/>
            <p:nvPr/>
          </p:nvSpPr>
          <p:spPr>
            <a:xfrm>
              <a:off x="5697085" y="6036517"/>
              <a:ext cx="234939" cy="1770828"/>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99" name="rc98"/>
            <p:cNvSpPr/>
            <p:nvPr/>
          </p:nvSpPr>
          <p:spPr>
            <a:xfrm>
              <a:off x="5958129" y="7424377"/>
              <a:ext cx="234939" cy="70246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0" name="rc99"/>
            <p:cNvSpPr/>
            <p:nvPr/>
          </p:nvSpPr>
          <p:spPr>
            <a:xfrm>
              <a:off x="6219172" y="8310063"/>
              <a:ext cx="234939" cy="28334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1" name="rc100"/>
            <p:cNvSpPr/>
            <p:nvPr/>
          </p:nvSpPr>
          <p:spPr>
            <a:xfrm>
              <a:off x="6480215" y="8481745"/>
              <a:ext cx="234939" cy="267954"/>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2" name="rc101"/>
            <p:cNvSpPr/>
            <p:nvPr/>
          </p:nvSpPr>
          <p:spPr>
            <a:xfrm>
              <a:off x="6741259" y="8572593"/>
              <a:ext cx="234939" cy="157280"/>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3" name="rc102"/>
            <p:cNvSpPr/>
            <p:nvPr/>
          </p:nvSpPr>
          <p:spPr>
            <a:xfrm>
              <a:off x="7002302" y="8592025"/>
              <a:ext cx="234939" cy="146381"/>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4" name="rc103"/>
            <p:cNvSpPr/>
            <p:nvPr/>
          </p:nvSpPr>
          <p:spPr>
            <a:xfrm>
              <a:off x="7263345" y="8687754"/>
              <a:ext cx="234939" cy="19505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5" name="rc104"/>
            <p:cNvSpPr/>
            <p:nvPr/>
          </p:nvSpPr>
          <p:spPr>
            <a:xfrm>
              <a:off x="7524389" y="8704671"/>
              <a:ext cx="234939" cy="230718"/>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6" name="rc105"/>
            <p:cNvSpPr/>
            <p:nvPr/>
          </p:nvSpPr>
          <p:spPr>
            <a:xfrm>
              <a:off x="7785432" y="8835270"/>
              <a:ext cx="234939" cy="17113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7" name="rc106"/>
            <p:cNvSpPr/>
            <p:nvPr/>
          </p:nvSpPr>
          <p:spPr>
            <a:xfrm>
              <a:off x="4913955" y="7620079"/>
              <a:ext cx="234939" cy="897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8" name="rc107"/>
            <p:cNvSpPr/>
            <p:nvPr/>
          </p:nvSpPr>
          <p:spPr>
            <a:xfrm>
              <a:off x="5174998" y="7149222"/>
              <a:ext cx="234939" cy="2115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09" name="rc108"/>
            <p:cNvSpPr/>
            <p:nvPr/>
          </p:nvSpPr>
          <p:spPr>
            <a:xfrm>
              <a:off x="5436042" y="7431726"/>
              <a:ext cx="234939" cy="1908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0" name="rc109"/>
            <p:cNvSpPr/>
            <p:nvPr/>
          </p:nvSpPr>
          <p:spPr>
            <a:xfrm>
              <a:off x="5697085" y="7807346"/>
              <a:ext cx="234939" cy="2273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1" name="rc110"/>
            <p:cNvSpPr/>
            <p:nvPr/>
          </p:nvSpPr>
          <p:spPr>
            <a:xfrm>
              <a:off x="5958129" y="8126840"/>
              <a:ext cx="234939" cy="22243"/>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2" name="rc111"/>
            <p:cNvSpPr/>
            <p:nvPr/>
          </p:nvSpPr>
          <p:spPr>
            <a:xfrm>
              <a:off x="6219172" y="8593406"/>
              <a:ext cx="234939" cy="4517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3" name="rc112"/>
            <p:cNvSpPr/>
            <p:nvPr/>
          </p:nvSpPr>
          <p:spPr>
            <a:xfrm>
              <a:off x="6480215" y="8749700"/>
              <a:ext cx="234939" cy="14835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4" name="rc113"/>
            <p:cNvSpPr/>
            <p:nvPr/>
          </p:nvSpPr>
          <p:spPr>
            <a:xfrm>
              <a:off x="6741259" y="8729874"/>
              <a:ext cx="234939" cy="26425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5" name="rc114"/>
            <p:cNvSpPr/>
            <p:nvPr/>
          </p:nvSpPr>
          <p:spPr>
            <a:xfrm>
              <a:off x="7002302" y="8738406"/>
              <a:ext cx="234939" cy="28166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6" name="rc115"/>
            <p:cNvSpPr/>
            <p:nvPr/>
          </p:nvSpPr>
          <p:spPr>
            <a:xfrm>
              <a:off x="7263345" y="8882814"/>
              <a:ext cx="234939" cy="15190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7" name="rc116"/>
            <p:cNvSpPr/>
            <p:nvPr/>
          </p:nvSpPr>
          <p:spPr>
            <a:xfrm>
              <a:off x="7524389" y="8935389"/>
              <a:ext cx="234939" cy="108552"/>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8" name="rc117"/>
            <p:cNvSpPr/>
            <p:nvPr/>
          </p:nvSpPr>
          <p:spPr>
            <a:xfrm>
              <a:off x="7785432" y="9006410"/>
              <a:ext cx="234939" cy="5400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19" name="rc118"/>
            <p:cNvSpPr/>
            <p:nvPr/>
          </p:nvSpPr>
          <p:spPr>
            <a:xfrm>
              <a:off x="4913955" y="7629055"/>
              <a:ext cx="234939" cy="20921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0" name="rc119"/>
            <p:cNvSpPr/>
            <p:nvPr/>
          </p:nvSpPr>
          <p:spPr>
            <a:xfrm>
              <a:off x="5174998" y="7170380"/>
              <a:ext cx="234939" cy="267806"/>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1" name="rc120"/>
            <p:cNvSpPr/>
            <p:nvPr/>
          </p:nvSpPr>
          <p:spPr>
            <a:xfrm>
              <a:off x="5436042" y="7450813"/>
              <a:ext cx="234939" cy="231162"/>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2" name="rc121"/>
            <p:cNvSpPr/>
            <p:nvPr/>
          </p:nvSpPr>
          <p:spPr>
            <a:xfrm>
              <a:off x="5697085" y="7830082"/>
              <a:ext cx="234939" cy="198758"/>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3" name="rc122"/>
            <p:cNvSpPr/>
            <p:nvPr/>
          </p:nvSpPr>
          <p:spPr>
            <a:xfrm>
              <a:off x="5958129" y="8149083"/>
              <a:ext cx="234939" cy="14135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4" name="rc123"/>
            <p:cNvSpPr/>
            <p:nvPr/>
          </p:nvSpPr>
          <p:spPr>
            <a:xfrm>
              <a:off x="6219172" y="8638583"/>
              <a:ext cx="234939" cy="10480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5" name="rc124"/>
            <p:cNvSpPr/>
            <p:nvPr/>
          </p:nvSpPr>
          <p:spPr>
            <a:xfrm>
              <a:off x="6480215" y="8898054"/>
              <a:ext cx="234939" cy="83843"/>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6" name="rc125"/>
            <p:cNvSpPr/>
            <p:nvPr/>
          </p:nvSpPr>
          <p:spPr>
            <a:xfrm>
              <a:off x="6741259" y="8994129"/>
              <a:ext cx="234939" cy="57408"/>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7" name="rc126"/>
            <p:cNvSpPr/>
            <p:nvPr/>
          </p:nvSpPr>
          <p:spPr>
            <a:xfrm>
              <a:off x="7002302" y="9020071"/>
              <a:ext cx="234939" cy="5001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8" name="rc127"/>
            <p:cNvSpPr/>
            <p:nvPr/>
          </p:nvSpPr>
          <p:spPr>
            <a:xfrm>
              <a:off x="7263345" y="9034719"/>
              <a:ext cx="234939" cy="5361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29" name="rc128"/>
            <p:cNvSpPr/>
            <p:nvPr/>
          </p:nvSpPr>
          <p:spPr>
            <a:xfrm>
              <a:off x="7524389" y="9043942"/>
              <a:ext cx="234939" cy="61748"/>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0" name="rc129"/>
            <p:cNvSpPr/>
            <p:nvPr/>
          </p:nvSpPr>
          <p:spPr>
            <a:xfrm>
              <a:off x="7785432" y="9060415"/>
              <a:ext cx="234939" cy="54547"/>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1" name="rc130"/>
            <p:cNvSpPr/>
            <p:nvPr/>
          </p:nvSpPr>
          <p:spPr>
            <a:xfrm>
              <a:off x="4913955" y="7838270"/>
              <a:ext cx="234939" cy="94802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2" name="rc131"/>
            <p:cNvSpPr/>
            <p:nvPr/>
          </p:nvSpPr>
          <p:spPr>
            <a:xfrm>
              <a:off x="5174998" y="7438187"/>
              <a:ext cx="234939" cy="90713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3" name="rc132"/>
            <p:cNvSpPr/>
            <p:nvPr/>
          </p:nvSpPr>
          <p:spPr>
            <a:xfrm>
              <a:off x="5436042" y="7681975"/>
              <a:ext cx="234939" cy="829954"/>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4" name="rc133"/>
            <p:cNvSpPr/>
            <p:nvPr/>
          </p:nvSpPr>
          <p:spPr>
            <a:xfrm>
              <a:off x="5697085" y="8028841"/>
              <a:ext cx="234939" cy="79957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5" name="rc134"/>
            <p:cNvSpPr/>
            <p:nvPr/>
          </p:nvSpPr>
          <p:spPr>
            <a:xfrm>
              <a:off x="5958129" y="8290434"/>
              <a:ext cx="234939" cy="72564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6" name="rc135"/>
            <p:cNvSpPr/>
            <p:nvPr/>
          </p:nvSpPr>
          <p:spPr>
            <a:xfrm>
              <a:off x="6219172" y="8743387"/>
              <a:ext cx="234939" cy="36639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7" name="rc136"/>
            <p:cNvSpPr/>
            <p:nvPr/>
          </p:nvSpPr>
          <p:spPr>
            <a:xfrm>
              <a:off x="6480215" y="8981898"/>
              <a:ext cx="234939" cy="17794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8" name="rc137"/>
            <p:cNvSpPr/>
            <p:nvPr/>
          </p:nvSpPr>
          <p:spPr>
            <a:xfrm>
              <a:off x="6741259" y="9051538"/>
              <a:ext cx="234939" cy="9794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39" name="rc138"/>
            <p:cNvSpPr/>
            <p:nvPr/>
          </p:nvSpPr>
          <p:spPr>
            <a:xfrm>
              <a:off x="7002302" y="9070082"/>
              <a:ext cx="234939" cy="6283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0" name="rc139"/>
            <p:cNvSpPr/>
            <p:nvPr/>
          </p:nvSpPr>
          <p:spPr>
            <a:xfrm>
              <a:off x="7263345" y="9088330"/>
              <a:ext cx="234939" cy="6485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1" name="rc140"/>
            <p:cNvSpPr/>
            <p:nvPr/>
          </p:nvSpPr>
          <p:spPr>
            <a:xfrm>
              <a:off x="7524389" y="9105691"/>
              <a:ext cx="234939" cy="7417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2" name="rc141"/>
            <p:cNvSpPr/>
            <p:nvPr/>
          </p:nvSpPr>
          <p:spPr>
            <a:xfrm>
              <a:off x="7785432" y="9114963"/>
              <a:ext cx="234939" cy="9656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3" name="rc142"/>
            <p:cNvSpPr/>
            <p:nvPr/>
          </p:nvSpPr>
          <p:spPr>
            <a:xfrm>
              <a:off x="4913955" y="8786295"/>
              <a:ext cx="234939" cy="20388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4" name="rc143"/>
            <p:cNvSpPr/>
            <p:nvPr/>
          </p:nvSpPr>
          <p:spPr>
            <a:xfrm>
              <a:off x="5174998" y="8345327"/>
              <a:ext cx="234939" cy="219029"/>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5" name="rc144"/>
            <p:cNvSpPr/>
            <p:nvPr/>
          </p:nvSpPr>
          <p:spPr>
            <a:xfrm>
              <a:off x="5436042" y="8511929"/>
              <a:ext cx="234939" cy="186281"/>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6" name="rc145"/>
            <p:cNvSpPr/>
            <p:nvPr/>
          </p:nvSpPr>
          <p:spPr>
            <a:xfrm>
              <a:off x="5697085" y="8828415"/>
              <a:ext cx="234939" cy="143076"/>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7" name="rc146"/>
            <p:cNvSpPr/>
            <p:nvPr/>
          </p:nvSpPr>
          <p:spPr>
            <a:xfrm>
              <a:off x="5958129" y="9016077"/>
              <a:ext cx="234939" cy="106432"/>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8" name="rc147"/>
            <p:cNvSpPr/>
            <p:nvPr/>
          </p:nvSpPr>
          <p:spPr>
            <a:xfrm>
              <a:off x="6219172" y="9109784"/>
              <a:ext cx="234939" cy="73486"/>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49" name="rc148"/>
            <p:cNvSpPr/>
            <p:nvPr/>
          </p:nvSpPr>
          <p:spPr>
            <a:xfrm>
              <a:off x="6480215" y="9159844"/>
              <a:ext cx="234939" cy="6816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0" name="rc149"/>
            <p:cNvSpPr/>
            <p:nvPr/>
          </p:nvSpPr>
          <p:spPr>
            <a:xfrm>
              <a:off x="6741259" y="9149487"/>
              <a:ext cx="234939" cy="65644"/>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1" name="rc150"/>
            <p:cNvSpPr/>
            <p:nvPr/>
          </p:nvSpPr>
          <p:spPr>
            <a:xfrm>
              <a:off x="7002302" y="9132915"/>
              <a:ext cx="234939" cy="9434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2" name="rc151"/>
            <p:cNvSpPr/>
            <p:nvPr/>
          </p:nvSpPr>
          <p:spPr>
            <a:xfrm>
              <a:off x="7263345" y="9153186"/>
              <a:ext cx="234939" cy="98047"/>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3" name="rc152"/>
            <p:cNvSpPr/>
            <p:nvPr/>
          </p:nvSpPr>
          <p:spPr>
            <a:xfrm>
              <a:off x="7524389" y="9179868"/>
              <a:ext cx="234939" cy="9750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4" name="rc153"/>
            <p:cNvSpPr/>
            <p:nvPr/>
          </p:nvSpPr>
          <p:spPr>
            <a:xfrm>
              <a:off x="7785432" y="9211531"/>
              <a:ext cx="234939" cy="81229"/>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5" name="rc154"/>
            <p:cNvSpPr/>
            <p:nvPr/>
          </p:nvSpPr>
          <p:spPr>
            <a:xfrm>
              <a:off x="4913955" y="8990184"/>
              <a:ext cx="234939" cy="35766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6" name="rc155"/>
            <p:cNvSpPr/>
            <p:nvPr/>
          </p:nvSpPr>
          <p:spPr>
            <a:xfrm>
              <a:off x="5174998" y="8564356"/>
              <a:ext cx="234939" cy="783494"/>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7" name="rc156"/>
            <p:cNvSpPr/>
            <p:nvPr/>
          </p:nvSpPr>
          <p:spPr>
            <a:xfrm>
              <a:off x="5436042" y="8698210"/>
              <a:ext cx="234939" cy="649640"/>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8" name="rc157"/>
            <p:cNvSpPr/>
            <p:nvPr/>
          </p:nvSpPr>
          <p:spPr>
            <a:xfrm>
              <a:off x="5697085" y="8971491"/>
              <a:ext cx="234939" cy="376359"/>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59" name="rc158"/>
            <p:cNvSpPr/>
            <p:nvPr/>
          </p:nvSpPr>
          <p:spPr>
            <a:xfrm>
              <a:off x="5958129" y="9122509"/>
              <a:ext cx="234939" cy="225342"/>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0" name="rc159"/>
            <p:cNvSpPr/>
            <p:nvPr/>
          </p:nvSpPr>
          <p:spPr>
            <a:xfrm>
              <a:off x="6219172" y="9183271"/>
              <a:ext cx="234939" cy="164580"/>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1" name="rc160"/>
            <p:cNvSpPr/>
            <p:nvPr/>
          </p:nvSpPr>
          <p:spPr>
            <a:xfrm>
              <a:off x="6480215" y="9228004"/>
              <a:ext cx="234939" cy="11984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2" name="rc161"/>
            <p:cNvSpPr/>
            <p:nvPr/>
          </p:nvSpPr>
          <p:spPr>
            <a:xfrm>
              <a:off x="6741259" y="9215131"/>
              <a:ext cx="234939" cy="132719"/>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3" name="rc162"/>
            <p:cNvSpPr/>
            <p:nvPr/>
          </p:nvSpPr>
          <p:spPr>
            <a:xfrm>
              <a:off x="7002302" y="9227264"/>
              <a:ext cx="234939" cy="12058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4" name="rc163"/>
            <p:cNvSpPr/>
            <p:nvPr/>
          </p:nvSpPr>
          <p:spPr>
            <a:xfrm>
              <a:off x="7263345" y="9251234"/>
              <a:ext cx="234939" cy="9661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5" name="rc164"/>
            <p:cNvSpPr/>
            <p:nvPr/>
          </p:nvSpPr>
          <p:spPr>
            <a:xfrm>
              <a:off x="7524389" y="9277373"/>
              <a:ext cx="234939" cy="7047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6" name="rc165"/>
            <p:cNvSpPr/>
            <p:nvPr/>
          </p:nvSpPr>
          <p:spPr>
            <a:xfrm>
              <a:off x="7785432" y="9292761"/>
              <a:ext cx="234939" cy="55090"/>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7" name="pg166"/>
            <p:cNvSpPr/>
            <p:nvPr/>
          </p:nvSpPr>
          <p:spPr>
            <a:xfrm>
              <a:off x="5287730"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68" name="tx167"/>
            <p:cNvSpPr/>
            <p:nvPr/>
          </p:nvSpPr>
          <p:spPr>
            <a:xfrm>
              <a:off x="5397458" y="2591149"/>
              <a:ext cx="2139410" cy="186532"/>
            </a:xfrm>
            <a:prstGeom prst="rect">
              <a:avLst/>
            </a:prstGeom>
            <a:noFill/>
          </p:spPr>
          <p:txBody>
            <a:bodyPr wrap="none" lIns="0" tIns="0" rIns="0" bIns="0" anchor="ctr" anchorCtr="1"/>
            <a:lstStyle/>
            <a:p>
              <a:pPr defTabSz="554492">
                <a:lnSpc>
                  <a:spcPts val="1035"/>
                </a:lnSpc>
              </a:pPr>
              <a:r>
                <a:rPr sz="1200">
                  <a:solidFill>
                    <a:srgbClr val="000000">
                      <a:alpha val="100000"/>
                    </a:srgbClr>
                  </a:solidFill>
                  <a:latin typeface="Calibri" panose="020F0502020204030204" pitchFamily="34" charset="0"/>
                  <a:cs typeface="Calibri" panose="020F0502020204030204" pitchFamily="34" charset="0"/>
                </a:rPr>
                <a:t>Total = 541,247 cases</a:t>
              </a:r>
            </a:p>
          </p:txBody>
        </p:sp>
        <p:sp>
          <p:nvSpPr>
            <p:cNvPr id="169" name="rc168"/>
            <p:cNvSpPr/>
            <p:nvPr/>
          </p:nvSpPr>
          <p:spPr>
            <a:xfrm>
              <a:off x="4874799"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0" name="rc169"/>
            <p:cNvSpPr/>
            <p:nvPr/>
          </p:nvSpPr>
          <p:spPr>
            <a:xfrm>
              <a:off x="8059528" y="2336443"/>
              <a:ext cx="3184728" cy="7345284"/>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1" name="pl170"/>
            <p:cNvSpPr/>
            <p:nvPr/>
          </p:nvSpPr>
          <p:spPr>
            <a:xfrm>
              <a:off x="8059528"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2" name="pl171"/>
            <p:cNvSpPr/>
            <p:nvPr/>
          </p:nvSpPr>
          <p:spPr>
            <a:xfrm>
              <a:off x="8059528"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3" name="pl172"/>
            <p:cNvSpPr/>
            <p:nvPr/>
          </p:nvSpPr>
          <p:spPr>
            <a:xfrm>
              <a:off x="8059528"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4" name="pl173"/>
            <p:cNvSpPr/>
            <p:nvPr/>
          </p:nvSpPr>
          <p:spPr>
            <a:xfrm>
              <a:off x="8059528"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5" name="pl174"/>
            <p:cNvSpPr/>
            <p:nvPr/>
          </p:nvSpPr>
          <p:spPr>
            <a:xfrm>
              <a:off x="8059528"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6" name="pl175"/>
            <p:cNvSpPr/>
            <p:nvPr/>
          </p:nvSpPr>
          <p:spPr>
            <a:xfrm>
              <a:off x="8059528"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7" name="rc176"/>
            <p:cNvSpPr/>
            <p:nvPr/>
          </p:nvSpPr>
          <p:spPr>
            <a:xfrm>
              <a:off x="8098684" y="8168811"/>
              <a:ext cx="234939" cy="66310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8" name="rc177"/>
            <p:cNvSpPr/>
            <p:nvPr/>
          </p:nvSpPr>
          <p:spPr>
            <a:xfrm>
              <a:off x="8359727" y="8069185"/>
              <a:ext cx="234939" cy="67222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79" name="rc178"/>
            <p:cNvSpPr/>
            <p:nvPr/>
          </p:nvSpPr>
          <p:spPr>
            <a:xfrm>
              <a:off x="8620771" y="8342713"/>
              <a:ext cx="234939" cy="44959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0" name="rc179"/>
            <p:cNvSpPr/>
            <p:nvPr/>
          </p:nvSpPr>
          <p:spPr>
            <a:xfrm>
              <a:off x="8881814" y="9006459"/>
              <a:ext cx="234939" cy="16423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1" name="rc180"/>
            <p:cNvSpPr/>
            <p:nvPr/>
          </p:nvSpPr>
          <p:spPr>
            <a:xfrm>
              <a:off x="9142857" y="9215131"/>
              <a:ext cx="234939" cy="70280"/>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2" name="rc181"/>
            <p:cNvSpPr/>
            <p:nvPr/>
          </p:nvSpPr>
          <p:spPr>
            <a:xfrm>
              <a:off x="9403901" y="9248028"/>
              <a:ext cx="234939" cy="5050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3" name="rc182"/>
            <p:cNvSpPr/>
            <p:nvPr/>
          </p:nvSpPr>
          <p:spPr>
            <a:xfrm>
              <a:off x="9664944" y="9261788"/>
              <a:ext cx="234939" cy="32008"/>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4" name="rc183"/>
            <p:cNvSpPr/>
            <p:nvPr/>
          </p:nvSpPr>
          <p:spPr>
            <a:xfrm>
              <a:off x="9925988" y="9264501"/>
              <a:ext cx="234939" cy="3077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5" name="rc184"/>
            <p:cNvSpPr/>
            <p:nvPr/>
          </p:nvSpPr>
          <p:spPr>
            <a:xfrm>
              <a:off x="10187031" y="9248620"/>
              <a:ext cx="234939" cy="33734"/>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6" name="rc185"/>
            <p:cNvSpPr/>
            <p:nvPr/>
          </p:nvSpPr>
          <p:spPr>
            <a:xfrm>
              <a:off x="10448074" y="9231506"/>
              <a:ext cx="234939" cy="39110"/>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7" name="rc186"/>
            <p:cNvSpPr/>
            <p:nvPr/>
          </p:nvSpPr>
          <p:spPr>
            <a:xfrm>
              <a:off x="10709118" y="9224404"/>
              <a:ext cx="234939" cy="53610"/>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8" name="rc187"/>
            <p:cNvSpPr/>
            <p:nvPr/>
          </p:nvSpPr>
          <p:spPr>
            <a:xfrm>
              <a:off x="10970161" y="9267410"/>
              <a:ext cx="234939" cy="46360"/>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89" name="rc188"/>
            <p:cNvSpPr/>
            <p:nvPr/>
          </p:nvSpPr>
          <p:spPr>
            <a:xfrm>
              <a:off x="8098684" y="8831916"/>
              <a:ext cx="234939" cy="83251"/>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0" name="rc189"/>
            <p:cNvSpPr/>
            <p:nvPr/>
          </p:nvSpPr>
          <p:spPr>
            <a:xfrm>
              <a:off x="8359727" y="8741414"/>
              <a:ext cx="234939" cy="111660"/>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1" name="rc190"/>
            <p:cNvSpPr/>
            <p:nvPr/>
          </p:nvSpPr>
          <p:spPr>
            <a:xfrm>
              <a:off x="8620771" y="8792312"/>
              <a:ext cx="234939" cy="15989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2" name="rc191"/>
            <p:cNvSpPr/>
            <p:nvPr/>
          </p:nvSpPr>
          <p:spPr>
            <a:xfrm>
              <a:off x="8881814" y="9170694"/>
              <a:ext cx="234939" cy="4665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3" name="rc192"/>
            <p:cNvSpPr/>
            <p:nvPr/>
          </p:nvSpPr>
          <p:spPr>
            <a:xfrm>
              <a:off x="9142857" y="9285412"/>
              <a:ext cx="234939" cy="4882"/>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4" name="rc193"/>
            <p:cNvSpPr/>
            <p:nvPr/>
          </p:nvSpPr>
          <p:spPr>
            <a:xfrm>
              <a:off x="9403901" y="9298531"/>
              <a:ext cx="234939" cy="3501"/>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5" name="rc194"/>
            <p:cNvSpPr/>
            <p:nvPr/>
          </p:nvSpPr>
          <p:spPr>
            <a:xfrm>
              <a:off x="9664944" y="9293797"/>
              <a:ext cx="234939" cy="330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6" name="rc195"/>
            <p:cNvSpPr/>
            <p:nvPr/>
          </p:nvSpPr>
          <p:spPr>
            <a:xfrm>
              <a:off x="9925988" y="9295276"/>
              <a:ext cx="234939" cy="394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7" name="rc196"/>
            <p:cNvSpPr/>
            <p:nvPr/>
          </p:nvSpPr>
          <p:spPr>
            <a:xfrm>
              <a:off x="10187031" y="9282354"/>
              <a:ext cx="234939" cy="478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8" name="rc197"/>
            <p:cNvSpPr/>
            <p:nvPr/>
          </p:nvSpPr>
          <p:spPr>
            <a:xfrm>
              <a:off x="10448074" y="9270616"/>
              <a:ext cx="234939" cy="517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199" name="rc198"/>
            <p:cNvSpPr/>
            <p:nvPr/>
          </p:nvSpPr>
          <p:spPr>
            <a:xfrm>
              <a:off x="10709118" y="9278014"/>
              <a:ext cx="234939" cy="236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0" name="rc199"/>
            <p:cNvSpPr/>
            <p:nvPr/>
          </p:nvSpPr>
          <p:spPr>
            <a:xfrm>
              <a:off x="10970161" y="9313771"/>
              <a:ext cx="234939" cy="49"/>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1" name="rc200"/>
            <p:cNvSpPr/>
            <p:nvPr/>
          </p:nvSpPr>
          <p:spPr>
            <a:xfrm>
              <a:off x="8098684" y="8915168"/>
              <a:ext cx="234939" cy="62389"/>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2" name="rc201"/>
            <p:cNvSpPr/>
            <p:nvPr/>
          </p:nvSpPr>
          <p:spPr>
            <a:xfrm>
              <a:off x="8359727" y="8853074"/>
              <a:ext cx="234939" cy="7383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3" name="rc202"/>
            <p:cNvSpPr/>
            <p:nvPr/>
          </p:nvSpPr>
          <p:spPr>
            <a:xfrm>
              <a:off x="8620771" y="8952207"/>
              <a:ext cx="234939" cy="66187"/>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4" name="rc203"/>
            <p:cNvSpPr/>
            <p:nvPr/>
          </p:nvSpPr>
          <p:spPr>
            <a:xfrm>
              <a:off x="8881814" y="9217351"/>
              <a:ext cx="234939" cy="32797"/>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5" name="rc204"/>
            <p:cNvSpPr/>
            <p:nvPr/>
          </p:nvSpPr>
          <p:spPr>
            <a:xfrm>
              <a:off x="9142857" y="9290295"/>
              <a:ext cx="234939" cy="2387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6" name="rc205"/>
            <p:cNvSpPr/>
            <p:nvPr/>
          </p:nvSpPr>
          <p:spPr>
            <a:xfrm>
              <a:off x="9403901" y="9302033"/>
              <a:ext cx="234939" cy="23426"/>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7" name="rc206"/>
            <p:cNvSpPr/>
            <p:nvPr/>
          </p:nvSpPr>
          <p:spPr>
            <a:xfrm>
              <a:off x="9664944" y="9297101"/>
              <a:ext cx="234939" cy="3324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8" name="rc207"/>
            <p:cNvSpPr/>
            <p:nvPr/>
          </p:nvSpPr>
          <p:spPr>
            <a:xfrm>
              <a:off x="9925988" y="9299222"/>
              <a:ext cx="234939" cy="3033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09" name="rc208"/>
            <p:cNvSpPr/>
            <p:nvPr/>
          </p:nvSpPr>
          <p:spPr>
            <a:xfrm>
              <a:off x="10187031" y="9287138"/>
              <a:ext cx="234939" cy="3911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0" name="rc209"/>
            <p:cNvSpPr/>
            <p:nvPr/>
          </p:nvSpPr>
          <p:spPr>
            <a:xfrm>
              <a:off x="10448074" y="9275795"/>
              <a:ext cx="234939" cy="4532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1" name="rc210"/>
            <p:cNvSpPr/>
            <p:nvPr/>
          </p:nvSpPr>
          <p:spPr>
            <a:xfrm>
              <a:off x="10709118" y="9280382"/>
              <a:ext cx="234939" cy="4202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2" name="rc211"/>
            <p:cNvSpPr/>
            <p:nvPr/>
          </p:nvSpPr>
          <p:spPr>
            <a:xfrm>
              <a:off x="10970161" y="9313820"/>
              <a:ext cx="234939" cy="1223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3" name="rc212"/>
            <p:cNvSpPr/>
            <p:nvPr/>
          </p:nvSpPr>
          <p:spPr>
            <a:xfrm>
              <a:off x="8098684" y="8977558"/>
              <a:ext cx="234939" cy="16388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4" name="rc213"/>
            <p:cNvSpPr/>
            <p:nvPr/>
          </p:nvSpPr>
          <p:spPr>
            <a:xfrm>
              <a:off x="8359727" y="8926906"/>
              <a:ext cx="234939" cy="19816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5" name="rc214"/>
            <p:cNvSpPr/>
            <p:nvPr/>
          </p:nvSpPr>
          <p:spPr>
            <a:xfrm>
              <a:off x="8620771" y="9018395"/>
              <a:ext cx="234939" cy="16655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6" name="rc215"/>
            <p:cNvSpPr/>
            <p:nvPr/>
          </p:nvSpPr>
          <p:spPr>
            <a:xfrm>
              <a:off x="8881814" y="9250148"/>
              <a:ext cx="234939" cy="5785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7" name="rc216"/>
            <p:cNvSpPr/>
            <p:nvPr/>
          </p:nvSpPr>
          <p:spPr>
            <a:xfrm>
              <a:off x="9142857" y="9314166"/>
              <a:ext cx="234939" cy="1015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8" name="rc217"/>
            <p:cNvSpPr/>
            <p:nvPr/>
          </p:nvSpPr>
          <p:spPr>
            <a:xfrm>
              <a:off x="9403901" y="9325460"/>
              <a:ext cx="234939" cy="1380"/>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19" name="rc218"/>
            <p:cNvSpPr/>
            <p:nvPr/>
          </p:nvSpPr>
          <p:spPr>
            <a:xfrm>
              <a:off x="9664944" y="9330343"/>
              <a:ext cx="234939" cy="690"/>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0" name="rc219"/>
            <p:cNvSpPr/>
            <p:nvPr/>
          </p:nvSpPr>
          <p:spPr>
            <a:xfrm>
              <a:off x="9925988" y="9329553"/>
              <a:ext cx="234939" cy="83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1" name="rc220"/>
            <p:cNvSpPr/>
            <p:nvPr/>
          </p:nvSpPr>
          <p:spPr>
            <a:xfrm>
              <a:off x="10187031" y="9326249"/>
              <a:ext cx="234939" cy="44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2" name="rc221"/>
            <p:cNvSpPr/>
            <p:nvPr/>
          </p:nvSpPr>
          <p:spPr>
            <a:xfrm>
              <a:off x="10448074" y="9321120"/>
              <a:ext cx="234939" cy="73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3" name="rc222"/>
            <p:cNvSpPr/>
            <p:nvPr/>
          </p:nvSpPr>
          <p:spPr>
            <a:xfrm>
              <a:off x="10709118" y="9322402"/>
              <a:ext cx="234939" cy="54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4" name="rc223"/>
            <p:cNvSpPr/>
            <p:nvPr/>
          </p:nvSpPr>
          <p:spPr>
            <a:xfrm>
              <a:off x="10970161" y="9326052"/>
              <a:ext cx="234939" cy="493"/>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5" name="rc224"/>
            <p:cNvSpPr/>
            <p:nvPr/>
          </p:nvSpPr>
          <p:spPr>
            <a:xfrm>
              <a:off x="8098684" y="9141448"/>
              <a:ext cx="234939" cy="10450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6" name="rc225"/>
            <p:cNvSpPr/>
            <p:nvPr/>
          </p:nvSpPr>
          <p:spPr>
            <a:xfrm>
              <a:off x="8359727" y="9125073"/>
              <a:ext cx="234939" cy="13918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7" name="rc226"/>
            <p:cNvSpPr/>
            <p:nvPr/>
          </p:nvSpPr>
          <p:spPr>
            <a:xfrm>
              <a:off x="8620771" y="9184948"/>
              <a:ext cx="234939" cy="116444"/>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8" name="rc227"/>
            <p:cNvSpPr/>
            <p:nvPr/>
          </p:nvSpPr>
          <p:spPr>
            <a:xfrm>
              <a:off x="8881814" y="9308001"/>
              <a:ext cx="234939" cy="2604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29" name="rc228"/>
            <p:cNvSpPr/>
            <p:nvPr/>
          </p:nvSpPr>
          <p:spPr>
            <a:xfrm>
              <a:off x="9142857" y="9324326"/>
              <a:ext cx="234939" cy="15387"/>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0" name="rc229"/>
            <p:cNvSpPr/>
            <p:nvPr/>
          </p:nvSpPr>
          <p:spPr>
            <a:xfrm>
              <a:off x="9403901" y="9326841"/>
              <a:ext cx="234939" cy="1262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1" name="rc230"/>
            <p:cNvSpPr/>
            <p:nvPr/>
          </p:nvSpPr>
          <p:spPr>
            <a:xfrm>
              <a:off x="9664944" y="9331033"/>
              <a:ext cx="234939" cy="7891"/>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2" name="rc231"/>
            <p:cNvSpPr/>
            <p:nvPr/>
          </p:nvSpPr>
          <p:spPr>
            <a:xfrm>
              <a:off x="9925988" y="9330392"/>
              <a:ext cx="234939" cy="902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3" name="rc232"/>
            <p:cNvSpPr/>
            <p:nvPr/>
          </p:nvSpPr>
          <p:spPr>
            <a:xfrm>
              <a:off x="10187031" y="9326693"/>
              <a:ext cx="234939" cy="13316"/>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4" name="rc233"/>
            <p:cNvSpPr/>
            <p:nvPr/>
          </p:nvSpPr>
          <p:spPr>
            <a:xfrm>
              <a:off x="10448074" y="9321860"/>
              <a:ext cx="234939" cy="17557"/>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5" name="rc234"/>
            <p:cNvSpPr/>
            <p:nvPr/>
          </p:nvSpPr>
          <p:spPr>
            <a:xfrm>
              <a:off x="10709118" y="9322945"/>
              <a:ext cx="234939" cy="1701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6" name="rc235"/>
            <p:cNvSpPr/>
            <p:nvPr/>
          </p:nvSpPr>
          <p:spPr>
            <a:xfrm>
              <a:off x="10970161" y="9326545"/>
              <a:ext cx="234939" cy="1667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7" name="rc236"/>
            <p:cNvSpPr/>
            <p:nvPr/>
          </p:nvSpPr>
          <p:spPr>
            <a:xfrm>
              <a:off x="8098684" y="9245956"/>
              <a:ext cx="234939" cy="101894"/>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8" name="rc237"/>
            <p:cNvSpPr/>
            <p:nvPr/>
          </p:nvSpPr>
          <p:spPr>
            <a:xfrm>
              <a:off x="8359727" y="9264254"/>
              <a:ext cx="234939" cy="8359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39" name="rc238"/>
            <p:cNvSpPr/>
            <p:nvPr/>
          </p:nvSpPr>
          <p:spPr>
            <a:xfrm>
              <a:off x="8620771" y="9301392"/>
              <a:ext cx="234939" cy="46459"/>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0" name="rc239"/>
            <p:cNvSpPr/>
            <p:nvPr/>
          </p:nvSpPr>
          <p:spPr>
            <a:xfrm>
              <a:off x="8881814" y="9334042"/>
              <a:ext cx="234939" cy="13809"/>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1" name="rc240"/>
            <p:cNvSpPr/>
            <p:nvPr/>
          </p:nvSpPr>
          <p:spPr>
            <a:xfrm>
              <a:off x="9142857" y="9339713"/>
              <a:ext cx="234939" cy="813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2" name="rc241"/>
            <p:cNvSpPr/>
            <p:nvPr/>
          </p:nvSpPr>
          <p:spPr>
            <a:xfrm>
              <a:off x="9403901" y="9339467"/>
              <a:ext cx="234939" cy="8384"/>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3" name="rc242"/>
            <p:cNvSpPr/>
            <p:nvPr/>
          </p:nvSpPr>
          <p:spPr>
            <a:xfrm>
              <a:off x="9664944" y="9338924"/>
              <a:ext cx="234939" cy="8926"/>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4" name="rc243"/>
            <p:cNvSpPr/>
            <p:nvPr/>
          </p:nvSpPr>
          <p:spPr>
            <a:xfrm>
              <a:off x="9925988" y="9339417"/>
              <a:ext cx="234939" cy="8433"/>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5" name="rc244"/>
            <p:cNvSpPr/>
            <p:nvPr/>
          </p:nvSpPr>
          <p:spPr>
            <a:xfrm>
              <a:off x="10187031" y="9340009"/>
              <a:ext cx="234939" cy="784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6" name="rc245"/>
            <p:cNvSpPr/>
            <p:nvPr/>
          </p:nvSpPr>
          <p:spPr>
            <a:xfrm>
              <a:off x="10448074" y="9339417"/>
              <a:ext cx="234939" cy="8433"/>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7" name="rc246"/>
            <p:cNvSpPr/>
            <p:nvPr/>
          </p:nvSpPr>
          <p:spPr>
            <a:xfrm>
              <a:off x="10709118" y="9339960"/>
              <a:ext cx="234939" cy="7891"/>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8" name="rc247"/>
            <p:cNvSpPr/>
            <p:nvPr/>
          </p:nvSpPr>
          <p:spPr>
            <a:xfrm>
              <a:off x="10970161" y="9343215"/>
              <a:ext cx="234939" cy="4636"/>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49" name="pg248"/>
            <p:cNvSpPr/>
            <p:nvPr/>
          </p:nvSpPr>
          <p:spPr>
            <a:xfrm>
              <a:off x="8502630"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0" name="tx249"/>
            <p:cNvSpPr/>
            <p:nvPr/>
          </p:nvSpPr>
          <p:spPr>
            <a:xfrm>
              <a:off x="8612357" y="2591149"/>
              <a:ext cx="2079068" cy="186532"/>
            </a:xfrm>
            <a:prstGeom prst="rect">
              <a:avLst/>
            </a:prstGeom>
            <a:noFill/>
          </p:spPr>
          <p:txBody>
            <a:bodyPr wrap="none" lIns="0" tIns="0" rIns="0" bIns="0" anchor="ctr" anchorCtr="1"/>
            <a:lstStyle/>
            <a:p>
              <a:pPr defTabSz="554492">
                <a:lnSpc>
                  <a:spcPts val="1035"/>
                </a:lnSpc>
              </a:pPr>
              <a:r>
                <a:rPr sz="1200">
                  <a:solidFill>
                    <a:srgbClr val="000000">
                      <a:alpha val="100000"/>
                    </a:srgbClr>
                  </a:solidFill>
                  <a:latin typeface="Calibri" panose="020F0502020204030204" pitchFamily="34" charset="0"/>
                  <a:cs typeface="Calibri" panose="020F0502020204030204" pitchFamily="34" charset="0"/>
                </a:rPr>
                <a:t>Total =  93,789 cases</a:t>
              </a:r>
            </a:p>
          </p:txBody>
        </p:sp>
        <p:sp>
          <p:nvSpPr>
            <p:cNvPr id="251" name="rc250"/>
            <p:cNvSpPr/>
            <p:nvPr/>
          </p:nvSpPr>
          <p:spPr>
            <a:xfrm>
              <a:off x="8059528"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2" name="rc251"/>
            <p:cNvSpPr/>
            <p:nvPr/>
          </p:nvSpPr>
          <p:spPr>
            <a:xfrm>
              <a:off x="11244257" y="2336443"/>
              <a:ext cx="3184728" cy="7345284"/>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3" name="pl252"/>
            <p:cNvSpPr/>
            <p:nvPr/>
          </p:nvSpPr>
          <p:spPr>
            <a:xfrm>
              <a:off x="11244257"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4" name="pl253"/>
            <p:cNvSpPr/>
            <p:nvPr/>
          </p:nvSpPr>
          <p:spPr>
            <a:xfrm>
              <a:off x="11244257"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5" name="pl254"/>
            <p:cNvSpPr/>
            <p:nvPr/>
          </p:nvSpPr>
          <p:spPr>
            <a:xfrm>
              <a:off x="11244257"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6" name="pl255"/>
            <p:cNvSpPr/>
            <p:nvPr/>
          </p:nvSpPr>
          <p:spPr>
            <a:xfrm>
              <a:off x="11244257"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7" name="pl256"/>
            <p:cNvSpPr/>
            <p:nvPr/>
          </p:nvSpPr>
          <p:spPr>
            <a:xfrm>
              <a:off x="11244257"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8" name="pl257"/>
            <p:cNvSpPr/>
            <p:nvPr/>
          </p:nvSpPr>
          <p:spPr>
            <a:xfrm>
              <a:off x="11244257"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59" name="rc258"/>
            <p:cNvSpPr/>
            <p:nvPr/>
          </p:nvSpPr>
          <p:spPr>
            <a:xfrm>
              <a:off x="11283413" y="9123840"/>
              <a:ext cx="234939" cy="10056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0" name="rc259"/>
            <p:cNvSpPr/>
            <p:nvPr/>
          </p:nvSpPr>
          <p:spPr>
            <a:xfrm>
              <a:off x="11544456" y="9095186"/>
              <a:ext cx="234939" cy="112745"/>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1" name="rc260"/>
            <p:cNvSpPr/>
            <p:nvPr/>
          </p:nvSpPr>
          <p:spPr>
            <a:xfrm>
              <a:off x="11805500" y="9009665"/>
              <a:ext cx="234939" cy="140956"/>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2" name="rc261"/>
            <p:cNvSpPr/>
            <p:nvPr/>
          </p:nvSpPr>
          <p:spPr>
            <a:xfrm>
              <a:off x="12066543" y="9006903"/>
              <a:ext cx="234939" cy="146036"/>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3" name="rc262"/>
            <p:cNvSpPr/>
            <p:nvPr/>
          </p:nvSpPr>
          <p:spPr>
            <a:xfrm>
              <a:off x="12327586" y="9065544"/>
              <a:ext cx="234939" cy="13128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4" name="rc263"/>
            <p:cNvSpPr/>
            <p:nvPr/>
          </p:nvSpPr>
          <p:spPr>
            <a:xfrm>
              <a:off x="12588630" y="9062437"/>
              <a:ext cx="234939" cy="113287"/>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5" name="rc264"/>
            <p:cNvSpPr/>
            <p:nvPr/>
          </p:nvSpPr>
          <p:spPr>
            <a:xfrm>
              <a:off x="12849673" y="9106924"/>
              <a:ext cx="234939" cy="10810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6" name="rc265"/>
            <p:cNvSpPr/>
            <p:nvPr/>
          </p:nvSpPr>
          <p:spPr>
            <a:xfrm>
              <a:off x="13110717" y="9137946"/>
              <a:ext cx="234939" cy="115457"/>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7" name="rc266"/>
            <p:cNvSpPr/>
            <p:nvPr/>
          </p:nvSpPr>
          <p:spPr>
            <a:xfrm>
              <a:off x="13371760" y="9150473"/>
              <a:ext cx="234939" cy="9405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8" name="rc267"/>
            <p:cNvSpPr/>
            <p:nvPr/>
          </p:nvSpPr>
          <p:spPr>
            <a:xfrm>
              <a:off x="13632803" y="9158019"/>
              <a:ext cx="234939" cy="92967"/>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69" name="rc268"/>
            <p:cNvSpPr/>
            <p:nvPr/>
          </p:nvSpPr>
          <p:spPr>
            <a:xfrm>
              <a:off x="13893847" y="9153334"/>
              <a:ext cx="234939" cy="7442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0" name="rc269"/>
            <p:cNvSpPr/>
            <p:nvPr/>
          </p:nvSpPr>
          <p:spPr>
            <a:xfrm>
              <a:off x="14154890" y="9186329"/>
              <a:ext cx="234939" cy="7669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1" name="rc270"/>
            <p:cNvSpPr/>
            <p:nvPr/>
          </p:nvSpPr>
          <p:spPr>
            <a:xfrm>
              <a:off x="11283413" y="9224404"/>
              <a:ext cx="234939" cy="813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2" name="rc271"/>
            <p:cNvSpPr/>
            <p:nvPr/>
          </p:nvSpPr>
          <p:spPr>
            <a:xfrm>
              <a:off x="11544456" y="9207931"/>
              <a:ext cx="234939" cy="685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3" name="rc272"/>
            <p:cNvSpPr/>
            <p:nvPr/>
          </p:nvSpPr>
          <p:spPr>
            <a:xfrm>
              <a:off x="11805500" y="9150621"/>
              <a:ext cx="234939" cy="4734"/>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4" name="rc273"/>
            <p:cNvSpPr/>
            <p:nvPr/>
          </p:nvSpPr>
          <p:spPr>
            <a:xfrm>
              <a:off x="12066543" y="9152939"/>
              <a:ext cx="234939" cy="315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5" name="rc274"/>
            <p:cNvSpPr/>
            <p:nvPr/>
          </p:nvSpPr>
          <p:spPr>
            <a:xfrm>
              <a:off x="12327586" y="9196834"/>
              <a:ext cx="234939" cy="246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6" name="rc275"/>
            <p:cNvSpPr/>
            <p:nvPr/>
          </p:nvSpPr>
          <p:spPr>
            <a:xfrm>
              <a:off x="12588630" y="9175725"/>
              <a:ext cx="234939" cy="152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7" name="rc276"/>
            <p:cNvSpPr/>
            <p:nvPr/>
          </p:nvSpPr>
          <p:spPr>
            <a:xfrm>
              <a:off x="12849673" y="9215033"/>
              <a:ext cx="234939" cy="1282"/>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8" name="rc277"/>
            <p:cNvSpPr/>
            <p:nvPr/>
          </p:nvSpPr>
          <p:spPr>
            <a:xfrm>
              <a:off x="13110717" y="9253404"/>
              <a:ext cx="234939" cy="108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79" name="rc278"/>
            <p:cNvSpPr/>
            <p:nvPr/>
          </p:nvSpPr>
          <p:spPr>
            <a:xfrm>
              <a:off x="13371760" y="9244526"/>
              <a:ext cx="234939" cy="2170"/>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0" name="rc279"/>
            <p:cNvSpPr/>
            <p:nvPr/>
          </p:nvSpPr>
          <p:spPr>
            <a:xfrm>
              <a:off x="13632803" y="9250987"/>
              <a:ext cx="234939" cy="241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1" name="rc280"/>
            <p:cNvSpPr/>
            <p:nvPr/>
          </p:nvSpPr>
          <p:spPr>
            <a:xfrm>
              <a:off x="13893847" y="9227757"/>
              <a:ext cx="234939" cy="108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2" name="rc281"/>
            <p:cNvSpPr/>
            <p:nvPr/>
          </p:nvSpPr>
          <p:spPr>
            <a:xfrm>
              <a:off x="14154890" y="9263021"/>
              <a:ext cx="234939" cy="197"/>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3" name="rc282"/>
            <p:cNvSpPr/>
            <p:nvPr/>
          </p:nvSpPr>
          <p:spPr>
            <a:xfrm>
              <a:off x="11283413" y="9232541"/>
              <a:ext cx="234939" cy="9321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4" name="rc283"/>
            <p:cNvSpPr/>
            <p:nvPr/>
          </p:nvSpPr>
          <p:spPr>
            <a:xfrm>
              <a:off x="11544456" y="9214786"/>
              <a:ext cx="234939" cy="109539"/>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5" name="rc284"/>
            <p:cNvSpPr/>
            <p:nvPr/>
          </p:nvSpPr>
          <p:spPr>
            <a:xfrm>
              <a:off x="11805500" y="9155356"/>
              <a:ext cx="234939" cy="15555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6" name="rc285"/>
            <p:cNvSpPr/>
            <p:nvPr/>
          </p:nvSpPr>
          <p:spPr>
            <a:xfrm>
              <a:off x="12066543" y="9156096"/>
              <a:ext cx="234939" cy="167243"/>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7" name="rc286"/>
            <p:cNvSpPr/>
            <p:nvPr/>
          </p:nvSpPr>
          <p:spPr>
            <a:xfrm>
              <a:off x="12327586" y="9199300"/>
              <a:ext cx="234939" cy="132078"/>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8" name="rc287"/>
            <p:cNvSpPr/>
            <p:nvPr/>
          </p:nvSpPr>
          <p:spPr>
            <a:xfrm>
              <a:off x="12588630" y="9177254"/>
              <a:ext cx="234939" cy="148649"/>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89" name="rc288"/>
            <p:cNvSpPr/>
            <p:nvPr/>
          </p:nvSpPr>
          <p:spPr>
            <a:xfrm>
              <a:off x="12849673" y="9216315"/>
              <a:ext cx="234939" cy="9568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0" name="rc289"/>
            <p:cNvSpPr/>
            <p:nvPr/>
          </p:nvSpPr>
          <p:spPr>
            <a:xfrm>
              <a:off x="13110717" y="9254489"/>
              <a:ext cx="234939" cy="52131"/>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1" name="rc290"/>
            <p:cNvSpPr/>
            <p:nvPr/>
          </p:nvSpPr>
          <p:spPr>
            <a:xfrm>
              <a:off x="13371760" y="9246696"/>
              <a:ext cx="234939" cy="55435"/>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2" name="rc291"/>
            <p:cNvSpPr/>
            <p:nvPr/>
          </p:nvSpPr>
          <p:spPr>
            <a:xfrm>
              <a:off x="13632803" y="9253404"/>
              <a:ext cx="234939" cy="53314"/>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3" name="rc292"/>
            <p:cNvSpPr/>
            <p:nvPr/>
          </p:nvSpPr>
          <p:spPr>
            <a:xfrm>
              <a:off x="13893847" y="9228842"/>
              <a:ext cx="234939" cy="76938"/>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4" name="rc293"/>
            <p:cNvSpPr/>
            <p:nvPr/>
          </p:nvSpPr>
          <p:spPr>
            <a:xfrm>
              <a:off x="14154890" y="9263218"/>
              <a:ext cx="234939" cy="36200"/>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5" name="rc294"/>
            <p:cNvSpPr/>
            <p:nvPr/>
          </p:nvSpPr>
          <p:spPr>
            <a:xfrm>
              <a:off x="11283413" y="9325756"/>
              <a:ext cx="234939" cy="54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6" name="rc295"/>
            <p:cNvSpPr/>
            <p:nvPr/>
          </p:nvSpPr>
          <p:spPr>
            <a:xfrm>
              <a:off x="11544456" y="9324326"/>
              <a:ext cx="234939" cy="34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7" name="rc296"/>
            <p:cNvSpPr/>
            <p:nvPr/>
          </p:nvSpPr>
          <p:spPr>
            <a:xfrm>
              <a:off x="11805500" y="9310911"/>
              <a:ext cx="234939" cy="88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8" name="rc297"/>
            <p:cNvSpPr/>
            <p:nvPr/>
          </p:nvSpPr>
          <p:spPr>
            <a:xfrm>
              <a:off x="12066543" y="9323339"/>
              <a:ext cx="234939" cy="34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299" name="rc298"/>
            <p:cNvSpPr/>
            <p:nvPr/>
          </p:nvSpPr>
          <p:spPr>
            <a:xfrm>
              <a:off x="12327586" y="9331378"/>
              <a:ext cx="234939" cy="73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0" name="rc299"/>
            <p:cNvSpPr/>
            <p:nvPr/>
          </p:nvSpPr>
          <p:spPr>
            <a:xfrm>
              <a:off x="12588630" y="9325904"/>
              <a:ext cx="234939" cy="394"/>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1" name="rc300"/>
            <p:cNvSpPr/>
            <p:nvPr/>
          </p:nvSpPr>
          <p:spPr>
            <a:xfrm>
              <a:off x="12849673" y="9311996"/>
              <a:ext cx="234939" cy="78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2" name="rc301"/>
            <p:cNvSpPr/>
            <p:nvPr/>
          </p:nvSpPr>
          <p:spPr>
            <a:xfrm>
              <a:off x="13110717" y="9306620"/>
              <a:ext cx="234939" cy="542"/>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3" name="rc302"/>
            <p:cNvSpPr/>
            <p:nvPr/>
          </p:nvSpPr>
          <p:spPr>
            <a:xfrm>
              <a:off x="13371760" y="9302132"/>
              <a:ext cx="234939" cy="690"/>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4" name="rc303"/>
            <p:cNvSpPr/>
            <p:nvPr/>
          </p:nvSpPr>
          <p:spPr>
            <a:xfrm>
              <a:off x="13632803" y="9306718"/>
              <a:ext cx="234939" cy="83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5" name="rc304"/>
            <p:cNvSpPr/>
            <p:nvPr/>
          </p:nvSpPr>
          <p:spPr>
            <a:xfrm>
              <a:off x="13893847" y="9305781"/>
              <a:ext cx="234939" cy="789"/>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6" name="rc305"/>
            <p:cNvSpPr/>
            <p:nvPr/>
          </p:nvSpPr>
          <p:spPr>
            <a:xfrm>
              <a:off x="14154890" y="9299419"/>
              <a:ext cx="234939" cy="1726"/>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7" name="rc306"/>
            <p:cNvSpPr/>
            <p:nvPr/>
          </p:nvSpPr>
          <p:spPr>
            <a:xfrm>
              <a:off x="11283413" y="9326298"/>
              <a:ext cx="234939" cy="16226"/>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8" name="rc307"/>
            <p:cNvSpPr/>
            <p:nvPr/>
          </p:nvSpPr>
          <p:spPr>
            <a:xfrm>
              <a:off x="11544456" y="9324671"/>
              <a:ext cx="234939" cy="19284"/>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09" name="rc308"/>
            <p:cNvSpPr/>
            <p:nvPr/>
          </p:nvSpPr>
          <p:spPr>
            <a:xfrm>
              <a:off x="11805500" y="9311798"/>
              <a:ext cx="234939" cy="29739"/>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0" name="rc309"/>
            <p:cNvSpPr/>
            <p:nvPr/>
          </p:nvSpPr>
          <p:spPr>
            <a:xfrm>
              <a:off x="12066543" y="9323684"/>
              <a:ext cx="234939" cy="18593"/>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1" name="rc310"/>
            <p:cNvSpPr/>
            <p:nvPr/>
          </p:nvSpPr>
          <p:spPr>
            <a:xfrm>
              <a:off x="12327586" y="9332118"/>
              <a:ext cx="234939" cy="9863"/>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2" name="rc311"/>
            <p:cNvSpPr/>
            <p:nvPr/>
          </p:nvSpPr>
          <p:spPr>
            <a:xfrm>
              <a:off x="12588630" y="9326298"/>
              <a:ext cx="234939" cy="17113"/>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3" name="rc312"/>
            <p:cNvSpPr/>
            <p:nvPr/>
          </p:nvSpPr>
          <p:spPr>
            <a:xfrm>
              <a:off x="12849673" y="9312785"/>
              <a:ext cx="234939" cy="3131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4" name="rc313"/>
            <p:cNvSpPr/>
            <p:nvPr/>
          </p:nvSpPr>
          <p:spPr>
            <a:xfrm>
              <a:off x="13110717" y="9307162"/>
              <a:ext cx="234939" cy="3659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5" name="rc314"/>
            <p:cNvSpPr/>
            <p:nvPr/>
          </p:nvSpPr>
          <p:spPr>
            <a:xfrm>
              <a:off x="13371760" y="9302822"/>
              <a:ext cx="234939" cy="4059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6" name="rc315"/>
            <p:cNvSpPr/>
            <p:nvPr/>
          </p:nvSpPr>
          <p:spPr>
            <a:xfrm>
              <a:off x="13632803" y="9307557"/>
              <a:ext cx="234939" cy="35707"/>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7" name="rc316"/>
            <p:cNvSpPr/>
            <p:nvPr/>
          </p:nvSpPr>
          <p:spPr>
            <a:xfrm>
              <a:off x="13893847" y="9306570"/>
              <a:ext cx="234939" cy="34819"/>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8" name="rc317"/>
            <p:cNvSpPr/>
            <p:nvPr/>
          </p:nvSpPr>
          <p:spPr>
            <a:xfrm>
              <a:off x="14154890" y="9301145"/>
              <a:ext cx="234939" cy="42168"/>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19" name="rc318"/>
            <p:cNvSpPr/>
            <p:nvPr/>
          </p:nvSpPr>
          <p:spPr>
            <a:xfrm>
              <a:off x="11283413" y="9342525"/>
              <a:ext cx="234939" cy="5326"/>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0" name="rc319"/>
            <p:cNvSpPr/>
            <p:nvPr/>
          </p:nvSpPr>
          <p:spPr>
            <a:xfrm>
              <a:off x="11544456" y="9343955"/>
              <a:ext cx="234939" cy="3896"/>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1" name="rc320"/>
            <p:cNvSpPr/>
            <p:nvPr/>
          </p:nvSpPr>
          <p:spPr>
            <a:xfrm>
              <a:off x="11805500" y="9341538"/>
              <a:ext cx="234939" cy="6312"/>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2" name="rc321"/>
            <p:cNvSpPr/>
            <p:nvPr/>
          </p:nvSpPr>
          <p:spPr>
            <a:xfrm>
              <a:off x="12066543" y="9342278"/>
              <a:ext cx="234939" cy="5573"/>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3" name="rc322"/>
            <p:cNvSpPr/>
            <p:nvPr/>
          </p:nvSpPr>
          <p:spPr>
            <a:xfrm>
              <a:off x="12327586" y="9341982"/>
              <a:ext cx="234939" cy="5869"/>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4" name="rc323"/>
            <p:cNvSpPr/>
            <p:nvPr/>
          </p:nvSpPr>
          <p:spPr>
            <a:xfrm>
              <a:off x="12588630" y="9343412"/>
              <a:ext cx="234939" cy="443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5" name="rc324"/>
            <p:cNvSpPr/>
            <p:nvPr/>
          </p:nvSpPr>
          <p:spPr>
            <a:xfrm>
              <a:off x="12849673" y="9344103"/>
              <a:ext cx="234939" cy="374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6" name="rc325"/>
            <p:cNvSpPr/>
            <p:nvPr/>
          </p:nvSpPr>
          <p:spPr>
            <a:xfrm>
              <a:off x="13110717" y="9343758"/>
              <a:ext cx="234939" cy="4093"/>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7" name="rc326"/>
            <p:cNvSpPr/>
            <p:nvPr/>
          </p:nvSpPr>
          <p:spPr>
            <a:xfrm>
              <a:off x="13371760" y="9343412"/>
              <a:ext cx="234939" cy="443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8" name="rc327"/>
            <p:cNvSpPr/>
            <p:nvPr/>
          </p:nvSpPr>
          <p:spPr>
            <a:xfrm>
              <a:off x="13632803" y="9343264"/>
              <a:ext cx="234939" cy="4586"/>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29" name="rc328"/>
            <p:cNvSpPr/>
            <p:nvPr/>
          </p:nvSpPr>
          <p:spPr>
            <a:xfrm>
              <a:off x="13893847" y="9341390"/>
              <a:ext cx="234939" cy="6460"/>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0" name="rc329"/>
            <p:cNvSpPr/>
            <p:nvPr/>
          </p:nvSpPr>
          <p:spPr>
            <a:xfrm>
              <a:off x="14154890" y="9343314"/>
              <a:ext cx="234939" cy="453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1" name="pg330"/>
            <p:cNvSpPr/>
            <p:nvPr/>
          </p:nvSpPr>
          <p:spPr>
            <a:xfrm>
              <a:off x="11687359"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2" name="tx331"/>
            <p:cNvSpPr/>
            <p:nvPr/>
          </p:nvSpPr>
          <p:spPr>
            <a:xfrm>
              <a:off x="11797087" y="2591149"/>
              <a:ext cx="2079068" cy="186532"/>
            </a:xfrm>
            <a:prstGeom prst="rect">
              <a:avLst/>
            </a:prstGeom>
            <a:noFill/>
          </p:spPr>
          <p:txBody>
            <a:bodyPr wrap="none" lIns="0" tIns="0" rIns="0" bIns="0" anchor="ctr" anchorCtr="1"/>
            <a:lstStyle/>
            <a:p>
              <a:pPr defTabSz="554492">
                <a:lnSpc>
                  <a:spcPts val="1035"/>
                </a:lnSpc>
              </a:pPr>
              <a:r>
                <a:rPr sz="1200">
                  <a:solidFill>
                    <a:srgbClr val="000000">
                      <a:alpha val="100000"/>
                    </a:srgbClr>
                  </a:solidFill>
                  <a:latin typeface="Calibri" panose="020F0502020204030204" pitchFamily="34" charset="0"/>
                  <a:cs typeface="Calibri" panose="020F0502020204030204" pitchFamily="34" charset="0"/>
                </a:rPr>
                <a:t>Total =  59,157 cases</a:t>
              </a:r>
            </a:p>
          </p:txBody>
        </p:sp>
        <p:sp>
          <p:nvSpPr>
            <p:cNvPr id="333" name="rc332"/>
            <p:cNvSpPr/>
            <p:nvPr/>
          </p:nvSpPr>
          <p:spPr>
            <a:xfrm>
              <a:off x="11244257"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4" name="rc333"/>
            <p:cNvSpPr/>
            <p:nvPr/>
          </p:nvSpPr>
          <p:spPr>
            <a:xfrm>
              <a:off x="14428985" y="2336443"/>
              <a:ext cx="3184728" cy="7345284"/>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5" name="pl334"/>
            <p:cNvSpPr/>
            <p:nvPr/>
          </p:nvSpPr>
          <p:spPr>
            <a:xfrm>
              <a:off x="14428985"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6" name="pl335"/>
            <p:cNvSpPr/>
            <p:nvPr/>
          </p:nvSpPr>
          <p:spPr>
            <a:xfrm>
              <a:off x="14428985"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7" name="pl336"/>
            <p:cNvSpPr/>
            <p:nvPr/>
          </p:nvSpPr>
          <p:spPr>
            <a:xfrm>
              <a:off x="14428985"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8" name="pl337"/>
            <p:cNvSpPr/>
            <p:nvPr/>
          </p:nvSpPr>
          <p:spPr>
            <a:xfrm>
              <a:off x="14428985"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39" name="pl338"/>
            <p:cNvSpPr/>
            <p:nvPr/>
          </p:nvSpPr>
          <p:spPr>
            <a:xfrm>
              <a:off x="14428985"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0" name="pl339"/>
            <p:cNvSpPr/>
            <p:nvPr/>
          </p:nvSpPr>
          <p:spPr>
            <a:xfrm>
              <a:off x="14428985"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1" name="rc340"/>
            <p:cNvSpPr/>
            <p:nvPr/>
          </p:nvSpPr>
          <p:spPr>
            <a:xfrm>
              <a:off x="14468142" y="8877537"/>
              <a:ext cx="234939" cy="222383"/>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2" name="rc341"/>
            <p:cNvSpPr/>
            <p:nvPr/>
          </p:nvSpPr>
          <p:spPr>
            <a:xfrm>
              <a:off x="14729185" y="8962565"/>
              <a:ext cx="234939" cy="216957"/>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3" name="rc342"/>
            <p:cNvSpPr/>
            <p:nvPr/>
          </p:nvSpPr>
          <p:spPr>
            <a:xfrm>
              <a:off x="14990229" y="9280036"/>
              <a:ext cx="234939" cy="41872"/>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4" name="rc343"/>
            <p:cNvSpPr/>
            <p:nvPr/>
          </p:nvSpPr>
          <p:spPr>
            <a:xfrm>
              <a:off x="14468142" y="9099920"/>
              <a:ext cx="234939" cy="246"/>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5" name="rc344"/>
            <p:cNvSpPr/>
            <p:nvPr/>
          </p:nvSpPr>
          <p:spPr>
            <a:xfrm>
              <a:off x="14729185" y="9179522"/>
              <a:ext cx="234939" cy="345"/>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6" name="rc345"/>
            <p:cNvSpPr/>
            <p:nvPr/>
          </p:nvSpPr>
          <p:spPr>
            <a:xfrm>
              <a:off x="14990229" y="9321909"/>
              <a:ext cx="234939" cy="98"/>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7" name="rc346"/>
            <p:cNvSpPr/>
            <p:nvPr/>
          </p:nvSpPr>
          <p:spPr>
            <a:xfrm>
              <a:off x="14468142" y="9100167"/>
              <a:ext cx="234939" cy="199942"/>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8" name="rc347"/>
            <p:cNvSpPr/>
            <p:nvPr/>
          </p:nvSpPr>
          <p:spPr>
            <a:xfrm>
              <a:off x="14729185" y="9179868"/>
              <a:ext cx="234939" cy="117085"/>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49" name="rc348"/>
            <p:cNvSpPr/>
            <p:nvPr/>
          </p:nvSpPr>
          <p:spPr>
            <a:xfrm>
              <a:off x="14990229" y="9322007"/>
              <a:ext cx="234939" cy="246"/>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0" name="rc349"/>
            <p:cNvSpPr/>
            <p:nvPr/>
          </p:nvSpPr>
          <p:spPr>
            <a:xfrm>
              <a:off x="14468142" y="9300109"/>
              <a:ext cx="234939" cy="1578"/>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1" name="rc350"/>
            <p:cNvSpPr/>
            <p:nvPr/>
          </p:nvSpPr>
          <p:spPr>
            <a:xfrm>
              <a:off x="14729185" y="9296953"/>
              <a:ext cx="234939" cy="1627"/>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2" name="rc351"/>
            <p:cNvSpPr/>
            <p:nvPr/>
          </p:nvSpPr>
          <p:spPr>
            <a:xfrm>
              <a:off x="14990229" y="9322254"/>
              <a:ext cx="234939" cy="1035"/>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3" name="rc352"/>
            <p:cNvSpPr/>
            <p:nvPr/>
          </p:nvSpPr>
          <p:spPr>
            <a:xfrm>
              <a:off x="14468142" y="9301688"/>
              <a:ext cx="234939" cy="43105"/>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4" name="rc353"/>
            <p:cNvSpPr/>
            <p:nvPr/>
          </p:nvSpPr>
          <p:spPr>
            <a:xfrm>
              <a:off x="14729185" y="9298581"/>
              <a:ext cx="234939" cy="46262"/>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5" name="rc354"/>
            <p:cNvSpPr/>
            <p:nvPr/>
          </p:nvSpPr>
          <p:spPr>
            <a:xfrm>
              <a:off x="14990229" y="9323290"/>
              <a:ext cx="234939" cy="24561"/>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6" name="rc355"/>
            <p:cNvSpPr/>
            <p:nvPr/>
          </p:nvSpPr>
          <p:spPr>
            <a:xfrm>
              <a:off x="14468142" y="9344793"/>
              <a:ext cx="234939" cy="3057"/>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7" name="rc356"/>
            <p:cNvSpPr/>
            <p:nvPr/>
          </p:nvSpPr>
          <p:spPr>
            <a:xfrm>
              <a:off x="14729185" y="9344843"/>
              <a:ext cx="234939" cy="3008"/>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8" name="pg357"/>
            <p:cNvSpPr/>
            <p:nvPr/>
          </p:nvSpPr>
          <p:spPr>
            <a:xfrm>
              <a:off x="14872088" y="2482994"/>
              <a:ext cx="2298524" cy="374653"/>
            </a:xfrm>
            <a:custGeom>
              <a:avLst/>
              <a:gdLst/>
              <a:ahLst/>
              <a:cxnLst/>
              <a:rect l="0" t="0" r="0" b="0"/>
              <a:pathLst>
                <a:path w="2298524" h="374653">
                  <a:moveTo>
                    <a:pt x="27432"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59" name="tx358"/>
            <p:cNvSpPr/>
            <p:nvPr/>
          </p:nvSpPr>
          <p:spPr>
            <a:xfrm>
              <a:off x="14981817" y="2591149"/>
              <a:ext cx="2079068" cy="186532"/>
            </a:xfrm>
            <a:prstGeom prst="rect">
              <a:avLst/>
            </a:prstGeom>
            <a:noFill/>
          </p:spPr>
          <p:txBody>
            <a:bodyPr wrap="none" lIns="0" tIns="0" rIns="0" bIns="0" anchor="ctr" anchorCtr="1"/>
            <a:lstStyle/>
            <a:p>
              <a:pPr defTabSz="554492">
                <a:lnSpc>
                  <a:spcPts val="1035"/>
                </a:lnSpc>
              </a:pPr>
              <a:r>
                <a:rPr sz="1200">
                  <a:solidFill>
                    <a:srgbClr val="000000">
                      <a:alpha val="100000"/>
                    </a:srgbClr>
                  </a:solidFill>
                  <a:latin typeface="Calibri" panose="020F0502020204030204" pitchFamily="34" charset="0"/>
                  <a:cs typeface="Calibri" panose="020F0502020204030204" pitchFamily="34" charset="0"/>
                </a:rPr>
                <a:t>Total =  18,723 cases</a:t>
              </a:r>
            </a:p>
          </p:txBody>
        </p:sp>
        <p:sp>
          <p:nvSpPr>
            <p:cNvPr id="360" name="rc359"/>
            <p:cNvSpPr/>
            <p:nvPr/>
          </p:nvSpPr>
          <p:spPr>
            <a:xfrm>
              <a:off x="14428985"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61" name="tx360"/>
            <p:cNvSpPr/>
            <p:nvPr/>
          </p:nvSpPr>
          <p:spPr>
            <a:xfrm>
              <a:off x="2999909" y="2068258"/>
              <a:ext cx="565050" cy="185787"/>
            </a:xfrm>
            <a:prstGeom prst="rect">
              <a:avLst/>
            </a:prstGeom>
            <a:noFill/>
          </p:spPr>
          <p:txBody>
            <a:bodyPr wrap="none" lIns="0" tIns="0" rIns="0" bIns="0" anchor="ctr" anchorCtr="1"/>
            <a:lstStyle/>
            <a:p>
              <a:pPr defTabSz="554492">
                <a:lnSpc>
                  <a:spcPts val="1213"/>
                </a:lnSpc>
              </a:pPr>
              <a:r>
                <a:rPr sz="1400" b="1" dirty="0">
                  <a:solidFill>
                    <a:srgbClr val="000000">
                      <a:alpha val="100000"/>
                    </a:srgbClr>
                  </a:solidFill>
                  <a:latin typeface="Calibri" panose="020F0502020204030204" pitchFamily="34" charset="0"/>
                  <a:cs typeface="Calibri" panose="020F0502020204030204" pitchFamily="34" charset="0"/>
                </a:rPr>
                <a:t>2018</a:t>
              </a:r>
            </a:p>
          </p:txBody>
        </p:sp>
        <p:sp>
          <p:nvSpPr>
            <p:cNvPr id="362" name="tx361"/>
            <p:cNvSpPr/>
            <p:nvPr/>
          </p:nvSpPr>
          <p:spPr>
            <a:xfrm>
              <a:off x="6184638" y="2068258"/>
              <a:ext cx="565050" cy="185787"/>
            </a:xfrm>
            <a:prstGeom prst="rect">
              <a:avLst/>
            </a:prstGeom>
            <a:noFill/>
          </p:spPr>
          <p:txBody>
            <a:bodyPr wrap="none" lIns="0" tIns="0" rIns="0" bIns="0" anchor="ctr" anchorCtr="1"/>
            <a:lstStyle/>
            <a:p>
              <a:pPr defTabSz="554492">
                <a:lnSpc>
                  <a:spcPts val="1213"/>
                </a:lnSpc>
              </a:pPr>
              <a:r>
                <a:rPr sz="1400" b="1" dirty="0">
                  <a:solidFill>
                    <a:srgbClr val="000000">
                      <a:alpha val="100000"/>
                    </a:srgbClr>
                  </a:solidFill>
                  <a:latin typeface="Calibri" panose="020F0502020204030204" pitchFamily="34" charset="0"/>
                  <a:cs typeface="Calibri" panose="020F0502020204030204" pitchFamily="34" charset="0"/>
                </a:rPr>
                <a:t>2019</a:t>
              </a:r>
            </a:p>
          </p:txBody>
        </p:sp>
        <p:sp>
          <p:nvSpPr>
            <p:cNvPr id="363" name="tx362"/>
            <p:cNvSpPr/>
            <p:nvPr/>
          </p:nvSpPr>
          <p:spPr>
            <a:xfrm>
              <a:off x="9369367" y="2068382"/>
              <a:ext cx="565050" cy="185663"/>
            </a:xfrm>
            <a:prstGeom prst="rect">
              <a:avLst/>
            </a:prstGeom>
            <a:noFill/>
          </p:spPr>
          <p:txBody>
            <a:bodyPr wrap="none" lIns="0" tIns="0" rIns="0" bIns="0" anchor="ctr" anchorCtr="1"/>
            <a:lstStyle/>
            <a:p>
              <a:pPr defTabSz="554492">
                <a:lnSpc>
                  <a:spcPts val="1213"/>
                </a:lnSpc>
              </a:pPr>
              <a:r>
                <a:rPr sz="1400" b="1" dirty="0">
                  <a:solidFill>
                    <a:srgbClr val="000000">
                      <a:alpha val="100000"/>
                    </a:srgbClr>
                  </a:solidFill>
                  <a:latin typeface="Calibri" panose="020F0502020204030204" pitchFamily="34" charset="0"/>
                  <a:cs typeface="Calibri" panose="020F0502020204030204" pitchFamily="34" charset="0"/>
                </a:rPr>
                <a:t>2020</a:t>
              </a:r>
            </a:p>
          </p:txBody>
        </p:sp>
        <p:sp>
          <p:nvSpPr>
            <p:cNvPr id="364" name="tx363"/>
            <p:cNvSpPr/>
            <p:nvPr/>
          </p:nvSpPr>
          <p:spPr>
            <a:xfrm>
              <a:off x="12554096" y="2068382"/>
              <a:ext cx="565050" cy="185663"/>
            </a:xfrm>
            <a:prstGeom prst="rect">
              <a:avLst/>
            </a:prstGeom>
            <a:noFill/>
          </p:spPr>
          <p:txBody>
            <a:bodyPr wrap="none" lIns="0" tIns="0" rIns="0" bIns="0" anchor="ctr" anchorCtr="1"/>
            <a:lstStyle/>
            <a:p>
              <a:pPr defTabSz="554492">
                <a:lnSpc>
                  <a:spcPts val="1213"/>
                </a:lnSpc>
              </a:pPr>
              <a:r>
                <a:rPr sz="1400" b="1" dirty="0">
                  <a:solidFill>
                    <a:srgbClr val="000000">
                      <a:alpha val="100000"/>
                    </a:srgbClr>
                  </a:solidFill>
                  <a:latin typeface="Calibri" panose="020F0502020204030204" pitchFamily="34" charset="0"/>
                  <a:cs typeface="Calibri" panose="020F0502020204030204" pitchFamily="34" charset="0"/>
                </a:rPr>
                <a:t>2021</a:t>
              </a:r>
            </a:p>
          </p:txBody>
        </p:sp>
        <p:sp>
          <p:nvSpPr>
            <p:cNvPr id="365" name="tx364"/>
            <p:cNvSpPr/>
            <p:nvPr/>
          </p:nvSpPr>
          <p:spPr>
            <a:xfrm>
              <a:off x="15738825" y="2068382"/>
              <a:ext cx="565050" cy="185663"/>
            </a:xfrm>
            <a:prstGeom prst="rect">
              <a:avLst/>
            </a:prstGeom>
            <a:noFill/>
          </p:spPr>
          <p:txBody>
            <a:bodyPr wrap="none" lIns="0" tIns="0" rIns="0" bIns="0" anchor="ctr" anchorCtr="1"/>
            <a:lstStyle/>
            <a:p>
              <a:pPr defTabSz="554492">
                <a:lnSpc>
                  <a:spcPts val="1213"/>
                </a:lnSpc>
              </a:pPr>
              <a:r>
                <a:rPr sz="1400" b="1" dirty="0">
                  <a:solidFill>
                    <a:srgbClr val="000000">
                      <a:alpha val="100000"/>
                    </a:srgbClr>
                  </a:solidFill>
                  <a:latin typeface="Calibri" panose="020F0502020204030204" pitchFamily="34" charset="0"/>
                  <a:cs typeface="Calibri" panose="020F0502020204030204" pitchFamily="34" charset="0"/>
                </a:rPr>
                <a:t>2022</a:t>
              </a:r>
            </a:p>
          </p:txBody>
        </p:sp>
        <p:sp>
          <p:nvSpPr>
            <p:cNvPr id="366" name="pl365"/>
            <p:cNvSpPr/>
            <p:nvPr/>
          </p:nvSpPr>
          <p:spPr>
            <a:xfrm>
              <a:off x="184669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67" name="pl366"/>
            <p:cNvSpPr/>
            <p:nvPr/>
          </p:nvSpPr>
          <p:spPr>
            <a:xfrm>
              <a:off x="210773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68" name="pl367"/>
            <p:cNvSpPr/>
            <p:nvPr/>
          </p:nvSpPr>
          <p:spPr>
            <a:xfrm>
              <a:off x="236878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69" name="pl368"/>
            <p:cNvSpPr/>
            <p:nvPr/>
          </p:nvSpPr>
          <p:spPr>
            <a:xfrm>
              <a:off x="26298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0" name="pl369"/>
            <p:cNvSpPr/>
            <p:nvPr/>
          </p:nvSpPr>
          <p:spPr>
            <a:xfrm>
              <a:off x="28908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1" name="pl370"/>
            <p:cNvSpPr/>
            <p:nvPr/>
          </p:nvSpPr>
          <p:spPr>
            <a:xfrm>
              <a:off x="315191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2" name="pl371"/>
            <p:cNvSpPr/>
            <p:nvPr/>
          </p:nvSpPr>
          <p:spPr>
            <a:xfrm>
              <a:off x="34129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3" name="pl372"/>
            <p:cNvSpPr/>
            <p:nvPr/>
          </p:nvSpPr>
          <p:spPr>
            <a:xfrm>
              <a:off x="36739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4" name="pl373"/>
            <p:cNvSpPr/>
            <p:nvPr/>
          </p:nvSpPr>
          <p:spPr>
            <a:xfrm>
              <a:off x="39350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5" name="pl374"/>
            <p:cNvSpPr/>
            <p:nvPr/>
          </p:nvSpPr>
          <p:spPr>
            <a:xfrm>
              <a:off x="41960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6" name="pl375"/>
            <p:cNvSpPr/>
            <p:nvPr/>
          </p:nvSpPr>
          <p:spPr>
            <a:xfrm>
              <a:off x="44571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7" name="pl376"/>
            <p:cNvSpPr/>
            <p:nvPr/>
          </p:nvSpPr>
          <p:spPr>
            <a:xfrm>
              <a:off x="47181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78" name="tx377"/>
            <p:cNvSpPr/>
            <p:nvPr/>
          </p:nvSpPr>
          <p:spPr>
            <a:xfrm rot="-5400000">
              <a:off x="1702277" y="9847582"/>
              <a:ext cx="286667" cy="129443"/>
            </a:xfrm>
            <a:prstGeom prst="rect">
              <a:avLst/>
            </a:prstGeom>
            <a:noFill/>
          </p:spPr>
          <p:txBody>
            <a:bodyPr wrap="none" lIns="0" tIns="0" rIns="0" bIns="0" anchor="ctr" anchorCtr="1"/>
            <a:lstStyle/>
            <a:p>
              <a:pPr defTabSz="554492">
                <a:lnSpc>
                  <a:spcPts val="849"/>
                </a:lnSpc>
              </a:pPr>
              <a:r>
                <a:rPr sz="849" dirty="0">
                  <a:solidFill>
                    <a:srgbClr val="000000">
                      <a:alpha val="100000"/>
                    </a:srgbClr>
                  </a:solidFill>
                  <a:latin typeface="Calibri" panose="020F0502020204030204" pitchFamily="34" charset="0"/>
                  <a:cs typeface="Calibri" panose="020F0502020204030204" pitchFamily="34" charset="0"/>
                </a:rPr>
                <a:t>Jan</a:t>
              </a:r>
            </a:p>
          </p:txBody>
        </p:sp>
        <p:sp>
          <p:nvSpPr>
            <p:cNvPr id="379" name="tx378"/>
            <p:cNvSpPr/>
            <p:nvPr/>
          </p:nvSpPr>
          <p:spPr>
            <a:xfrm rot="-5400000">
              <a:off x="1953510"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Feb</a:t>
              </a:r>
            </a:p>
          </p:txBody>
        </p:sp>
        <p:sp>
          <p:nvSpPr>
            <p:cNvPr id="380" name="tx379"/>
            <p:cNvSpPr/>
            <p:nvPr/>
          </p:nvSpPr>
          <p:spPr>
            <a:xfrm rot="-5400000">
              <a:off x="2214640"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Mar</a:t>
              </a:r>
            </a:p>
          </p:txBody>
        </p:sp>
        <p:sp>
          <p:nvSpPr>
            <p:cNvPr id="381" name="tx380"/>
            <p:cNvSpPr/>
            <p:nvPr/>
          </p:nvSpPr>
          <p:spPr>
            <a:xfrm rot="-5400000">
              <a:off x="2473817" y="9831001"/>
              <a:ext cx="276683" cy="162607"/>
            </a:xfrm>
            <a:prstGeom prst="rect">
              <a:avLst/>
            </a:prstGeom>
            <a:noFill/>
          </p:spPr>
          <p:txBody>
            <a:bodyPr wrap="none" lIns="0" tIns="0" rIns="0" bIns="0" anchor="ctr" anchorCtr="1"/>
            <a:lstStyle/>
            <a:p>
              <a:pPr defTabSz="554492">
                <a:lnSpc>
                  <a:spcPts val="849"/>
                </a:lnSpc>
              </a:pPr>
              <a:r>
                <a:rPr sz="849" dirty="0">
                  <a:solidFill>
                    <a:srgbClr val="000000">
                      <a:alpha val="100000"/>
                    </a:srgbClr>
                  </a:solidFill>
                  <a:latin typeface="Calibri" panose="020F0502020204030204" pitchFamily="34" charset="0"/>
                  <a:cs typeface="Calibri" panose="020F0502020204030204" pitchFamily="34" charset="0"/>
                </a:rPr>
                <a:t>Apr</a:t>
              </a:r>
            </a:p>
          </p:txBody>
        </p:sp>
        <p:sp>
          <p:nvSpPr>
            <p:cNvPr id="382" name="tx381"/>
            <p:cNvSpPr/>
            <p:nvPr/>
          </p:nvSpPr>
          <p:spPr>
            <a:xfrm rot="-5400000">
              <a:off x="2704214"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May</a:t>
              </a:r>
            </a:p>
          </p:txBody>
        </p:sp>
        <p:sp>
          <p:nvSpPr>
            <p:cNvPr id="383" name="tx382"/>
            <p:cNvSpPr/>
            <p:nvPr/>
          </p:nvSpPr>
          <p:spPr>
            <a:xfrm rot="-5400000">
              <a:off x="300749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Jun</a:t>
              </a:r>
            </a:p>
          </p:txBody>
        </p:sp>
        <p:sp>
          <p:nvSpPr>
            <p:cNvPr id="384" name="tx383"/>
            <p:cNvSpPr/>
            <p:nvPr/>
          </p:nvSpPr>
          <p:spPr>
            <a:xfrm rot="-5400000">
              <a:off x="3298228"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Jul</a:t>
              </a:r>
            </a:p>
          </p:txBody>
        </p:sp>
        <p:sp>
          <p:nvSpPr>
            <p:cNvPr id="385" name="tx384"/>
            <p:cNvSpPr/>
            <p:nvPr/>
          </p:nvSpPr>
          <p:spPr>
            <a:xfrm rot="-5400000">
              <a:off x="3497111"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Aug</a:t>
              </a:r>
            </a:p>
          </p:txBody>
        </p:sp>
        <p:sp>
          <p:nvSpPr>
            <p:cNvPr id="386" name="tx385"/>
            <p:cNvSpPr/>
            <p:nvPr/>
          </p:nvSpPr>
          <p:spPr>
            <a:xfrm rot="-5400000">
              <a:off x="3758111"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Sep</a:t>
              </a:r>
            </a:p>
          </p:txBody>
        </p:sp>
        <p:sp>
          <p:nvSpPr>
            <p:cNvPr id="387" name="tx386"/>
            <p:cNvSpPr/>
            <p:nvPr/>
          </p:nvSpPr>
          <p:spPr>
            <a:xfrm rot="-5400000">
              <a:off x="4055574"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Oct</a:t>
              </a:r>
            </a:p>
          </p:txBody>
        </p:sp>
        <p:sp>
          <p:nvSpPr>
            <p:cNvPr id="388" name="tx387"/>
            <p:cNvSpPr/>
            <p:nvPr/>
          </p:nvSpPr>
          <p:spPr>
            <a:xfrm rot="-5400000">
              <a:off x="429799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Nov</a:t>
              </a:r>
            </a:p>
          </p:txBody>
        </p:sp>
        <p:sp>
          <p:nvSpPr>
            <p:cNvPr id="389" name="tx388"/>
            <p:cNvSpPr/>
            <p:nvPr/>
          </p:nvSpPr>
          <p:spPr>
            <a:xfrm rot="-5400000">
              <a:off x="4559038"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Dec</a:t>
              </a:r>
            </a:p>
          </p:txBody>
        </p:sp>
        <p:sp>
          <p:nvSpPr>
            <p:cNvPr id="390" name="pl389"/>
            <p:cNvSpPr/>
            <p:nvPr/>
          </p:nvSpPr>
          <p:spPr>
            <a:xfrm>
              <a:off x="503142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1" name="pl390"/>
            <p:cNvSpPr/>
            <p:nvPr/>
          </p:nvSpPr>
          <p:spPr>
            <a:xfrm>
              <a:off x="529246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2" name="pl391"/>
            <p:cNvSpPr/>
            <p:nvPr/>
          </p:nvSpPr>
          <p:spPr>
            <a:xfrm>
              <a:off x="55535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3" name="pl392"/>
            <p:cNvSpPr/>
            <p:nvPr/>
          </p:nvSpPr>
          <p:spPr>
            <a:xfrm>
              <a:off x="58145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4" name="pl393"/>
            <p:cNvSpPr/>
            <p:nvPr/>
          </p:nvSpPr>
          <p:spPr>
            <a:xfrm>
              <a:off x="60755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5" name="pl394"/>
            <p:cNvSpPr/>
            <p:nvPr/>
          </p:nvSpPr>
          <p:spPr>
            <a:xfrm>
              <a:off x="633664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6" name="pl395"/>
            <p:cNvSpPr/>
            <p:nvPr/>
          </p:nvSpPr>
          <p:spPr>
            <a:xfrm>
              <a:off x="65976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7" name="pl396"/>
            <p:cNvSpPr/>
            <p:nvPr/>
          </p:nvSpPr>
          <p:spPr>
            <a:xfrm>
              <a:off x="68587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8" name="pl397"/>
            <p:cNvSpPr/>
            <p:nvPr/>
          </p:nvSpPr>
          <p:spPr>
            <a:xfrm>
              <a:off x="711977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399" name="pl398"/>
            <p:cNvSpPr/>
            <p:nvPr/>
          </p:nvSpPr>
          <p:spPr>
            <a:xfrm>
              <a:off x="73808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00" name="pl399"/>
            <p:cNvSpPr/>
            <p:nvPr/>
          </p:nvSpPr>
          <p:spPr>
            <a:xfrm>
              <a:off x="76418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01" name="pl400"/>
            <p:cNvSpPr/>
            <p:nvPr/>
          </p:nvSpPr>
          <p:spPr>
            <a:xfrm>
              <a:off x="79029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02" name="tx401"/>
            <p:cNvSpPr/>
            <p:nvPr/>
          </p:nvSpPr>
          <p:spPr>
            <a:xfrm rot="-5400000">
              <a:off x="4887006"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Jan</a:t>
              </a:r>
            </a:p>
          </p:txBody>
        </p:sp>
        <p:sp>
          <p:nvSpPr>
            <p:cNvPr id="403" name="tx402"/>
            <p:cNvSpPr/>
            <p:nvPr/>
          </p:nvSpPr>
          <p:spPr>
            <a:xfrm rot="-5400000">
              <a:off x="5138239"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Feb</a:t>
              </a:r>
            </a:p>
          </p:txBody>
        </p:sp>
        <p:sp>
          <p:nvSpPr>
            <p:cNvPr id="404" name="tx403"/>
            <p:cNvSpPr/>
            <p:nvPr/>
          </p:nvSpPr>
          <p:spPr>
            <a:xfrm rot="-5400000">
              <a:off x="5399369"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Mar</a:t>
              </a:r>
            </a:p>
          </p:txBody>
        </p:sp>
        <p:sp>
          <p:nvSpPr>
            <p:cNvPr id="405" name="tx404"/>
            <p:cNvSpPr/>
            <p:nvPr/>
          </p:nvSpPr>
          <p:spPr>
            <a:xfrm rot="-5400000">
              <a:off x="5658546"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Apr</a:t>
              </a:r>
            </a:p>
          </p:txBody>
        </p:sp>
        <p:sp>
          <p:nvSpPr>
            <p:cNvPr id="406" name="tx405"/>
            <p:cNvSpPr/>
            <p:nvPr/>
          </p:nvSpPr>
          <p:spPr>
            <a:xfrm rot="-5400000">
              <a:off x="5888943"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May</a:t>
              </a:r>
            </a:p>
          </p:txBody>
        </p:sp>
        <p:sp>
          <p:nvSpPr>
            <p:cNvPr id="407" name="tx406"/>
            <p:cNvSpPr/>
            <p:nvPr/>
          </p:nvSpPr>
          <p:spPr>
            <a:xfrm rot="-5400000">
              <a:off x="619222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Jun</a:t>
              </a:r>
            </a:p>
          </p:txBody>
        </p:sp>
        <p:sp>
          <p:nvSpPr>
            <p:cNvPr id="408" name="tx407"/>
            <p:cNvSpPr/>
            <p:nvPr/>
          </p:nvSpPr>
          <p:spPr>
            <a:xfrm rot="-5400000">
              <a:off x="6482957"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Jul</a:t>
              </a:r>
            </a:p>
          </p:txBody>
        </p:sp>
        <p:sp>
          <p:nvSpPr>
            <p:cNvPr id="409" name="tx408"/>
            <p:cNvSpPr/>
            <p:nvPr/>
          </p:nvSpPr>
          <p:spPr>
            <a:xfrm rot="-5400000">
              <a:off x="6681840"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Aug</a:t>
              </a:r>
            </a:p>
          </p:txBody>
        </p:sp>
        <p:sp>
          <p:nvSpPr>
            <p:cNvPr id="410" name="tx409"/>
            <p:cNvSpPr/>
            <p:nvPr/>
          </p:nvSpPr>
          <p:spPr>
            <a:xfrm rot="-5400000">
              <a:off x="6942840"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Sep</a:t>
              </a:r>
            </a:p>
          </p:txBody>
        </p:sp>
        <p:sp>
          <p:nvSpPr>
            <p:cNvPr id="411" name="tx410"/>
            <p:cNvSpPr/>
            <p:nvPr/>
          </p:nvSpPr>
          <p:spPr>
            <a:xfrm rot="-5400000">
              <a:off x="7240302"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Oct</a:t>
              </a:r>
            </a:p>
          </p:txBody>
        </p:sp>
        <p:sp>
          <p:nvSpPr>
            <p:cNvPr id="412" name="tx411"/>
            <p:cNvSpPr/>
            <p:nvPr/>
          </p:nvSpPr>
          <p:spPr>
            <a:xfrm rot="-5400000">
              <a:off x="748272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Nov</a:t>
              </a:r>
            </a:p>
          </p:txBody>
        </p:sp>
        <p:sp>
          <p:nvSpPr>
            <p:cNvPr id="413" name="tx412"/>
            <p:cNvSpPr/>
            <p:nvPr/>
          </p:nvSpPr>
          <p:spPr>
            <a:xfrm rot="-5400000">
              <a:off x="7743767"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Dec</a:t>
              </a:r>
            </a:p>
          </p:txBody>
        </p:sp>
        <p:sp>
          <p:nvSpPr>
            <p:cNvPr id="414" name="pl413"/>
            <p:cNvSpPr/>
            <p:nvPr/>
          </p:nvSpPr>
          <p:spPr>
            <a:xfrm>
              <a:off x="821615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5" name="pl414"/>
            <p:cNvSpPr/>
            <p:nvPr/>
          </p:nvSpPr>
          <p:spPr>
            <a:xfrm>
              <a:off x="847719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6" name="pl415"/>
            <p:cNvSpPr/>
            <p:nvPr/>
          </p:nvSpPr>
          <p:spPr>
            <a:xfrm>
              <a:off x="873824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7" name="pl416"/>
            <p:cNvSpPr/>
            <p:nvPr/>
          </p:nvSpPr>
          <p:spPr>
            <a:xfrm>
              <a:off x="899928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8" name="pl417"/>
            <p:cNvSpPr/>
            <p:nvPr/>
          </p:nvSpPr>
          <p:spPr>
            <a:xfrm>
              <a:off x="926032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19" name="pl418"/>
            <p:cNvSpPr/>
            <p:nvPr/>
          </p:nvSpPr>
          <p:spPr>
            <a:xfrm>
              <a:off x="952137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0" name="pl419"/>
            <p:cNvSpPr/>
            <p:nvPr/>
          </p:nvSpPr>
          <p:spPr>
            <a:xfrm>
              <a:off x="978241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1" name="pl420"/>
            <p:cNvSpPr/>
            <p:nvPr/>
          </p:nvSpPr>
          <p:spPr>
            <a:xfrm>
              <a:off x="1004345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2" name="pl421"/>
            <p:cNvSpPr/>
            <p:nvPr/>
          </p:nvSpPr>
          <p:spPr>
            <a:xfrm>
              <a:off x="1030450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3" name="pl422"/>
            <p:cNvSpPr/>
            <p:nvPr/>
          </p:nvSpPr>
          <p:spPr>
            <a:xfrm>
              <a:off x="1056554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4" name="pl423"/>
            <p:cNvSpPr/>
            <p:nvPr/>
          </p:nvSpPr>
          <p:spPr>
            <a:xfrm>
              <a:off x="1082658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5" name="pl424"/>
            <p:cNvSpPr/>
            <p:nvPr/>
          </p:nvSpPr>
          <p:spPr>
            <a:xfrm>
              <a:off x="1108763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26" name="tx425"/>
            <p:cNvSpPr/>
            <p:nvPr/>
          </p:nvSpPr>
          <p:spPr>
            <a:xfrm rot="-5400000">
              <a:off x="8071734"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Jan</a:t>
              </a:r>
            </a:p>
          </p:txBody>
        </p:sp>
        <p:sp>
          <p:nvSpPr>
            <p:cNvPr id="427" name="tx426"/>
            <p:cNvSpPr/>
            <p:nvPr/>
          </p:nvSpPr>
          <p:spPr>
            <a:xfrm rot="-5400000">
              <a:off x="8322968"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Feb</a:t>
              </a:r>
            </a:p>
          </p:txBody>
        </p:sp>
        <p:sp>
          <p:nvSpPr>
            <p:cNvPr id="428" name="tx427"/>
            <p:cNvSpPr/>
            <p:nvPr/>
          </p:nvSpPr>
          <p:spPr>
            <a:xfrm rot="-5400000">
              <a:off x="8584098"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Mar</a:t>
              </a:r>
            </a:p>
          </p:txBody>
        </p:sp>
        <p:sp>
          <p:nvSpPr>
            <p:cNvPr id="429" name="tx428"/>
            <p:cNvSpPr/>
            <p:nvPr/>
          </p:nvSpPr>
          <p:spPr>
            <a:xfrm rot="-5400000">
              <a:off x="8843275"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Apr</a:t>
              </a:r>
            </a:p>
          </p:txBody>
        </p:sp>
        <p:sp>
          <p:nvSpPr>
            <p:cNvPr id="430" name="tx429"/>
            <p:cNvSpPr/>
            <p:nvPr/>
          </p:nvSpPr>
          <p:spPr>
            <a:xfrm rot="-5400000">
              <a:off x="9073672"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May</a:t>
              </a:r>
            </a:p>
          </p:txBody>
        </p:sp>
        <p:sp>
          <p:nvSpPr>
            <p:cNvPr id="431" name="tx430"/>
            <p:cNvSpPr/>
            <p:nvPr/>
          </p:nvSpPr>
          <p:spPr>
            <a:xfrm rot="-5400000">
              <a:off x="9376951"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Jun</a:t>
              </a:r>
            </a:p>
          </p:txBody>
        </p:sp>
        <p:sp>
          <p:nvSpPr>
            <p:cNvPr id="432" name="tx431"/>
            <p:cNvSpPr/>
            <p:nvPr/>
          </p:nvSpPr>
          <p:spPr>
            <a:xfrm rot="-5400000">
              <a:off x="9667686"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Jul</a:t>
              </a:r>
            </a:p>
          </p:txBody>
        </p:sp>
        <p:sp>
          <p:nvSpPr>
            <p:cNvPr id="433" name="tx432"/>
            <p:cNvSpPr/>
            <p:nvPr/>
          </p:nvSpPr>
          <p:spPr>
            <a:xfrm rot="-5400000">
              <a:off x="9866569"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Aug</a:t>
              </a:r>
            </a:p>
          </p:txBody>
        </p:sp>
        <p:sp>
          <p:nvSpPr>
            <p:cNvPr id="434" name="tx433"/>
            <p:cNvSpPr/>
            <p:nvPr/>
          </p:nvSpPr>
          <p:spPr>
            <a:xfrm rot="-5400000">
              <a:off x="10127569"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Sep</a:t>
              </a:r>
            </a:p>
          </p:txBody>
        </p:sp>
        <p:sp>
          <p:nvSpPr>
            <p:cNvPr id="435" name="tx434"/>
            <p:cNvSpPr/>
            <p:nvPr/>
          </p:nvSpPr>
          <p:spPr>
            <a:xfrm rot="-5400000">
              <a:off x="10425031"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Oct</a:t>
              </a:r>
            </a:p>
          </p:txBody>
        </p:sp>
        <p:sp>
          <p:nvSpPr>
            <p:cNvPr id="436" name="tx435"/>
            <p:cNvSpPr/>
            <p:nvPr/>
          </p:nvSpPr>
          <p:spPr>
            <a:xfrm rot="-5400000">
              <a:off x="10667453"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Nov</a:t>
              </a:r>
            </a:p>
          </p:txBody>
        </p:sp>
        <p:sp>
          <p:nvSpPr>
            <p:cNvPr id="437" name="tx436"/>
            <p:cNvSpPr/>
            <p:nvPr/>
          </p:nvSpPr>
          <p:spPr>
            <a:xfrm rot="-5400000">
              <a:off x="10928496"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Dec</a:t>
              </a:r>
            </a:p>
          </p:txBody>
        </p:sp>
        <p:sp>
          <p:nvSpPr>
            <p:cNvPr id="438" name="pl437"/>
            <p:cNvSpPr/>
            <p:nvPr/>
          </p:nvSpPr>
          <p:spPr>
            <a:xfrm>
              <a:off x="1140088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39" name="pl438"/>
            <p:cNvSpPr/>
            <p:nvPr/>
          </p:nvSpPr>
          <p:spPr>
            <a:xfrm>
              <a:off x="116619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0" name="pl439"/>
            <p:cNvSpPr/>
            <p:nvPr/>
          </p:nvSpPr>
          <p:spPr>
            <a:xfrm>
              <a:off x="119229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1" name="pl440"/>
            <p:cNvSpPr/>
            <p:nvPr/>
          </p:nvSpPr>
          <p:spPr>
            <a:xfrm>
              <a:off x="1218401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2" name="pl441"/>
            <p:cNvSpPr/>
            <p:nvPr/>
          </p:nvSpPr>
          <p:spPr>
            <a:xfrm>
              <a:off x="124450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3" name="pl442"/>
            <p:cNvSpPr/>
            <p:nvPr/>
          </p:nvSpPr>
          <p:spPr>
            <a:xfrm>
              <a:off x="127060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4" name="pl443"/>
            <p:cNvSpPr/>
            <p:nvPr/>
          </p:nvSpPr>
          <p:spPr>
            <a:xfrm>
              <a:off x="129671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5" name="pl444"/>
            <p:cNvSpPr/>
            <p:nvPr/>
          </p:nvSpPr>
          <p:spPr>
            <a:xfrm>
              <a:off x="132281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6" name="pl445"/>
            <p:cNvSpPr/>
            <p:nvPr/>
          </p:nvSpPr>
          <p:spPr>
            <a:xfrm>
              <a:off x="134892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7" name="pl446"/>
            <p:cNvSpPr/>
            <p:nvPr/>
          </p:nvSpPr>
          <p:spPr>
            <a:xfrm>
              <a:off x="137502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8" name="pl447"/>
            <p:cNvSpPr/>
            <p:nvPr/>
          </p:nvSpPr>
          <p:spPr>
            <a:xfrm>
              <a:off x="1401131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49" name="pl448"/>
            <p:cNvSpPr/>
            <p:nvPr/>
          </p:nvSpPr>
          <p:spPr>
            <a:xfrm>
              <a:off x="1427235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50" name="tx449"/>
            <p:cNvSpPr/>
            <p:nvPr/>
          </p:nvSpPr>
          <p:spPr>
            <a:xfrm rot="-5400000">
              <a:off x="1125646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Jan</a:t>
              </a:r>
            </a:p>
          </p:txBody>
        </p:sp>
        <p:sp>
          <p:nvSpPr>
            <p:cNvPr id="451" name="tx450"/>
            <p:cNvSpPr/>
            <p:nvPr/>
          </p:nvSpPr>
          <p:spPr>
            <a:xfrm rot="-5400000">
              <a:off x="11507697"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Feb</a:t>
              </a:r>
            </a:p>
          </p:txBody>
        </p:sp>
        <p:sp>
          <p:nvSpPr>
            <p:cNvPr id="452" name="tx451"/>
            <p:cNvSpPr/>
            <p:nvPr/>
          </p:nvSpPr>
          <p:spPr>
            <a:xfrm rot="-5400000">
              <a:off x="11768827"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Mar</a:t>
              </a:r>
            </a:p>
          </p:txBody>
        </p:sp>
        <p:sp>
          <p:nvSpPr>
            <p:cNvPr id="453" name="tx452"/>
            <p:cNvSpPr/>
            <p:nvPr/>
          </p:nvSpPr>
          <p:spPr>
            <a:xfrm rot="-5400000">
              <a:off x="12028004"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Apr</a:t>
              </a:r>
            </a:p>
          </p:txBody>
        </p:sp>
        <p:sp>
          <p:nvSpPr>
            <p:cNvPr id="454" name="tx453"/>
            <p:cNvSpPr/>
            <p:nvPr/>
          </p:nvSpPr>
          <p:spPr>
            <a:xfrm rot="-5400000">
              <a:off x="12258401"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May</a:t>
              </a:r>
            </a:p>
          </p:txBody>
        </p:sp>
        <p:sp>
          <p:nvSpPr>
            <p:cNvPr id="455" name="tx454"/>
            <p:cNvSpPr/>
            <p:nvPr/>
          </p:nvSpPr>
          <p:spPr>
            <a:xfrm rot="-5400000">
              <a:off x="12561680"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Jun</a:t>
              </a:r>
            </a:p>
          </p:txBody>
        </p:sp>
        <p:sp>
          <p:nvSpPr>
            <p:cNvPr id="456" name="tx455"/>
            <p:cNvSpPr/>
            <p:nvPr/>
          </p:nvSpPr>
          <p:spPr>
            <a:xfrm rot="-5400000">
              <a:off x="12852415"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Jul</a:t>
              </a:r>
            </a:p>
          </p:txBody>
        </p:sp>
        <p:sp>
          <p:nvSpPr>
            <p:cNvPr id="457" name="tx456"/>
            <p:cNvSpPr/>
            <p:nvPr/>
          </p:nvSpPr>
          <p:spPr>
            <a:xfrm rot="-5400000">
              <a:off x="13051298"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Aug</a:t>
              </a:r>
            </a:p>
          </p:txBody>
        </p:sp>
        <p:sp>
          <p:nvSpPr>
            <p:cNvPr id="458" name="tx457"/>
            <p:cNvSpPr/>
            <p:nvPr/>
          </p:nvSpPr>
          <p:spPr>
            <a:xfrm rot="-5400000">
              <a:off x="13312298"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Sep</a:t>
              </a:r>
            </a:p>
          </p:txBody>
        </p:sp>
        <p:sp>
          <p:nvSpPr>
            <p:cNvPr id="459" name="tx458"/>
            <p:cNvSpPr/>
            <p:nvPr/>
          </p:nvSpPr>
          <p:spPr>
            <a:xfrm rot="-5400000">
              <a:off x="13609760"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Oct</a:t>
              </a:r>
            </a:p>
          </p:txBody>
        </p:sp>
        <p:sp>
          <p:nvSpPr>
            <p:cNvPr id="460" name="tx459"/>
            <p:cNvSpPr/>
            <p:nvPr/>
          </p:nvSpPr>
          <p:spPr>
            <a:xfrm rot="-5400000">
              <a:off x="13852182"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Nov</a:t>
              </a:r>
            </a:p>
          </p:txBody>
        </p:sp>
        <p:sp>
          <p:nvSpPr>
            <p:cNvPr id="461" name="tx460"/>
            <p:cNvSpPr/>
            <p:nvPr/>
          </p:nvSpPr>
          <p:spPr>
            <a:xfrm rot="-5400000">
              <a:off x="1411322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Dec</a:t>
              </a:r>
            </a:p>
          </p:txBody>
        </p:sp>
        <p:sp>
          <p:nvSpPr>
            <p:cNvPr id="462" name="pl461"/>
            <p:cNvSpPr/>
            <p:nvPr/>
          </p:nvSpPr>
          <p:spPr>
            <a:xfrm>
              <a:off x="145856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3" name="pl462"/>
            <p:cNvSpPr/>
            <p:nvPr/>
          </p:nvSpPr>
          <p:spPr>
            <a:xfrm>
              <a:off x="148466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4" name="pl463"/>
            <p:cNvSpPr/>
            <p:nvPr/>
          </p:nvSpPr>
          <p:spPr>
            <a:xfrm>
              <a:off x="151076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5" name="pl464"/>
            <p:cNvSpPr/>
            <p:nvPr/>
          </p:nvSpPr>
          <p:spPr>
            <a:xfrm>
              <a:off x="1536874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6" name="pl465"/>
            <p:cNvSpPr/>
            <p:nvPr/>
          </p:nvSpPr>
          <p:spPr>
            <a:xfrm>
              <a:off x="156297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7" name="pl466"/>
            <p:cNvSpPr/>
            <p:nvPr/>
          </p:nvSpPr>
          <p:spPr>
            <a:xfrm>
              <a:off x="158908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8" name="pl467"/>
            <p:cNvSpPr/>
            <p:nvPr/>
          </p:nvSpPr>
          <p:spPr>
            <a:xfrm>
              <a:off x="1615187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69" name="pl468"/>
            <p:cNvSpPr/>
            <p:nvPr/>
          </p:nvSpPr>
          <p:spPr>
            <a:xfrm>
              <a:off x="164129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0" name="pl469"/>
            <p:cNvSpPr/>
            <p:nvPr/>
          </p:nvSpPr>
          <p:spPr>
            <a:xfrm>
              <a:off x="166739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1" name="pl470"/>
            <p:cNvSpPr/>
            <p:nvPr/>
          </p:nvSpPr>
          <p:spPr>
            <a:xfrm>
              <a:off x="169350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2" name="pl471"/>
            <p:cNvSpPr/>
            <p:nvPr/>
          </p:nvSpPr>
          <p:spPr>
            <a:xfrm>
              <a:off x="1719604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3" name="pl472"/>
            <p:cNvSpPr/>
            <p:nvPr/>
          </p:nvSpPr>
          <p:spPr>
            <a:xfrm>
              <a:off x="1745708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74" name="tx473"/>
            <p:cNvSpPr/>
            <p:nvPr/>
          </p:nvSpPr>
          <p:spPr>
            <a:xfrm rot="-5400000">
              <a:off x="1444119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Jan</a:t>
              </a:r>
            </a:p>
          </p:txBody>
        </p:sp>
        <p:sp>
          <p:nvSpPr>
            <p:cNvPr id="475" name="tx474"/>
            <p:cNvSpPr/>
            <p:nvPr/>
          </p:nvSpPr>
          <p:spPr>
            <a:xfrm rot="-5400000">
              <a:off x="14692425"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Feb</a:t>
              </a:r>
            </a:p>
          </p:txBody>
        </p:sp>
        <p:sp>
          <p:nvSpPr>
            <p:cNvPr id="476" name="tx475"/>
            <p:cNvSpPr/>
            <p:nvPr/>
          </p:nvSpPr>
          <p:spPr>
            <a:xfrm rot="-5400000">
              <a:off x="14953556"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Mar</a:t>
              </a:r>
            </a:p>
          </p:txBody>
        </p:sp>
        <p:sp>
          <p:nvSpPr>
            <p:cNvPr id="477" name="tx476"/>
            <p:cNvSpPr/>
            <p:nvPr/>
          </p:nvSpPr>
          <p:spPr>
            <a:xfrm rot="-5400000">
              <a:off x="15212732"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Apr</a:t>
              </a:r>
            </a:p>
          </p:txBody>
        </p:sp>
        <p:sp>
          <p:nvSpPr>
            <p:cNvPr id="478" name="tx477"/>
            <p:cNvSpPr/>
            <p:nvPr/>
          </p:nvSpPr>
          <p:spPr>
            <a:xfrm rot="-5400000">
              <a:off x="15443130"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May</a:t>
              </a:r>
            </a:p>
          </p:txBody>
        </p:sp>
        <p:sp>
          <p:nvSpPr>
            <p:cNvPr id="479" name="tx478"/>
            <p:cNvSpPr/>
            <p:nvPr/>
          </p:nvSpPr>
          <p:spPr>
            <a:xfrm rot="-5400000">
              <a:off x="15746409"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Jun</a:t>
              </a:r>
            </a:p>
          </p:txBody>
        </p:sp>
        <p:sp>
          <p:nvSpPr>
            <p:cNvPr id="480" name="tx479"/>
            <p:cNvSpPr/>
            <p:nvPr/>
          </p:nvSpPr>
          <p:spPr>
            <a:xfrm rot="-5400000">
              <a:off x="16037144"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Jul</a:t>
              </a:r>
            </a:p>
          </p:txBody>
        </p:sp>
        <p:sp>
          <p:nvSpPr>
            <p:cNvPr id="481" name="tx480"/>
            <p:cNvSpPr/>
            <p:nvPr/>
          </p:nvSpPr>
          <p:spPr>
            <a:xfrm rot="-5400000">
              <a:off x="16236027"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Aug</a:t>
              </a:r>
            </a:p>
          </p:txBody>
        </p:sp>
        <p:sp>
          <p:nvSpPr>
            <p:cNvPr id="482" name="tx481"/>
            <p:cNvSpPr/>
            <p:nvPr/>
          </p:nvSpPr>
          <p:spPr>
            <a:xfrm rot="-5400000">
              <a:off x="16497026"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Sep</a:t>
              </a:r>
            </a:p>
          </p:txBody>
        </p:sp>
        <p:sp>
          <p:nvSpPr>
            <p:cNvPr id="483" name="tx482"/>
            <p:cNvSpPr/>
            <p:nvPr/>
          </p:nvSpPr>
          <p:spPr>
            <a:xfrm rot="-5400000">
              <a:off x="16794489"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Oct</a:t>
              </a:r>
            </a:p>
          </p:txBody>
        </p:sp>
        <p:sp>
          <p:nvSpPr>
            <p:cNvPr id="484" name="tx483"/>
            <p:cNvSpPr/>
            <p:nvPr/>
          </p:nvSpPr>
          <p:spPr>
            <a:xfrm rot="-5400000">
              <a:off x="17036911"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Nov</a:t>
              </a:r>
            </a:p>
          </p:txBody>
        </p:sp>
        <p:sp>
          <p:nvSpPr>
            <p:cNvPr id="485" name="tx484"/>
            <p:cNvSpPr/>
            <p:nvPr/>
          </p:nvSpPr>
          <p:spPr>
            <a:xfrm rot="-5400000">
              <a:off x="1729795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Calibri" panose="020F0502020204030204" pitchFamily="34" charset="0"/>
                  <a:cs typeface="Calibri" panose="020F0502020204030204" pitchFamily="34" charset="0"/>
                </a:rPr>
                <a:t>Dec</a:t>
              </a:r>
            </a:p>
          </p:txBody>
        </p:sp>
        <p:sp>
          <p:nvSpPr>
            <p:cNvPr id="486" name="tx485"/>
            <p:cNvSpPr/>
            <p:nvPr/>
          </p:nvSpPr>
          <p:spPr>
            <a:xfrm>
              <a:off x="1119229" y="9262573"/>
              <a:ext cx="508210" cy="167096"/>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      0</a:t>
              </a:r>
            </a:p>
          </p:txBody>
        </p:sp>
        <p:sp>
          <p:nvSpPr>
            <p:cNvPr id="487" name="tx486"/>
            <p:cNvSpPr/>
            <p:nvPr/>
          </p:nvSpPr>
          <p:spPr>
            <a:xfrm>
              <a:off x="864733" y="6767001"/>
              <a:ext cx="762706" cy="196676"/>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 50,000</a:t>
              </a:r>
            </a:p>
          </p:txBody>
        </p:sp>
        <p:sp>
          <p:nvSpPr>
            <p:cNvPr id="488" name="tx487"/>
            <p:cNvSpPr/>
            <p:nvPr/>
          </p:nvSpPr>
          <p:spPr>
            <a:xfrm>
              <a:off x="801109" y="4301009"/>
              <a:ext cx="826330" cy="196676"/>
            </a:xfrm>
            <a:prstGeom prst="rect">
              <a:avLst/>
            </a:prstGeom>
            <a:noFill/>
          </p:spPr>
          <p:txBody>
            <a:bodyPr wrap="none" lIns="0" tIns="0" rIns="0" bIns="0" anchor="ctr" anchorCtr="1"/>
            <a:lstStyle/>
            <a:p>
              <a:pPr defTabSz="554492">
                <a:lnSpc>
                  <a:spcPts val="1092"/>
                </a:lnSpc>
              </a:pPr>
              <a:r>
                <a:rPr sz="1200" dirty="0">
                  <a:solidFill>
                    <a:srgbClr val="000000">
                      <a:alpha val="100000"/>
                    </a:srgbClr>
                  </a:solidFill>
                  <a:latin typeface="Calibri" panose="020F0502020204030204" pitchFamily="34" charset="0"/>
                  <a:cs typeface="Calibri" panose="020F0502020204030204" pitchFamily="34" charset="0"/>
                </a:rPr>
                <a:t>100,000</a:t>
              </a:r>
            </a:p>
          </p:txBody>
        </p:sp>
        <p:sp>
          <p:nvSpPr>
            <p:cNvPr id="489" name="pl488"/>
            <p:cNvSpPr/>
            <p:nvPr/>
          </p:nvSpPr>
          <p:spPr>
            <a:xfrm>
              <a:off x="1655275" y="93478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0" name="pl489"/>
            <p:cNvSpPr/>
            <p:nvPr/>
          </p:nvSpPr>
          <p:spPr>
            <a:xfrm>
              <a:off x="1655275" y="688185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1" name="pl490"/>
            <p:cNvSpPr/>
            <p:nvPr/>
          </p:nvSpPr>
          <p:spPr>
            <a:xfrm>
              <a:off x="1655275" y="44158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2" name="rc491"/>
            <p:cNvSpPr/>
            <p:nvPr/>
          </p:nvSpPr>
          <p:spPr>
            <a:xfrm>
              <a:off x="17752892" y="4807422"/>
              <a:ext cx="1197037" cy="2403327"/>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3" name="rc492"/>
            <p:cNvSpPr/>
            <p:nvPr/>
          </p:nvSpPr>
          <p:spPr>
            <a:xfrm>
              <a:off x="17822482" y="4946600"/>
              <a:ext cx="365759" cy="365759"/>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4" name="rc493"/>
            <p:cNvSpPr/>
            <p:nvPr/>
          </p:nvSpPr>
          <p:spPr>
            <a:xfrm>
              <a:off x="17831482" y="4955600"/>
              <a:ext cx="347760" cy="347759"/>
            </a:xfrm>
            <a:prstGeom prst="rect">
              <a:avLst/>
            </a:prstGeom>
            <a:solidFill>
              <a:srgbClr val="235594">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5" name="rc494"/>
            <p:cNvSpPr/>
            <p:nvPr/>
          </p:nvSpPr>
          <p:spPr>
            <a:xfrm>
              <a:off x="17822482" y="5312360"/>
              <a:ext cx="365759" cy="365759"/>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6" name="rc495"/>
            <p:cNvSpPr/>
            <p:nvPr/>
          </p:nvSpPr>
          <p:spPr>
            <a:xfrm>
              <a:off x="17831482" y="5321360"/>
              <a:ext cx="347760" cy="347759"/>
            </a:xfrm>
            <a:prstGeom prst="rect">
              <a:avLst/>
            </a:prstGeom>
            <a:solidFill>
              <a:srgbClr val="ADD8E6">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7" name="rc496"/>
            <p:cNvSpPr/>
            <p:nvPr/>
          </p:nvSpPr>
          <p:spPr>
            <a:xfrm>
              <a:off x="17822482" y="5678120"/>
              <a:ext cx="365759" cy="365760"/>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8" name="rc497"/>
            <p:cNvSpPr/>
            <p:nvPr/>
          </p:nvSpPr>
          <p:spPr>
            <a:xfrm>
              <a:off x="17831482" y="5687120"/>
              <a:ext cx="347760" cy="347759"/>
            </a:xfrm>
            <a:prstGeom prst="rect">
              <a:avLst/>
            </a:prstGeom>
            <a:solidFill>
              <a:srgbClr val="FFA5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499" name="rc498"/>
            <p:cNvSpPr/>
            <p:nvPr/>
          </p:nvSpPr>
          <p:spPr>
            <a:xfrm>
              <a:off x="17822482" y="6043880"/>
              <a:ext cx="365759" cy="365760"/>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0" name="rc499"/>
            <p:cNvSpPr/>
            <p:nvPr/>
          </p:nvSpPr>
          <p:spPr>
            <a:xfrm>
              <a:off x="17831482" y="6052880"/>
              <a:ext cx="347760" cy="347760"/>
            </a:xfrm>
            <a:prstGeom prst="rect">
              <a:avLst/>
            </a:prstGeom>
            <a:solidFill>
              <a:srgbClr val="FF00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1" name="rc500"/>
            <p:cNvSpPr/>
            <p:nvPr/>
          </p:nvSpPr>
          <p:spPr>
            <a:xfrm>
              <a:off x="17822482" y="6409640"/>
              <a:ext cx="365759" cy="365760"/>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2" name="rc501"/>
            <p:cNvSpPr/>
            <p:nvPr/>
          </p:nvSpPr>
          <p:spPr>
            <a:xfrm>
              <a:off x="17831482" y="6418640"/>
              <a:ext cx="347760" cy="347760"/>
            </a:xfrm>
            <a:prstGeom prst="rect">
              <a:avLst/>
            </a:prstGeom>
            <a:solidFill>
              <a:srgbClr val="006400">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3" name="rc502"/>
            <p:cNvSpPr/>
            <p:nvPr/>
          </p:nvSpPr>
          <p:spPr>
            <a:xfrm>
              <a:off x="17822482" y="6775400"/>
              <a:ext cx="365759" cy="365759"/>
            </a:xfrm>
            <a:prstGeom prst="rect">
              <a:avLst/>
            </a:prstGeom>
            <a:solidFill>
              <a:srgbClr val="FFFFFF">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4" name="rc503"/>
            <p:cNvSpPr/>
            <p:nvPr/>
          </p:nvSpPr>
          <p:spPr>
            <a:xfrm>
              <a:off x="17831482" y="6784400"/>
              <a:ext cx="347760" cy="347760"/>
            </a:xfrm>
            <a:prstGeom prst="rect">
              <a:avLst/>
            </a:prstGeom>
            <a:solidFill>
              <a:srgbClr val="D84AAE">
                <a:alpha val="100000"/>
              </a:srgbClr>
            </a:solidFill>
          </p:spPr>
          <p:txBody>
            <a:bodyPr/>
            <a:lstStyle/>
            <a:p>
              <a:pPr defTabSz="554492"/>
              <a:endParaRPr sz="1092">
                <a:solidFill>
                  <a:srgbClr val="000000"/>
                </a:solidFill>
                <a:latin typeface="Calibri" panose="020F0502020204030204" pitchFamily="34" charset="0"/>
                <a:cs typeface="Calibri" panose="020F0502020204030204" pitchFamily="34" charset="0"/>
              </a:endParaRPr>
            </a:p>
          </p:txBody>
        </p:sp>
        <p:sp>
          <p:nvSpPr>
            <p:cNvPr id="505" name="tx504"/>
            <p:cNvSpPr/>
            <p:nvPr/>
          </p:nvSpPr>
          <p:spPr>
            <a:xfrm>
              <a:off x="18257831" y="5047662"/>
              <a:ext cx="457200" cy="163636"/>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AFR</a:t>
              </a:r>
            </a:p>
          </p:txBody>
        </p:sp>
        <p:sp>
          <p:nvSpPr>
            <p:cNvPr id="506" name="tx505"/>
            <p:cNvSpPr/>
            <p:nvPr/>
          </p:nvSpPr>
          <p:spPr>
            <a:xfrm>
              <a:off x="18257831" y="5413422"/>
              <a:ext cx="507987" cy="163636"/>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AMR</a:t>
              </a:r>
            </a:p>
          </p:txBody>
        </p:sp>
        <p:sp>
          <p:nvSpPr>
            <p:cNvPr id="507" name="tx506"/>
            <p:cNvSpPr/>
            <p:nvPr/>
          </p:nvSpPr>
          <p:spPr>
            <a:xfrm>
              <a:off x="18257831" y="5779182"/>
              <a:ext cx="507987" cy="163636"/>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EMR</a:t>
              </a:r>
            </a:p>
          </p:txBody>
        </p:sp>
        <p:sp>
          <p:nvSpPr>
            <p:cNvPr id="508" name="tx507"/>
            <p:cNvSpPr/>
            <p:nvPr/>
          </p:nvSpPr>
          <p:spPr>
            <a:xfrm>
              <a:off x="18257831" y="6142151"/>
              <a:ext cx="482649" cy="166427"/>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EUR</a:t>
              </a:r>
            </a:p>
          </p:txBody>
        </p:sp>
        <p:sp>
          <p:nvSpPr>
            <p:cNvPr id="509" name="tx508"/>
            <p:cNvSpPr/>
            <p:nvPr/>
          </p:nvSpPr>
          <p:spPr>
            <a:xfrm>
              <a:off x="18257831" y="6505121"/>
              <a:ext cx="622510" cy="169217"/>
            </a:xfrm>
            <a:prstGeom prst="rect">
              <a:avLst/>
            </a:prstGeom>
            <a:noFill/>
          </p:spPr>
          <p:txBody>
            <a:bodyPr wrap="none" lIns="0" tIns="0" rIns="0" bIns="0" anchor="ctr" anchorCtr="1"/>
            <a:lstStyle/>
            <a:p>
              <a:pPr defTabSz="554492">
                <a:lnSpc>
                  <a:spcPts val="1092"/>
                </a:lnSpc>
              </a:pPr>
              <a:r>
                <a:rPr sz="1200">
                  <a:solidFill>
                    <a:srgbClr val="000000">
                      <a:alpha val="100000"/>
                    </a:srgbClr>
                  </a:solidFill>
                  <a:latin typeface="Calibri" panose="020F0502020204030204" pitchFamily="34" charset="0"/>
                  <a:cs typeface="Calibri" panose="020F0502020204030204" pitchFamily="34" charset="0"/>
                </a:rPr>
                <a:t>SEAR</a:t>
              </a:r>
            </a:p>
          </p:txBody>
        </p:sp>
        <p:sp>
          <p:nvSpPr>
            <p:cNvPr id="510" name="tx509"/>
            <p:cNvSpPr/>
            <p:nvPr/>
          </p:nvSpPr>
          <p:spPr>
            <a:xfrm>
              <a:off x="18257831" y="6876462"/>
              <a:ext cx="533325" cy="163636"/>
            </a:xfrm>
            <a:prstGeom prst="rect">
              <a:avLst/>
            </a:prstGeom>
            <a:noFill/>
          </p:spPr>
          <p:txBody>
            <a:bodyPr wrap="none" lIns="0" tIns="0" rIns="0" bIns="0" anchor="ctr" anchorCtr="1"/>
            <a:lstStyle/>
            <a:p>
              <a:pPr defTabSz="554492">
                <a:lnSpc>
                  <a:spcPts val="1092"/>
                </a:lnSpc>
              </a:pPr>
              <a:r>
                <a:rPr sz="1200" dirty="0">
                  <a:solidFill>
                    <a:srgbClr val="000000">
                      <a:alpha val="100000"/>
                    </a:srgbClr>
                  </a:solidFill>
                  <a:latin typeface="Calibri" panose="020F0502020204030204" pitchFamily="34" charset="0"/>
                  <a:cs typeface="Calibri" panose="020F0502020204030204" pitchFamily="34" charset="0"/>
                </a:rPr>
                <a:t>WPR</a:t>
              </a:r>
            </a:p>
          </p:txBody>
        </p:sp>
      </p:grpSp>
      <p:sp>
        <p:nvSpPr>
          <p:cNvPr id="511" name="Content Placeholder 510"/>
          <p:cNvSpPr>
            <a:spLocks noGrp="1"/>
          </p:cNvSpPr>
          <p:nvPr>
            <p:ph/>
          </p:nvPr>
        </p:nvSpPr>
        <p:spPr>
          <a:xfrm>
            <a:off x="584448" y="6468058"/>
            <a:ext cx="11089860" cy="123111"/>
          </a:xfrm>
        </p:spPr>
        <p:txBody>
          <a:bodyPr/>
          <a:lstStyle/>
          <a:p>
            <a:pPr>
              <a:lnSpc>
                <a:spcPct val="100000"/>
              </a:lnSpc>
              <a:spcBef>
                <a:spcPts val="0"/>
              </a:spcBef>
            </a:pPr>
            <a:r>
              <a:rPr sz="800" b="0" dirty="0">
                <a:solidFill>
                  <a:srgbClr val="707070">
                    <a:alpha val="100000"/>
                  </a:srgbClr>
                </a:solidFill>
                <a:latin typeface="Calibri" panose="020F0502020204030204" pitchFamily="34" charset="0"/>
                <a:cs typeface="Calibri" panose="020F0502020204030204" pitchFamily="34" charset="0"/>
                <a:sym typeface="Poppins SemiBold"/>
              </a:rPr>
              <a:t>Notes: Based on data received 2022-04 - Data Source: IVB Database - This is surveillance data, hence for the last month(s), the data may be incomplete.</a:t>
            </a:r>
          </a:p>
        </p:txBody>
      </p:sp>
    </p:spTree>
    <p:extLst>
      <p:ext uri="{BB962C8B-B14F-4D97-AF65-F5344CB8AC3E}">
        <p14:creationId xmlns:p14="http://schemas.microsoft.com/office/powerpoint/2010/main" val="1756801465"/>
      </p:ext>
    </p:extLst>
  </p:cSld>
  <p:clrMapOvr>
    <a:masterClrMapping/>
  </p:clrMapOvr>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docProps/app.xml><?xml version="1.0" encoding="utf-8"?>
<Properties xmlns="http://schemas.openxmlformats.org/officeDocument/2006/extended-properties" xmlns:vt="http://schemas.openxmlformats.org/officeDocument/2006/docPropsVTypes">
  <TotalTime>21</TotalTime>
  <Words>140</Words>
  <Application>Microsoft Office PowerPoint</Application>
  <PresentationFormat>Widescreen</PresentationFormat>
  <Paragraphs>81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Poppins</vt:lpstr>
      <vt:lpstr>Poppins Medium</vt:lpstr>
      <vt:lpstr>Poppins SemiBold</vt:lpstr>
      <vt:lpstr>Wingdings</vt:lpstr>
      <vt:lpstr>WHO/IVB Presentation</vt:lpstr>
      <vt:lpstr>Measles case distribution by month and WHO Region (2018-2022)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Distribución de casos de sarampión por mes y región de la OMS (2018-2022)</dc:title>
  <dc:creator>Bravo, Ms. Pamela (WDC)</dc:creator>
  <cp:lastModifiedBy>Pacis, Ms. Carmelita Lucia (WDC)</cp:lastModifiedBy>
  <cp:revision>4</cp:revision>
  <dcterms:created xsi:type="dcterms:W3CDTF">2022-04-22T21:36:18Z</dcterms:created>
  <dcterms:modified xsi:type="dcterms:W3CDTF">2022-04-22T22:21:55Z</dcterms:modified>
</cp:coreProperties>
</file>