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1474694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537A0-A14E-4616-9B6B-B4B01852A731}" v="6" dt="2022-06-03T19:57:03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F9EAE-AC52-6EDC-521F-6977CCDC8B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07567" y="-762000"/>
            <a:ext cx="6815704" cy="6187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EF56A-1742-B265-3A2B-3E6BA211D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2237" b="42420"/>
          <a:stretch/>
        </p:blipFill>
        <p:spPr>
          <a:xfrm>
            <a:off x="268485" y="6004560"/>
            <a:ext cx="4923692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3966D-0482-5B18-110A-204A37FB4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0840" y="1042217"/>
            <a:ext cx="4123216" cy="3743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C9625-19C6-1029-DEF3-BC6C7E6F4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6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1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57FAA-28BD-A54A-A86D-EDDCE8352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7567" y="-762000"/>
            <a:ext cx="6815704" cy="61874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02FB83-FF2C-1D4D-9555-6831727DD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08" y="1802298"/>
            <a:ext cx="4923692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ECC40D-DE09-A848-8928-3828A80B3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08" y="4446099"/>
            <a:ext cx="4923692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84F6B-83C3-0F4C-9885-837699C78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2237" b="42420"/>
          <a:stretch/>
        </p:blipFill>
        <p:spPr>
          <a:xfrm>
            <a:off x="268485" y="6004560"/>
            <a:ext cx="4923692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6229C-658C-6841-A37A-BE85340107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0840" y="1042217"/>
            <a:ext cx="4123216" cy="3743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D5B20-1713-8241-A12C-9B8D1CB56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20076-48E7-8744-93EF-8076C09AC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05366" y="-1097279"/>
            <a:ext cx="8979989" cy="81522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ECFA96-4C49-5C4D-AF38-376E1C8D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17" y="123096"/>
            <a:ext cx="5181600" cy="1325563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DC0BD3-8FA3-DF4A-97EE-B834B3244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08" y="785877"/>
            <a:ext cx="4648200" cy="509910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DE1862-497C-AA4D-84A0-231464AF7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017" y="170839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CF4C-E3DD-5A4A-824C-81E42CC657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0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87C8AC-D415-0A46-995B-4E577C84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5855"/>
            <a:ext cx="10515600" cy="2059115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D8F159-C19B-C64E-AE3B-72EBB189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58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006B7-917A-7742-B8FF-890A04AA7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BA5D9-EF4F-154B-AF05-FB175CC1A4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8269548">
            <a:off x="-913920" y="-638016"/>
            <a:ext cx="2643672" cy="23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8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709893-D8C5-F54E-90F6-1BC31526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3" y="50580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1997A-FC97-E24C-8D17-88C122D2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966301"/>
            <a:ext cx="10515600" cy="4023700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D63C7-B25F-9749-991E-E4467F97C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709893-D8C5-F54E-90F6-1BC31526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3" y="50580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1997A-FC97-E24C-8D17-88C122D2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966301"/>
            <a:ext cx="10515600" cy="4023700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5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E975F-DFE6-DA40-8E83-8698F0F1B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9900000">
            <a:off x="-1950171" y="12599"/>
            <a:ext cx="9317041" cy="84582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9917C7-BCC6-0645-860F-96A47A6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756" y="457200"/>
            <a:ext cx="3932237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C225266-CBC1-7D4B-AF00-09CD94C4E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55373" y="777240"/>
            <a:ext cx="6973294" cy="6781800"/>
          </a:xfrm>
          <a:prstGeom prst="ellipse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95D2A-880D-2A4C-A1C9-85F7AA61D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7756" y="2291860"/>
            <a:ext cx="4760119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FA993-8F4B-D046-B3D4-029A9D528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1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7A1BFD-AE24-3F40-BDAA-32A2162A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" y="740261"/>
            <a:ext cx="10086595" cy="1325563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ACF0CF-3AFE-D84A-B218-3B7179A5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93" y="2056299"/>
            <a:ext cx="4730884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A8965E8-CB9D-5D46-98D4-D798C487C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193" y="2880212"/>
            <a:ext cx="4730884" cy="29578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5692E5E-64D9-3748-9A2A-35B049ECF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4" y="2056299"/>
            <a:ext cx="4754183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2125A0-F8B3-1D43-94BB-3C5CE3AB5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4" y="2880212"/>
            <a:ext cx="4754183" cy="295788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AB5567-5965-4040-AE00-58B8B7D0E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68769F-2BF5-4044-BA78-55C9CF20DC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8823648" y="2056299"/>
            <a:ext cx="5970900" cy="54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cbook Mock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 bwMode="auto">
          <a:xfrm>
            <a:off x="0" y="-7526"/>
            <a:ext cx="12192000" cy="6865527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39903-2858-AE49-929D-1EDDDFAF8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28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3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cbook Mock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D5F471B-7283-FE4D-BEF5-CF0363EA03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11290864" cy="5923723"/>
          </a:xfrm>
          <a:prstGeom prst="flowChartDelay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BB31A-FB08-234B-9638-521E9C2FB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8DD3DB-772C-1046-A968-DA9F9FF2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8" y="339970"/>
            <a:ext cx="4529381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9818C21-11FF-6545-A9FD-D0F80564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7078" y="0"/>
            <a:ext cx="6564922" cy="6858000"/>
          </a:xfrm>
          <a:prstGeom prst="rect">
            <a:avLst/>
          </a:prstGeom>
        </p:spPr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384052-6425-AF4F-8BF1-B1F7A1EB8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328" y="1940170"/>
            <a:ext cx="4529381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FCF6DB-5E71-D744-B22F-BEC82EC3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179313" y="5997770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604B2B-C1EB-144D-BB44-200FBBA90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170" y="-406400"/>
            <a:ext cx="2705703" cy="24562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4F05BC-688C-6F45-A425-BFB0FDD6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278" y="3108325"/>
            <a:ext cx="4226169" cy="1325563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C4756-6B20-3E43-B388-C4B873909D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5577" y="4124132"/>
            <a:ext cx="1525389" cy="2825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16717-9E36-2D41-AE26-103B1C76B6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74133" y="434949"/>
            <a:ext cx="6350001" cy="5764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6D9E9-67A8-9046-9908-C719DBC1C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2237" b="42420"/>
          <a:stretch/>
        </p:blipFill>
        <p:spPr>
          <a:xfrm>
            <a:off x="3634154" y="6004560"/>
            <a:ext cx="49236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8B361-F0B7-E2AC-A1D4-D26673B73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AF839-D8A2-6648-7195-725089ECE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8269548">
            <a:off x="-913920" y="-638016"/>
            <a:ext cx="2643672" cy="23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E5912-F2F2-E7A7-6D38-57B71C5C5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05366" y="-1097279"/>
            <a:ext cx="8979989" cy="8152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3628C-1646-EA09-9728-C5DEA8C71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EC5E2-BC78-DA51-A399-62CFB4469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99B982-8092-FDB3-D16F-5E6F8DEAB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823648" y="2056299"/>
            <a:ext cx="5970900" cy="54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2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C7439-DF30-1B69-8264-A414F73B4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1170" y="-406400"/>
            <a:ext cx="2705703" cy="2456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36DF6-D78D-7550-EB5A-69D354A27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5577" y="4124132"/>
            <a:ext cx="1525389" cy="2825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91970-DE60-522F-BD02-6E07F3914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4133" y="434949"/>
            <a:ext cx="6350001" cy="5764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5C4EE-EE55-ED59-3D1E-28A4DD63E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42237" b="42420"/>
          <a:stretch/>
        </p:blipFill>
        <p:spPr>
          <a:xfrm>
            <a:off x="3634154" y="6004560"/>
            <a:ext cx="49236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4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4635E-FB99-1263-38EE-618006B9F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018" b="35178"/>
          <a:stretch/>
        </p:blipFill>
        <p:spPr>
          <a:xfrm>
            <a:off x="277368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087EA-90BD-65AF-BE5F-F0542A0F2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9900000">
            <a:off x="-1950171" y="12599"/>
            <a:ext cx="9317041" cy="8458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D3931-519B-8E9E-8D7E-713906357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20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6362DA58-BAE6-4D14-BDD0-B11863DE56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3869"/>
            <a:ext cx="11948160" cy="60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99" tIns="121899" rIns="121899" bIns="121899">
            <a:spAutoFit/>
          </a:bodyPr>
          <a:lstStyle>
            <a:lvl1pPr indent="186261" algn="r">
              <a:spcBef>
                <a:spcPts val="600"/>
              </a:spcBef>
              <a:defRPr sz="1000" i="1"/>
            </a:lvl1pPr>
          </a:lstStyle>
          <a:p>
            <a:pPr lvl="0" algn="ctr"/>
            <a:r>
              <a:rPr lang="en-US" sz="2600" b="1" i="0" dirty="0">
                <a:solidFill>
                  <a:srgbClr val="4472C4"/>
                </a:solidFill>
                <a:latin typeface="Calibri" panose="020F0502020204030204"/>
                <a:ea typeface="+mn-ea"/>
                <a:cs typeface="Arial"/>
              </a:rPr>
              <a:t>Efficacy of the follow-up vaccination campaigns (FVC) in the Americas, 2003 to 2019</a:t>
            </a:r>
            <a:endParaRPr sz="2600" b="1" i="0" dirty="0">
              <a:solidFill>
                <a:srgbClr val="4472C4"/>
              </a:solidFill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Google Shape;401;p12">
            <a:extLst>
              <a:ext uri="{FF2B5EF4-FFF2-40B4-BE49-F238E27FC236}">
                <a16:creationId xmlns:a16="http://schemas.microsoft.com/office/drawing/2014/main" id="{83C6FC9E-D913-4F0D-91B7-A33E40318A90}"/>
              </a:ext>
            </a:extLst>
          </p:cNvPr>
          <p:cNvSpPr/>
          <p:nvPr/>
        </p:nvSpPr>
        <p:spPr>
          <a:xfrm>
            <a:off x="6402752" y="1044897"/>
            <a:ext cx="5261580" cy="592968"/>
          </a:xfrm>
          <a:prstGeom prst="roundRect">
            <a:avLst>
              <a:gd name="adj" fmla="val 4469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4472C4"/>
                </a:solidFill>
                <a:sym typeface="Montserrat SemiBold"/>
              </a:rPr>
              <a:t>Between 2011 and 2019, </a:t>
            </a:r>
            <a:r>
              <a:rPr lang="en-US" sz="1400" b="1" dirty="0">
                <a:solidFill>
                  <a:srgbClr val="ED7D31"/>
                </a:solidFill>
                <a:sym typeface="Montserrat SemiBold"/>
              </a:rPr>
              <a:t>16 countries carried out 24 FVC; </a:t>
            </a:r>
            <a:r>
              <a:rPr lang="en-US" sz="1400" b="1" dirty="0">
                <a:solidFill>
                  <a:srgbClr val="4472C4"/>
                </a:solidFill>
                <a:sym typeface="Montserrat SemiBold"/>
              </a:rPr>
              <a:t>10 campaigns implemented in 7 countries </a:t>
            </a:r>
            <a:r>
              <a:rPr lang="en-US" sz="1400" b="1" dirty="0">
                <a:solidFill>
                  <a:srgbClr val="4472C4"/>
                </a:solidFill>
              </a:rPr>
              <a:t>reached coverage </a:t>
            </a:r>
            <a:r>
              <a:rPr lang="en-US" sz="1400" b="1" u="sng" dirty="0">
                <a:solidFill>
                  <a:srgbClr val="4472C4"/>
                </a:solidFill>
              </a:rPr>
              <a:t>&gt;</a:t>
            </a:r>
            <a:r>
              <a:rPr lang="en-US" sz="1400" b="1" dirty="0">
                <a:solidFill>
                  <a:srgbClr val="4472C4"/>
                </a:solidFill>
              </a:rPr>
              <a:t> </a:t>
            </a:r>
            <a:r>
              <a:rPr lang="en" sz="1400" b="1" dirty="0">
                <a:solidFill>
                  <a:srgbClr val="4472C4"/>
                </a:solidFill>
                <a:sym typeface="Montserrat SemiBold"/>
              </a:rPr>
              <a:t>95%.</a:t>
            </a:r>
            <a:r>
              <a:rPr lang="en-US" sz="1400" b="1" dirty="0">
                <a:solidFill>
                  <a:srgbClr val="4472C4"/>
                </a:solidFill>
              </a:rPr>
              <a:t> </a:t>
            </a:r>
            <a:endParaRPr lang="es-HN" sz="1400" b="1" dirty="0">
              <a:solidFill>
                <a:srgbClr val="4472C4"/>
              </a:solidFill>
            </a:endParaRPr>
          </a:p>
        </p:txBody>
      </p:sp>
      <p:sp>
        <p:nvSpPr>
          <p:cNvPr id="12" name="CuadroTexto 31">
            <a:extLst>
              <a:ext uri="{FF2B5EF4-FFF2-40B4-BE49-F238E27FC236}">
                <a16:creationId xmlns:a16="http://schemas.microsoft.com/office/drawing/2014/main" id="{AC7DBB1F-9F58-4978-B67A-B5D76178D051}"/>
              </a:ext>
            </a:extLst>
          </p:cNvPr>
          <p:cNvSpPr txBox="1"/>
          <p:nvPr/>
        </p:nvSpPr>
        <p:spPr>
          <a:xfrm>
            <a:off x="1367552" y="6103100"/>
            <a:ext cx="10070399" cy="4583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Between 2003 and 2019, 20 countries implemented 52 follow-up campaigns; 22 campaigns (44%) implemented in 13 countries achieved coverage ≥ 95%.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than 82 million children aged 1-6 years old were vaccinated between during this period. </a:t>
            </a:r>
            <a:endParaRPr kumimoji="0" lang="es-HN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721CD9-CB51-8689-0852-A2340D731757}"/>
              </a:ext>
            </a:extLst>
          </p:cNvPr>
          <p:cNvSpPr/>
          <p:nvPr/>
        </p:nvSpPr>
        <p:spPr>
          <a:xfrm>
            <a:off x="834419" y="1044897"/>
            <a:ext cx="5261580" cy="59296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4472C4"/>
                </a:solidFill>
              </a:rPr>
              <a:t>Between 2003 and 2010, </a:t>
            </a:r>
            <a:r>
              <a:rPr lang="en-US" sz="1400" b="1" dirty="0">
                <a:solidFill>
                  <a:srgbClr val="ED7D31"/>
                </a:solidFill>
              </a:rPr>
              <a:t>18 countries carried out 27 FVC</a:t>
            </a:r>
            <a:r>
              <a:rPr lang="en-US" sz="1400" b="1" dirty="0">
                <a:solidFill>
                  <a:srgbClr val="4472C4"/>
                </a:solidFill>
              </a:rPr>
              <a:t>; 12 campaigns implemented in 11 countries reached coverage </a:t>
            </a:r>
            <a:r>
              <a:rPr lang="en" sz="1400" b="1" u="sng" dirty="0">
                <a:solidFill>
                  <a:srgbClr val="4472C4"/>
                </a:solidFill>
                <a:sym typeface="Montserrat SemiBold"/>
              </a:rPr>
              <a:t> &gt;</a:t>
            </a:r>
            <a:r>
              <a:rPr lang="en" sz="1400" b="1" dirty="0">
                <a:solidFill>
                  <a:srgbClr val="4472C4"/>
                </a:solidFill>
                <a:sym typeface="Montserrat SemiBold"/>
              </a:rPr>
              <a:t> 95%.</a:t>
            </a:r>
            <a:r>
              <a:rPr lang="en-US" sz="1400" b="1" dirty="0">
                <a:solidFill>
                  <a:srgbClr val="4472C4"/>
                </a:solidFill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5DCC1-9905-E976-7520-D03D26598926}"/>
              </a:ext>
            </a:extLst>
          </p:cNvPr>
          <p:cNvSpPr txBox="1"/>
          <p:nvPr/>
        </p:nvSpPr>
        <p:spPr>
          <a:xfrm>
            <a:off x="392853" y="6602381"/>
            <a:ext cx="81347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Source: Country reports through the PAHO-WHO/UNICEF Joint Reporting Form (JRF).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B3580-4D79-34B0-C54C-0C09280B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84" y="1810396"/>
            <a:ext cx="4359519" cy="412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FDC80-8A26-1B28-7FF7-1928D54D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73" y="1810396"/>
            <a:ext cx="4447360" cy="41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Efficacy of the follow-up vaccination campaigns (FVC) in the Americas, 2003 to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10</cp:revision>
  <dcterms:created xsi:type="dcterms:W3CDTF">2022-06-02T13:15:18Z</dcterms:created>
  <dcterms:modified xsi:type="dcterms:W3CDTF">2022-06-06T15:03:21Z</dcterms:modified>
</cp:coreProperties>
</file>