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2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8C778-1446-4C21-852F-75364459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100BF-9CCE-4EA2-BDED-97EFAE4FA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1192A-E6FA-4A3E-A880-22FC30BC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05575A-876E-47BC-AA11-F62A6700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2CA244-6800-4139-9CFD-1D21A16F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4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D8F10-B9EC-483F-AD20-9AE56090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495A14-4FE2-4E93-9BAD-49A1B382A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442D5-C016-409C-80FE-A423D916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A2F0F-E9CC-4D23-89ED-3F59452C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4FCCB-4C4F-404D-964B-49597719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40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3E3F6C-3689-41AF-99B6-E617CA288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61E5B6-DAA4-4558-9184-756FB26DF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8B1ADC-C06C-472B-A149-EC022B6F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71E433-D39A-4184-8F0F-71ABB340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70629F-2B25-44F2-8B26-093B9699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23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C57FAA-28BD-A54A-A86D-EDDCE8352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7567" y="-762000"/>
            <a:ext cx="6815704" cy="61874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02FB83-FF2C-1D4D-9555-6831727DD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08" y="1802298"/>
            <a:ext cx="4923692" cy="2387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ECC40D-DE09-A848-8928-3828A80B3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08" y="4446099"/>
            <a:ext cx="4923692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BD5B20-1713-8241-A12C-9B8D1CB56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0036" r="25527"/>
          <a:stretch/>
        </p:blipFill>
        <p:spPr>
          <a:xfrm>
            <a:off x="10668000" y="3753483"/>
            <a:ext cx="1645920" cy="3362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6DB44B-8B8F-D747-B43D-1D5D24F16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42329" b="38578"/>
          <a:stretch/>
        </p:blipFill>
        <p:spPr>
          <a:xfrm>
            <a:off x="268485" y="5867400"/>
            <a:ext cx="4923692" cy="85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939D38-7605-5E44-A8F6-781AF45FE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23948" y="1007048"/>
            <a:ext cx="4123216" cy="37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0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787C8AC-D415-0A46-995B-4E577C84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35855"/>
            <a:ext cx="10515600" cy="2059115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D8F159-C19B-C64E-AE3B-72EBB189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1958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2BA5D9-EF4F-154B-AF05-FB175CC1A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8269548">
            <a:off x="-913920" y="-638016"/>
            <a:ext cx="2643672" cy="2399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DE4D5-CD00-7A4B-9779-71901D739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6598" b="27226"/>
          <a:stretch/>
        </p:blipFill>
        <p:spPr>
          <a:xfrm>
            <a:off x="9403080" y="5834506"/>
            <a:ext cx="2606040" cy="85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709893-D8C5-F54E-90F6-1BC31526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3" y="50580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1997A-FC97-E24C-8D17-88C122D2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3" y="1966301"/>
            <a:ext cx="10515600" cy="4023700"/>
          </a:xfrm>
          <a:prstGeom prst="rect">
            <a:avLst/>
          </a:prstGeo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B8F9C-FE41-9E4B-B3AB-6C34F3956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7A1BFD-AE24-3F40-BDAA-32A2162A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92" y="740261"/>
            <a:ext cx="10086595" cy="1325563"/>
          </a:xfrm>
          <a:prstGeom prst="rect">
            <a:avLst/>
          </a:prstGeom>
        </p:spPr>
        <p:txBody>
          <a:bodyPr/>
          <a:lstStyle/>
          <a:p>
            <a:endParaRPr lang="en-US" b="1" dirty="0">
              <a:solidFill>
                <a:srgbClr val="FC66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ACF0CF-3AFE-D84A-B218-3B7179A55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93" y="2056299"/>
            <a:ext cx="4730884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A8965E8-CB9D-5D46-98D4-D798C487C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193" y="2880212"/>
            <a:ext cx="4730884" cy="295788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5692E5E-64D9-3748-9A2A-35B049ECF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4" y="2056299"/>
            <a:ext cx="4754183" cy="823912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32125A0-F8B3-1D43-94BB-3C5CE3AB5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4" y="2880212"/>
            <a:ext cx="4754183" cy="295788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68769F-2BF5-4044-BA78-55C9CF20D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823648" y="2056299"/>
            <a:ext cx="5970900" cy="5420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8DDB5-8C54-AB4D-845D-3F5DA1C31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3268" b="32583"/>
          <a:stretch/>
        </p:blipFill>
        <p:spPr>
          <a:xfrm>
            <a:off x="234150" y="5983532"/>
            <a:ext cx="2574969" cy="7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A2F0D-8FB5-40BE-AB76-40D8C3F9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BF70E9-0899-489A-BC0F-7E28A3C77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91FBD-4F51-4C68-8F01-3A67AEFA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B9FA6-F0C6-4C77-86AF-53890E33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EB605-6F60-45F6-B61F-2BE7B503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86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01B6-2B52-4365-9C63-C28103F1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79FB5B-18F9-4E0B-9702-FA2B3AAA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152EC-75FA-44FE-870F-50765349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26E8D-BAF7-4A97-852B-8DDF3FBA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A2A49-2C29-4365-86C1-AB043A1A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94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8E681-5808-4985-BDDC-0BC1089E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E34F5-1A95-4CCA-8042-8B95DE850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F3E330-8795-46C8-AB7B-7E96779C2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07D9E7-D620-4B4F-9BAE-329DEA5E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4C792C-C552-4ECF-BCEE-261B1944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A1F1ED-E0E7-4938-A576-F348427D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35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A45B7-6492-40D3-B3A3-76CEDA84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30134B-0BD5-4A66-A119-7D7ABBC93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6F59E6-964A-487E-9949-64FC9DACE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8B1DC1-3599-4457-BEFA-AD2F85E7A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5C4064-5FAC-4E3D-ACFE-61F3A0E64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347278-C10D-4B27-89F1-CE64F92B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E5394B-2FC6-4C0A-A3EA-AD896BC2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E596BA-4AF8-40F6-BFA1-71083601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61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B1BC-D53A-4D2F-BD10-43D4FB74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C91FE6-404E-43C3-8ED3-6C1DE353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6AA978-ABBB-4A3C-BDB8-3B8DD678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38B9D9-3415-422A-B154-D109EF3E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09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23E526-5F74-4183-A853-D6F16061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0FB439-B592-41EA-B31F-A01D2BBE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18AE30-9D76-4B3A-8E4E-F80B0469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66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3B3CC-518F-42CF-9690-6B925C9E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01ACB-4A59-4554-8E4B-FE429A3B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50DC56-3A2A-49AB-B492-15095416A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AEAEDF-2F9A-4EED-8B9C-F82A9A47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5822E4-6CDF-47BA-A420-86892E7D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9DD88B-E4B9-45F9-A898-23525AFB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196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41BC3-6E47-41B3-9AD6-DB074E03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0F040D-AFC7-462E-B18C-3B803DC19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D26613-0284-45AA-8FCD-840E3FB2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F37368-5876-49AE-B625-AA73FFBE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19A0-94A6-41AC-BD50-62B94445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DA4A82-F955-489C-A326-93C8B75C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25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ED2B3F-F571-46D3-9DB7-A703056B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FC81F-1E98-4965-895A-C84BA93D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6C057-7272-493F-A300-24AA40FD3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C24A2-360A-4CBA-A44B-196AC09303EA}" type="datetimeFigureOut">
              <a:rPr lang="es-CO" smtClean="0"/>
              <a:t>6/06/2022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C6D8A-42C9-4354-8830-901F907F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17F2E-5E6F-4344-ADD9-7EF546ED5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3D7E-BF0C-4692-BB40-61EB98E06E7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6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60;p10">
            <a:extLst>
              <a:ext uri="{FF2B5EF4-FFF2-40B4-BE49-F238E27FC236}">
                <a16:creationId xmlns:a16="http://schemas.microsoft.com/office/drawing/2014/main" id="{103F4F79-1677-4668-8964-3E05642628CB}"/>
              </a:ext>
            </a:extLst>
          </p:cNvPr>
          <p:cNvSpPr txBox="1"/>
          <p:nvPr/>
        </p:nvSpPr>
        <p:spPr>
          <a:xfrm>
            <a:off x="1652305" y="201955"/>
            <a:ext cx="8744762" cy="63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Eficacia de las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campañas de vacunación de seguimiento (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CVS) en las Américas, 2003 a 2019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4589F55-770D-4E50-AD69-029A56E56325}"/>
              </a:ext>
            </a:extLst>
          </p:cNvPr>
          <p:cNvSpPr txBox="1"/>
          <p:nvPr/>
        </p:nvSpPr>
        <p:spPr>
          <a:xfrm>
            <a:off x="1413705" y="6037892"/>
            <a:ext cx="9888151" cy="4616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Entre el 2003 al 2019, 20 países implementaron 52 CVS; 22 campañas (44%) implementadas en 13 países alcanzaron</a:t>
            </a:r>
            <a:r>
              <a:rPr lang="es-MX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 coberturas ≥ </a:t>
            </a:r>
            <a:r>
              <a:rPr lang="es-419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95%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Más de 82 millones de niños entre 1 y 6 años  fueron vacunados en este periodo. </a:t>
            </a:r>
            <a:endParaRPr lang="es-HN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Google Shape;401;p12">
            <a:extLst>
              <a:ext uri="{FF2B5EF4-FFF2-40B4-BE49-F238E27FC236}">
                <a16:creationId xmlns:a16="http://schemas.microsoft.com/office/drawing/2014/main" id="{78B085E3-87FF-1342-12C0-F8C392E2BB53}"/>
              </a:ext>
            </a:extLst>
          </p:cNvPr>
          <p:cNvSpPr/>
          <p:nvPr/>
        </p:nvSpPr>
        <p:spPr>
          <a:xfrm>
            <a:off x="6402752" y="1044897"/>
            <a:ext cx="5261580" cy="592968"/>
          </a:xfrm>
          <a:prstGeom prst="roundRect">
            <a:avLst>
              <a:gd name="adj" fmla="val 44699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4472C4"/>
                </a:solidFill>
                <a:sym typeface="Montserrat SemiBold"/>
              </a:rPr>
              <a:t>Entre 2011 a 2019, </a:t>
            </a:r>
            <a:r>
              <a:rPr lang="es-ES" sz="1400" b="1" dirty="0">
                <a:solidFill>
                  <a:srgbClr val="ED7D31"/>
                </a:solidFill>
                <a:sym typeface="Montserrat SemiBold"/>
              </a:rPr>
              <a:t>16 países realizaron 24 CVS</a:t>
            </a:r>
            <a:r>
              <a:rPr lang="es-ES" sz="1400" b="1" dirty="0">
                <a:solidFill>
                  <a:srgbClr val="4472C4"/>
                </a:solidFill>
                <a:sym typeface="Montserrat SemiBold"/>
              </a:rPr>
              <a:t>; 10 campañas (42%) realizadas en 7 países alcanzaron coberturas </a:t>
            </a:r>
            <a:r>
              <a:rPr lang="en" sz="1400" b="1" u="sng" dirty="0">
                <a:solidFill>
                  <a:srgbClr val="4472C4"/>
                </a:solidFill>
                <a:sym typeface="Montserrat SemiBold"/>
              </a:rPr>
              <a:t>&gt;</a:t>
            </a:r>
            <a:r>
              <a:rPr lang="es-ES" sz="1400" b="1" dirty="0">
                <a:solidFill>
                  <a:srgbClr val="4472C4"/>
                </a:solidFill>
                <a:sym typeface="Montserrat SemiBold"/>
              </a:rPr>
              <a:t> 95% </a:t>
            </a:r>
            <a:endParaRPr lang="es-HN" sz="1400" b="1" dirty="0">
              <a:solidFill>
                <a:srgbClr val="4472C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0FF8FC-1F7D-A906-61EF-3C3834985CE3}"/>
              </a:ext>
            </a:extLst>
          </p:cNvPr>
          <p:cNvSpPr/>
          <p:nvPr/>
        </p:nvSpPr>
        <p:spPr>
          <a:xfrm>
            <a:off x="834419" y="1044897"/>
            <a:ext cx="5261580" cy="59296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b="1" dirty="0">
                <a:solidFill>
                  <a:srgbClr val="4472C4"/>
                </a:solidFill>
                <a:sym typeface="Montserrat SemiBold"/>
              </a:rPr>
              <a:t>Entre 2003 a 2010, </a:t>
            </a:r>
            <a:r>
              <a:rPr lang="en" sz="1400" b="1" dirty="0">
                <a:solidFill>
                  <a:srgbClr val="ED7D31"/>
                </a:solidFill>
                <a:sym typeface="Montserrat SemiBold"/>
              </a:rPr>
              <a:t>18 países realizaron 27 CVS</a:t>
            </a:r>
            <a:r>
              <a:rPr lang="en" sz="1400" b="1" dirty="0">
                <a:solidFill>
                  <a:srgbClr val="4472C4"/>
                </a:solidFill>
                <a:sym typeface="Montserrat SemiBold"/>
              </a:rPr>
              <a:t>; 12 campañas (44%) realizadas en 11 países alcanzaron coberturas </a:t>
            </a:r>
            <a:r>
              <a:rPr lang="en" sz="1400" b="1" u="sng" dirty="0">
                <a:solidFill>
                  <a:srgbClr val="4472C4"/>
                </a:solidFill>
                <a:sym typeface="Montserrat SemiBold"/>
              </a:rPr>
              <a:t>&gt;</a:t>
            </a:r>
            <a:r>
              <a:rPr lang="en" sz="1400" b="1" dirty="0">
                <a:solidFill>
                  <a:srgbClr val="4472C4"/>
                </a:solidFill>
                <a:sym typeface="Montserrat SemiBold"/>
              </a:rPr>
              <a:t> 95%.</a:t>
            </a:r>
            <a:endParaRPr lang="en-US" sz="1400" b="1" dirty="0">
              <a:solidFill>
                <a:srgbClr val="4472C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EECEF-5C59-B887-93ED-C036CDE75DE7}"/>
              </a:ext>
            </a:extLst>
          </p:cNvPr>
          <p:cNvSpPr txBox="1"/>
          <p:nvPr/>
        </p:nvSpPr>
        <p:spPr>
          <a:xfrm>
            <a:off x="417110" y="6588146"/>
            <a:ext cx="10884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000"/>
              <a:t>Fuente: Informe de los países en el formulario conjunto para la notificación sobre Inmunización de la OMS/UNICEF (JRF por sus siglas en ingles).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632A7-2CCB-092D-9F31-42BE8948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79" y="1716813"/>
            <a:ext cx="4187188" cy="4197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867C2-083D-15CF-E15F-4FACCE6CD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73" y="1726454"/>
            <a:ext cx="4569883" cy="41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10</cp:revision>
  <dcterms:created xsi:type="dcterms:W3CDTF">2022-06-02T13:15:18Z</dcterms:created>
  <dcterms:modified xsi:type="dcterms:W3CDTF">2022-06-06T15:02:55Z</dcterms:modified>
</cp:coreProperties>
</file>