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CA35F5-DCC3-4D03-A36B-BB40EF9F0340}" v="122" dt="2022-06-02T12:51:47.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2" autoAdjust="0"/>
    <p:restoredTop sz="94660"/>
  </p:normalViewPr>
  <p:slideViewPr>
    <p:cSldViewPr snapToGrid="0">
      <p:cViewPr varScale="1">
        <p:scale>
          <a:sx n="159" d="100"/>
          <a:sy n="159"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66F3-2593-5F7F-B0C5-4A71C9241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7CCAE2-EDDB-1230-92E5-4AA75CEED7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AD945B-A62B-90C5-8E94-7E0174C16D45}"/>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5" name="Footer Placeholder 4">
            <a:extLst>
              <a:ext uri="{FF2B5EF4-FFF2-40B4-BE49-F238E27FC236}">
                <a16:creationId xmlns:a16="http://schemas.microsoft.com/office/drawing/2014/main" id="{EC5B3B97-9BAC-C76A-C9EF-481240013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784BD-C78D-118D-0CEE-8F7F0121BC94}"/>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306005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20CA-93CB-1A26-6B9D-C995095AEB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7E9BC2-86AC-D3CB-B203-12E6EE6044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A2BBE-24B9-6E34-76C4-FF9EC46314A6}"/>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5" name="Footer Placeholder 4">
            <a:extLst>
              <a:ext uri="{FF2B5EF4-FFF2-40B4-BE49-F238E27FC236}">
                <a16:creationId xmlns:a16="http://schemas.microsoft.com/office/drawing/2014/main" id="{557E486D-E18B-1469-C2A4-D85BAC1BD8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34D29-1291-9998-6AED-949535F1E81C}"/>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84145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4D3132-0E1C-F384-8DAD-056B4AF548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9E2A4E-B2B1-42FE-4B5B-0BF3E462DC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DDFBCA-7620-10AA-AE64-BD5F053F3CA9}"/>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5" name="Footer Placeholder 4">
            <a:extLst>
              <a:ext uri="{FF2B5EF4-FFF2-40B4-BE49-F238E27FC236}">
                <a16:creationId xmlns:a16="http://schemas.microsoft.com/office/drawing/2014/main" id="{1B118F74-EBCA-AD46-BF94-5EC5E051C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3FF4B-7420-9C31-8461-1A6A75B98AC3}"/>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3771010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7ED57-9041-57F6-BE46-5B11CCB4CF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BB2C5-CA34-1772-CE41-C01B2409D9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452F5-7723-5679-6702-6C5D3F13905F}"/>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5" name="Footer Placeholder 4">
            <a:extLst>
              <a:ext uri="{FF2B5EF4-FFF2-40B4-BE49-F238E27FC236}">
                <a16:creationId xmlns:a16="http://schemas.microsoft.com/office/drawing/2014/main" id="{F44D7653-BD28-F8F9-9938-EE0FC5280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E0E763-99EB-2F51-6DEF-A9304D1980FD}"/>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50860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2DA6E-0A2B-BB6C-07BD-2E632A225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27D319-9221-0436-E028-DEC9630901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67CABD-887C-0564-C979-BB1B679534F0}"/>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5" name="Footer Placeholder 4">
            <a:extLst>
              <a:ext uri="{FF2B5EF4-FFF2-40B4-BE49-F238E27FC236}">
                <a16:creationId xmlns:a16="http://schemas.microsoft.com/office/drawing/2014/main" id="{0FE351CC-6908-2625-8944-8D77CB084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46E5C5-8DEE-D636-5E86-F3143A244107}"/>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146463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6443-071A-2046-7D0D-1143022C7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784DEE-882B-A980-8C1B-F6DB1005F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E73FAB-769C-773F-4C22-F6E17579A7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4CB6B6-C6C0-1BF8-68F9-CC814A16F439}"/>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6" name="Footer Placeholder 5">
            <a:extLst>
              <a:ext uri="{FF2B5EF4-FFF2-40B4-BE49-F238E27FC236}">
                <a16:creationId xmlns:a16="http://schemas.microsoft.com/office/drawing/2014/main" id="{73FE7713-274C-4C59-7F94-4B9812C67D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8983E3-B58A-D297-069A-225944E11402}"/>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20575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461EC-A98E-1FD6-DF29-5A91A911AE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6220DA-7BC6-0DDC-881C-C4F7D57701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987713-4F28-6463-F975-FC11BD921E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1ABA5C-FAD8-547C-767D-666A3E2A2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4D0D6A-2CA1-BE64-D943-B10D2D9F7C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7FE694-21F3-3AA3-2779-35EA7687AB64}"/>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8" name="Footer Placeholder 7">
            <a:extLst>
              <a:ext uri="{FF2B5EF4-FFF2-40B4-BE49-F238E27FC236}">
                <a16:creationId xmlns:a16="http://schemas.microsoft.com/office/drawing/2014/main" id="{F051A9CB-D6A9-ECA8-A365-EB3F1E3D1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F61148-1425-51BD-6521-15A1ACACEBBC}"/>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394638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EBE0F-7960-CD1D-7276-343C5586F6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62DC14-3047-F012-D007-048811971B28}"/>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4" name="Footer Placeholder 3">
            <a:extLst>
              <a:ext uri="{FF2B5EF4-FFF2-40B4-BE49-F238E27FC236}">
                <a16:creationId xmlns:a16="http://schemas.microsoft.com/office/drawing/2014/main" id="{5D3E8CF4-BF9D-6B4A-AD87-7A030C7C29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26B987-DBEF-1C47-8978-7C45744B4D29}"/>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11563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4EEEE9-EA04-33F5-F25B-F5331167347D}"/>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3" name="Footer Placeholder 2">
            <a:extLst>
              <a:ext uri="{FF2B5EF4-FFF2-40B4-BE49-F238E27FC236}">
                <a16:creationId xmlns:a16="http://schemas.microsoft.com/office/drawing/2014/main" id="{C7E9471F-8282-0104-9914-42D7311A50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2F8D52-B407-98B6-8C66-8F11F301CBAD}"/>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698048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BA4A-894D-0651-104C-599590D1A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269677-8E5B-6F2E-183D-216E5DA766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C05C23-BF1E-13F1-EDD5-931FA3C3DF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14798-4A35-E58B-B42B-3CDD9CD8F18E}"/>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6" name="Footer Placeholder 5">
            <a:extLst>
              <a:ext uri="{FF2B5EF4-FFF2-40B4-BE49-F238E27FC236}">
                <a16:creationId xmlns:a16="http://schemas.microsoft.com/office/drawing/2014/main" id="{BE5DC7AE-8B7C-6641-7156-C50FB2312C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C2AA7-B723-73CF-8DC1-785A9852DEEF}"/>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21693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2FE88-65E7-B390-90F9-97AECD05B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6DE861-BD60-C00C-844C-FC8B9A44B6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229FAD-E3F3-4056-95CB-2D2D7FB66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B3932D-DBBE-0C64-F3EE-775889657576}"/>
              </a:ext>
            </a:extLst>
          </p:cNvPr>
          <p:cNvSpPr>
            <a:spLocks noGrp="1"/>
          </p:cNvSpPr>
          <p:nvPr>
            <p:ph type="dt" sz="half" idx="10"/>
          </p:nvPr>
        </p:nvSpPr>
        <p:spPr/>
        <p:txBody>
          <a:bodyPr/>
          <a:lstStyle/>
          <a:p>
            <a:fld id="{3CFB8E5B-B523-43A3-BD02-0F5729D034DA}" type="datetimeFigureOut">
              <a:rPr lang="en-US" smtClean="0"/>
              <a:t>6/3/2022</a:t>
            </a:fld>
            <a:endParaRPr lang="en-US"/>
          </a:p>
        </p:txBody>
      </p:sp>
      <p:sp>
        <p:nvSpPr>
          <p:cNvPr id="6" name="Footer Placeholder 5">
            <a:extLst>
              <a:ext uri="{FF2B5EF4-FFF2-40B4-BE49-F238E27FC236}">
                <a16:creationId xmlns:a16="http://schemas.microsoft.com/office/drawing/2014/main" id="{4ADD35FB-D255-4104-2EAE-FA4495CF7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307F7-9DFE-314B-2A28-7672A13346FC}"/>
              </a:ext>
            </a:extLst>
          </p:cNvPr>
          <p:cNvSpPr>
            <a:spLocks noGrp="1"/>
          </p:cNvSpPr>
          <p:nvPr>
            <p:ph type="sldNum" sz="quarter" idx="12"/>
          </p:nvPr>
        </p:nvSpPr>
        <p:spPr/>
        <p:txBody>
          <a:bodyPr/>
          <a:lstStyle/>
          <a:p>
            <a:fld id="{3DEF38ED-6FDA-4BDA-9F89-68A7A9A2FB6A}" type="slidenum">
              <a:rPr lang="en-US" smtClean="0"/>
              <a:t>‹#›</a:t>
            </a:fld>
            <a:endParaRPr lang="en-US"/>
          </a:p>
        </p:txBody>
      </p:sp>
    </p:spTree>
    <p:extLst>
      <p:ext uri="{BB962C8B-B14F-4D97-AF65-F5344CB8AC3E}">
        <p14:creationId xmlns:p14="http://schemas.microsoft.com/office/powerpoint/2010/main" val="388324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1A1967-2C00-FBEF-192C-FE94AA11B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1D406E-BA07-F7DE-9363-513DA96999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972B2-CDA4-BEFD-C376-DB544498E5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B8E5B-B523-43A3-BD02-0F5729D034DA}" type="datetimeFigureOut">
              <a:rPr lang="en-US" smtClean="0"/>
              <a:t>6/3/2022</a:t>
            </a:fld>
            <a:endParaRPr lang="en-US"/>
          </a:p>
        </p:txBody>
      </p:sp>
      <p:sp>
        <p:nvSpPr>
          <p:cNvPr id="5" name="Footer Placeholder 4">
            <a:extLst>
              <a:ext uri="{FF2B5EF4-FFF2-40B4-BE49-F238E27FC236}">
                <a16:creationId xmlns:a16="http://schemas.microsoft.com/office/drawing/2014/main" id="{5828086F-8466-9B65-1C09-515BB3581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AE880A-CDB9-A726-E16B-014BC2BBB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F38ED-6FDA-4BDA-9F89-68A7A9A2FB6A}" type="slidenum">
              <a:rPr lang="en-US" smtClean="0"/>
              <a:t>‹#›</a:t>
            </a:fld>
            <a:endParaRPr lang="en-US"/>
          </a:p>
        </p:txBody>
      </p:sp>
    </p:spTree>
    <p:extLst>
      <p:ext uri="{BB962C8B-B14F-4D97-AF65-F5344CB8AC3E}">
        <p14:creationId xmlns:p14="http://schemas.microsoft.com/office/powerpoint/2010/main" val="2741740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iris.paho.org/handle/10665.2/5603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C0BD-D51E-4A61-B635-0520D73B7BC7}"/>
              </a:ext>
            </a:extLst>
          </p:cNvPr>
          <p:cNvSpPr>
            <a:spLocks noGrp="1"/>
          </p:cNvSpPr>
          <p:nvPr>
            <p:ph type="ctrTitle"/>
          </p:nvPr>
        </p:nvSpPr>
        <p:spPr>
          <a:xfrm>
            <a:off x="5135089" y="1127760"/>
            <a:ext cx="6274590" cy="4018341"/>
          </a:xfrm>
          <a:noFill/>
        </p:spPr>
        <p:txBody>
          <a:bodyPr>
            <a:normAutofit fontScale="90000"/>
          </a:bodyPr>
          <a:lstStyle/>
          <a:p>
            <a:pPr algn="l">
              <a:lnSpc>
                <a:spcPct val="120000"/>
              </a:lnSpc>
            </a:pPr>
            <a:r>
              <a:rPr lang="es-419" sz="1700" i="0" u="none" strike="noStrike" baseline="0" dirty="0">
                <a:latin typeface="Nunito" pitchFamily="2" charset="0"/>
              </a:rPr>
              <a:t>The Regional Framework </a:t>
            </a:r>
            <a:r>
              <a:rPr lang="en-US" sz="1700" b="0" i="0" u="none" strike="noStrike" baseline="0" dirty="0">
                <a:latin typeface="Nunito" pitchFamily="2" charset="0"/>
              </a:rPr>
              <a:t>for the Monitoring and Re-verification of Measles, Rubella, and Congenital Rubella Syndrome Elimination in the Americas is now available in </a:t>
            </a:r>
            <a:r>
              <a:rPr lang="en-US" sz="1800" b="1" i="0" u="none" strike="noStrike" baseline="0" dirty="0">
                <a:latin typeface="Nunito" pitchFamily="2" charset="0"/>
              </a:rPr>
              <a:t>Spanish</a:t>
            </a:r>
            <a:r>
              <a:rPr lang="en-US" sz="1700" b="0" i="0" u="none" strike="noStrike" baseline="0" dirty="0">
                <a:latin typeface="Nunito" pitchFamily="2" charset="0"/>
              </a:rPr>
              <a:t> at the </a:t>
            </a:r>
            <a:r>
              <a:rPr lang="en-US" sz="1700" b="0" i="0" u="none" strike="noStrike" baseline="0" dirty="0">
                <a:solidFill>
                  <a:schemeClr val="accent1"/>
                </a:solidFill>
                <a:latin typeface="Nunito" pitchFamily="2" charset="0"/>
                <a:hlinkClick r:id="rId2">
                  <a:extLst>
                    <a:ext uri="{A12FA001-AC4F-418D-AE19-62706E023703}">
                      <ahyp:hlinkClr xmlns:ahyp="http://schemas.microsoft.com/office/drawing/2018/hyperlinkcolor" val="tx"/>
                    </a:ext>
                  </a:extLst>
                </a:hlinkClick>
              </a:rPr>
              <a:t>Pan American Health </a:t>
            </a:r>
            <a:r>
              <a:rPr lang="en-US" sz="1700" b="0" i="0" u="none" strike="noStrike" baseline="0">
                <a:solidFill>
                  <a:schemeClr val="accent1"/>
                </a:solidFill>
                <a:latin typeface="Nunito" pitchFamily="2" charset="0"/>
                <a:hlinkClick r:id="rId2">
                  <a:extLst>
                    <a:ext uri="{A12FA001-AC4F-418D-AE19-62706E023703}">
                      <ahyp:hlinkClr xmlns:ahyp="http://schemas.microsoft.com/office/drawing/2018/hyperlinkcolor" val="tx"/>
                    </a:ext>
                  </a:extLst>
                </a:hlinkClick>
              </a:rPr>
              <a:t>Organization</a:t>
            </a:r>
            <a:r>
              <a:rPr lang="en-US" sz="1700" b="0" i="0" u="none" strike="noStrike">
                <a:solidFill>
                  <a:schemeClr val="accent1"/>
                </a:solidFill>
                <a:latin typeface="Nunito" pitchFamily="2" charset="0"/>
                <a:hlinkClick r:id="rId2">
                  <a:extLst>
                    <a:ext uri="{A12FA001-AC4F-418D-AE19-62706E023703}">
                      <ahyp:hlinkClr xmlns:ahyp="http://schemas.microsoft.com/office/drawing/2018/hyperlinkcolor" val="tx"/>
                    </a:ext>
                  </a:extLst>
                </a:hlinkClick>
              </a:rPr>
              <a:t> website</a:t>
            </a:r>
            <a:r>
              <a:rPr lang="en-US" sz="1700" b="0" i="0" u="none" strike="noStrike">
                <a:solidFill>
                  <a:schemeClr val="accent1"/>
                </a:solidFill>
                <a:latin typeface="Nunito" pitchFamily="2" charset="0"/>
              </a:rPr>
              <a:t>.</a:t>
            </a:r>
            <a:br>
              <a:rPr lang="en-US" sz="1700" b="0" i="0" u="none" strike="noStrike" baseline="0" dirty="0">
                <a:latin typeface="Nunito" pitchFamily="2" charset="0"/>
              </a:rPr>
            </a:br>
            <a:br>
              <a:rPr lang="en-US" sz="1700" dirty="0">
                <a:latin typeface="Nunito" pitchFamily="2" charset="0"/>
              </a:rPr>
            </a:br>
            <a:r>
              <a:rPr lang="en-US" sz="1700" b="0" i="0" u="none" strike="noStrike" baseline="0" dirty="0">
                <a:latin typeface="Nunito" pitchFamily="2" charset="0"/>
              </a:rPr>
              <a:t>The Framework aims to guide PAHO Member States and the National Sustainability Committees on the requirements and procedures for monitoring the sustainability in their territories and re-verifying the measles and rubella elimination. This document was developed and critically reviewed by the Measles and Rubella Elimination Regional Monitoring and Re-Verification Commission a new body of independent experts appointed in 2019.</a:t>
            </a:r>
            <a:endParaRPr lang="es-419" sz="1700" dirty="0"/>
          </a:p>
        </p:txBody>
      </p:sp>
      <p:pic>
        <p:nvPicPr>
          <p:cNvPr id="4" name="Picture 3" descr="A picture containing text&#10;&#10;Description automatically generated">
            <a:extLst>
              <a:ext uri="{FF2B5EF4-FFF2-40B4-BE49-F238E27FC236}">
                <a16:creationId xmlns:a16="http://schemas.microsoft.com/office/drawing/2014/main" id="{2D289266-E906-4565-0FE9-A5F1A37B1ECA}"/>
              </a:ext>
            </a:extLst>
          </p:cNvPr>
          <p:cNvPicPr>
            <a:picLocks noChangeAspect="1"/>
          </p:cNvPicPr>
          <p:nvPr/>
        </p:nvPicPr>
        <p:blipFill rotWithShape="1">
          <a:blip r:embed="rId3">
            <a:extLst>
              <a:ext uri="{28A0092B-C50C-407E-A947-70E740481C1C}">
                <a14:useLocalDpi xmlns:a14="http://schemas.microsoft.com/office/drawing/2010/main" val="0"/>
              </a:ext>
            </a:extLst>
          </a:blip>
          <a:srcRect l="14093"/>
          <a:stretch/>
        </p:blipFill>
        <p:spPr>
          <a:xfrm>
            <a:off x="1" y="10"/>
            <a:ext cx="4654296" cy="6857990"/>
          </a:xfrm>
          <a:prstGeom prst="rect">
            <a:avLst/>
          </a:prstGeom>
        </p:spPr>
      </p:pic>
    </p:spTree>
    <p:extLst>
      <p:ext uri="{BB962C8B-B14F-4D97-AF65-F5344CB8AC3E}">
        <p14:creationId xmlns:p14="http://schemas.microsoft.com/office/powerpoint/2010/main" val="381595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97</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Nunito</vt:lpstr>
      <vt:lpstr>Office Theme</vt:lpstr>
      <vt:lpstr>The Regional Framework for the Monitoring and Re-verification of Measles, Rubella, and Congenital Rubella Syndrome Elimination in the Americas is now available in Spanish at the Pan American Health Organization website.  The Framework aims to guide PAHO Member States and the National Sustainability Committees on the requirements and procedures for monitoring the sustainability in their territories and re-verifying the measles and rubella elimination. This document was developed and critically reviewed by the Measles and Rubella Elimination Regional Monitoring and Re-Verification Commission a new body of independent experts appointed in 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Marco Regional para el Monitoreo y la Re-verificación de la Eliminación del Sarampión, la Rubeola y Síndrome de Rubeola Congénita está ahora disponible en español en la página web de la Organización Panamericana de la Salud (OPS).   El Marco tiene como objetivo orientar a los Estados Miembros y los Comités Nacionales de Sostenibilidad de la OPS sobre los requisitos y procedimientos para monitorear  la sostenibilidad en sus territorios y volver a verificar la eliminación del sarampión y la rubéola. Este documento fue desarrollado y revisado críticamente por la Comisión Regional de Monitoreo y Re-verificación para la Eliminación del Sarampión y la Rubéola, expertos independientes designados en el 2019. </dc:title>
  <dc:creator>Bravo, Ms. Pamela (WDC)</dc:creator>
  <cp:lastModifiedBy>Pacis, Ms. Carmelita Lucia (WDC)</cp:lastModifiedBy>
  <cp:revision>6</cp:revision>
  <dcterms:created xsi:type="dcterms:W3CDTF">2022-06-02T12:41:30Z</dcterms:created>
  <dcterms:modified xsi:type="dcterms:W3CDTF">2022-06-03T20:23:39Z</dcterms:modified>
</cp:coreProperties>
</file>