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660033"/>
    <a:srgbClr val="003366"/>
    <a:srgbClr val="660066"/>
    <a:srgbClr val="0099CC"/>
    <a:srgbClr val="0000CC"/>
    <a:srgbClr val="3366CC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22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A04AD-DCD3-4D43-857A-04E4E6D49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EE93AA-ACD0-415A-83CF-924CABB83C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C3496B-5060-43F8-8F8B-F9DF393C1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8C21-A13D-42E2-8991-0390C88B8681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D03DA-CEAD-4158-92A7-3A416D539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A9688D-7E04-4235-B6DC-25B08A42B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162E7-2C86-4B80-A7E0-90F1E27C4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C3A61-7EF2-452E-830D-A4812C0CD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E492DA-1464-43D5-9D80-E2720845D8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4870A2-9BAF-4513-ACC7-F2CF93D1E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8C21-A13D-42E2-8991-0390C88B8681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C40564-E8D7-4A5B-AD06-3B0F6AF78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305EB-2843-430F-9AB6-1A510DB4C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162E7-2C86-4B80-A7E0-90F1E27C4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04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3C2137-CD34-4F1B-B2DD-B8E87DDDF2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A3952B-6DEF-4C09-A0DF-17F673CD0C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15E904-5CA2-4F9E-85AE-AD7487550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8C21-A13D-42E2-8991-0390C88B8681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6B1FA8-F33B-453D-A4AC-D0E7E185C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4CEAC-8C32-43CA-A9DE-A3E8A69A2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162E7-2C86-4B80-A7E0-90F1E27C4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942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37B7F-29CD-4DB5-9736-DCD9E6F90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F027A-4BAC-4B8C-AB7E-77007E57B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87A382-50F5-4741-A97A-21035EE3D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8C21-A13D-42E2-8991-0390C88B8681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A66C52-C6EE-494C-A082-77FF0728E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8ED12-7D53-41DC-A576-D08A55EBB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162E7-2C86-4B80-A7E0-90F1E27C4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785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8C01-35F3-49B2-A6EA-CF878D07B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BEFCE7-1C95-433F-9936-6BCDDE67E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978E3D-964B-4816-B61C-B66372A6D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8C21-A13D-42E2-8991-0390C88B8681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3D312-02D2-44DE-93FE-2173A9E93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3B838C-A9C7-4D0F-9CC7-7DB8DF65F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162E7-2C86-4B80-A7E0-90F1E27C4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9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23410-BC43-4838-AF62-D1961B6BB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A1C97-0442-458E-A4D1-19D9808C55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B06B96-1E03-4EE5-A4CE-5948696C44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9CB5DC-F09E-49B7-A87B-B20F98087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8C21-A13D-42E2-8991-0390C88B8681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DC664F-A17E-4540-87CC-D05BC3BC2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0D0CED-77E1-4735-A7A5-76CB6EA88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162E7-2C86-4B80-A7E0-90F1E27C4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80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87C23-613F-4562-973B-907138379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824B81-3020-4A37-A95E-58974EBB1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214144-3163-4A8C-8BA8-DA4CD4BFAD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91E8CE-F695-422C-B383-B71F30862C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3A0044-43B4-4791-ACE4-1C76F56C7D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B96E09-4DEC-4373-97C5-4B444ADDB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8C21-A13D-42E2-8991-0390C88B8681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C5D005-95E9-4913-B043-B8921639D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156D35-AF1D-404C-835F-6D941786A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162E7-2C86-4B80-A7E0-90F1E27C4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094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5EAC7-A6A6-4A1C-8435-E60843404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8FD996-522C-43AD-8242-CA76B9A72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8C21-A13D-42E2-8991-0390C88B8681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F88E41-F7AF-4413-8FBE-4E271E5AA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0C790F-EB92-4630-B45F-7950B59B8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162E7-2C86-4B80-A7E0-90F1E27C4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178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E50FEE-5BCA-4113-9724-F858913D9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8C21-A13D-42E2-8991-0390C88B8681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4C62BB-6A0E-49E2-A5B0-D31D3E8D3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503B3B-37DD-4897-B578-01FFA4E21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162E7-2C86-4B80-A7E0-90F1E27C4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79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1C46F-3012-4908-8120-508D340F6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D58AC-3C44-48FA-A7B6-39D676D72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878B69-3214-4B9C-8781-05ACC2D9F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48A68E-87ED-46EB-AC29-D0B2F65A9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8C21-A13D-42E2-8991-0390C88B8681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1522B4-8ADA-4491-8B38-E5184C6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D69F4-B467-4413-B83D-107AD9C60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162E7-2C86-4B80-A7E0-90F1E27C4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55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0F72B-EDF8-4BEF-8AED-4F934B8FE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EC6DCF-E0C2-4B3D-B656-135FE1FF57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6773D0-BC19-48D2-8811-131F188F32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0D18E8-830B-48B8-A526-C76F24180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8C21-A13D-42E2-8991-0390C88B8681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104ABA-B2AF-4348-904D-EF885BA69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B74E66-B3B9-433F-AC0C-D35ACCD56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162E7-2C86-4B80-A7E0-90F1E27C4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087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0D6FAD-29E5-4036-9405-8B3A96066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B62A14-E043-4461-AEED-70BBF54EC4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005E5-E85C-40DC-92AA-2FBFB45BB3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B8C21-A13D-42E2-8991-0390C88B8681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B9476-BCC7-40E0-804C-E82681BD03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F5CB65-B901-4595-AFF8-7ADBDB441F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162E7-2C86-4B80-A7E0-90F1E27C4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297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ight Brace 11">
            <a:extLst>
              <a:ext uri="{FF2B5EF4-FFF2-40B4-BE49-F238E27FC236}">
                <a16:creationId xmlns:a16="http://schemas.microsoft.com/office/drawing/2014/main" id="{EAA1E5AB-C9E2-4D3D-B9C9-A56B10242DF8}"/>
              </a:ext>
            </a:extLst>
          </p:cNvPr>
          <p:cNvSpPr/>
          <p:nvPr/>
        </p:nvSpPr>
        <p:spPr>
          <a:xfrm rot="16200000">
            <a:off x="1796018" y="3641276"/>
            <a:ext cx="512720" cy="3612382"/>
          </a:xfrm>
          <a:prstGeom prst="rightBrace">
            <a:avLst>
              <a:gd name="adj1" fmla="val 8333"/>
              <a:gd name="adj2" fmla="val 51101"/>
            </a:avLst>
          </a:prstGeom>
          <a:ln w="19050">
            <a:solidFill>
              <a:srgbClr val="0099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ight Brace 13">
            <a:extLst>
              <a:ext uri="{FF2B5EF4-FFF2-40B4-BE49-F238E27FC236}">
                <a16:creationId xmlns:a16="http://schemas.microsoft.com/office/drawing/2014/main" id="{02B3413F-53F1-4B0A-9A1E-FE73F6BC117F}"/>
              </a:ext>
            </a:extLst>
          </p:cNvPr>
          <p:cNvSpPr/>
          <p:nvPr/>
        </p:nvSpPr>
        <p:spPr>
          <a:xfrm rot="16200000">
            <a:off x="5320994" y="4469801"/>
            <a:ext cx="521733" cy="1999625"/>
          </a:xfrm>
          <a:prstGeom prst="rightBrace">
            <a:avLst>
              <a:gd name="adj1" fmla="val 8333"/>
              <a:gd name="adj2" fmla="val 52783"/>
            </a:avLst>
          </a:prstGeom>
          <a:ln w="1905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ight Brace 14">
            <a:extLst>
              <a:ext uri="{FF2B5EF4-FFF2-40B4-BE49-F238E27FC236}">
                <a16:creationId xmlns:a16="http://schemas.microsoft.com/office/drawing/2014/main" id="{3894F04C-65C6-4015-937E-8E51EE4D1FAA}"/>
              </a:ext>
            </a:extLst>
          </p:cNvPr>
          <p:cNvSpPr/>
          <p:nvPr/>
        </p:nvSpPr>
        <p:spPr>
          <a:xfrm rot="16200000">
            <a:off x="8912441" y="2396974"/>
            <a:ext cx="521733" cy="5545014"/>
          </a:xfrm>
          <a:prstGeom prst="rightBrace">
            <a:avLst>
              <a:gd name="adj1" fmla="val 8333"/>
              <a:gd name="adj2" fmla="val 52476"/>
            </a:avLst>
          </a:prstGeom>
          <a:ln w="19050">
            <a:solidFill>
              <a:srgbClr val="00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950651F-AA28-49A9-BECA-A4DC5DC956D1}"/>
              </a:ext>
            </a:extLst>
          </p:cNvPr>
          <p:cNvSpPr txBox="1"/>
          <p:nvPr/>
        </p:nvSpPr>
        <p:spPr>
          <a:xfrm>
            <a:off x="246186" y="279752"/>
            <a:ext cx="5725244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419" sz="2800" b="1" dirty="0">
                <a:latin typeface="Palatino Linotype" panose="02040502050505030304" pitchFamily="18" charset="0"/>
              </a:rPr>
              <a:t>Elaboración de la línea de tiempo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8F077B4-68AB-DA78-5597-BA1E304DED5D}"/>
              </a:ext>
            </a:extLst>
          </p:cNvPr>
          <p:cNvGrpSpPr/>
          <p:nvPr/>
        </p:nvGrpSpPr>
        <p:grpSpPr>
          <a:xfrm>
            <a:off x="488359" y="1426187"/>
            <a:ext cx="3225949" cy="3264025"/>
            <a:chOff x="488359" y="1331446"/>
            <a:chExt cx="3225949" cy="3264025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63DB8AD-34C1-1312-0B5D-8C426A513F93}"/>
                </a:ext>
              </a:extLst>
            </p:cNvPr>
            <p:cNvSpPr/>
            <p:nvPr/>
          </p:nvSpPr>
          <p:spPr>
            <a:xfrm>
              <a:off x="488360" y="2952613"/>
              <a:ext cx="3225948" cy="149251"/>
            </a:xfrm>
            <a:prstGeom prst="rect">
              <a:avLst/>
            </a:prstGeom>
            <a:solidFill>
              <a:srgbClr val="0099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A050E580-9E63-9761-733B-F7E2C13D596A}"/>
                </a:ext>
              </a:extLst>
            </p:cNvPr>
            <p:cNvSpPr/>
            <p:nvPr/>
          </p:nvSpPr>
          <p:spPr>
            <a:xfrm>
              <a:off x="629415" y="1533035"/>
              <a:ext cx="2919652" cy="206785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99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4625" indent="-111125"/>
              <a:r>
                <a:rPr lang="es-419" sz="1400" dirty="0">
                  <a:solidFill>
                    <a:srgbClr val="3366CC"/>
                  </a:solidFill>
                </a:rPr>
                <a:t>- Identificación del periodo de exposición/incubación</a:t>
              </a:r>
            </a:p>
            <a:p>
              <a:pPr marL="174625" indent="-111125"/>
              <a:r>
                <a:rPr lang="es-419" sz="1400" dirty="0">
                  <a:solidFill>
                    <a:srgbClr val="3366CC"/>
                  </a:solidFill>
                </a:rPr>
                <a:t>- Personas con la que vive</a:t>
              </a:r>
            </a:p>
            <a:p>
              <a:pPr marL="174625" indent="-111125"/>
              <a:r>
                <a:rPr lang="es-419" sz="1400" dirty="0">
                  <a:solidFill>
                    <a:srgbClr val="3366CC"/>
                  </a:solidFill>
                </a:rPr>
                <a:t>- Lugares visitados</a:t>
              </a:r>
            </a:p>
            <a:p>
              <a:pPr marL="174625" indent="-111125"/>
              <a:r>
                <a:rPr lang="es-419" sz="1400" dirty="0">
                  <a:solidFill>
                    <a:srgbClr val="3366CC"/>
                  </a:solidFill>
                </a:rPr>
                <a:t>- Transporte utilizado</a:t>
              </a:r>
              <a:endParaRPr lang="en-US" sz="1400" dirty="0">
                <a:solidFill>
                  <a:srgbClr val="3366CC"/>
                </a:solidFill>
              </a:endParaRPr>
            </a:p>
          </p:txBody>
        </p:sp>
        <p:sp>
          <p:nvSpPr>
            <p:cNvPr id="20" name="Arrow: Chevron 19">
              <a:extLst>
                <a:ext uri="{FF2B5EF4-FFF2-40B4-BE49-F238E27FC236}">
                  <a16:creationId xmlns:a16="http://schemas.microsoft.com/office/drawing/2014/main" id="{4029D2CB-524E-B5EB-EB2A-7035A8AB3E25}"/>
                </a:ext>
              </a:extLst>
            </p:cNvPr>
            <p:cNvSpPr/>
            <p:nvPr/>
          </p:nvSpPr>
          <p:spPr>
            <a:xfrm rot="5400000">
              <a:off x="1301114" y="2182279"/>
              <a:ext cx="1600437" cy="3225948"/>
            </a:xfrm>
            <a:prstGeom prst="chevron">
              <a:avLst>
                <a:gd name="adj" fmla="val 36231"/>
              </a:avLst>
            </a:prstGeom>
            <a:solidFill>
              <a:srgbClr val="0099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BE4709C-217F-1A1D-5504-5E4DCF185B7B}"/>
                </a:ext>
              </a:extLst>
            </p:cNvPr>
            <p:cNvSpPr/>
            <p:nvPr/>
          </p:nvSpPr>
          <p:spPr>
            <a:xfrm>
              <a:off x="865876" y="1331446"/>
              <a:ext cx="2446729" cy="511227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rgbClr val="0099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rgbClr val="FF0000"/>
                  </a:solidFill>
                </a:rPr>
                <a:t>¿</a:t>
              </a:r>
              <a:r>
                <a:rPr lang="en-US" sz="1400" b="1" dirty="0" err="1">
                  <a:solidFill>
                    <a:srgbClr val="FF0000"/>
                  </a:solidFill>
                </a:rPr>
                <a:t>Donde</a:t>
              </a:r>
              <a:r>
                <a:rPr lang="en-US" sz="1400" b="1" dirty="0">
                  <a:solidFill>
                    <a:srgbClr val="FF0000"/>
                  </a:solidFill>
                </a:rPr>
                <a:t> se ha </a:t>
              </a:r>
              <a:r>
                <a:rPr lang="en-US" sz="1400" b="1" dirty="0" err="1">
                  <a:solidFill>
                    <a:srgbClr val="FF0000"/>
                  </a:solidFill>
                </a:rPr>
                <a:t>contagiado</a:t>
              </a:r>
              <a:r>
                <a:rPr lang="en-US" sz="1400" b="1" dirty="0">
                  <a:solidFill>
                    <a:srgbClr val="FF0000"/>
                  </a:solidFill>
                </a:rPr>
                <a:t>?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33E3FF31-70DC-45F4-861C-C414320A24B3}"/>
                </a:ext>
              </a:extLst>
            </p:cNvPr>
            <p:cNvSpPr txBox="1"/>
            <p:nvPr/>
          </p:nvSpPr>
          <p:spPr>
            <a:xfrm>
              <a:off x="707076" y="3561139"/>
              <a:ext cx="269060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400" b="1" dirty="0">
                  <a:solidFill>
                    <a:schemeClr val="bg1"/>
                  </a:solidFill>
                </a:rPr>
                <a:t>Periodo de exposición/incubación</a:t>
              </a:r>
            </a:p>
            <a:p>
              <a:pPr algn="ctr"/>
              <a:r>
                <a:rPr lang="es-ES" sz="1400" b="1" dirty="0">
                  <a:solidFill>
                    <a:schemeClr val="bg1"/>
                  </a:solidFill>
                </a:rPr>
                <a:t>7 a 21 días entre la exposición y inicio de  exantema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9CA4B29-547F-C47D-DE7C-044055ED789F}"/>
              </a:ext>
            </a:extLst>
          </p:cNvPr>
          <p:cNvGrpSpPr/>
          <p:nvPr/>
        </p:nvGrpSpPr>
        <p:grpSpPr>
          <a:xfrm>
            <a:off x="3919632" y="1426187"/>
            <a:ext cx="3448380" cy="3264025"/>
            <a:chOff x="3969484" y="1337998"/>
            <a:chExt cx="3448380" cy="326402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5F75667-2C83-506A-2CF2-FFD54E9C474D}"/>
                </a:ext>
              </a:extLst>
            </p:cNvPr>
            <p:cNvSpPr/>
            <p:nvPr/>
          </p:nvSpPr>
          <p:spPr>
            <a:xfrm>
              <a:off x="3969485" y="2959165"/>
              <a:ext cx="3448377" cy="149251"/>
            </a:xfrm>
            <a:prstGeom prst="rect">
              <a:avLst/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A3A9E7CD-326B-A8B6-08EE-096BE4F6D708}"/>
                </a:ext>
              </a:extLst>
            </p:cNvPr>
            <p:cNvSpPr/>
            <p:nvPr/>
          </p:nvSpPr>
          <p:spPr>
            <a:xfrm>
              <a:off x="4118978" y="1533035"/>
              <a:ext cx="3143645" cy="206785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11125" indent="-111125"/>
              <a:r>
                <a:rPr lang="es-419" sz="1400" dirty="0">
                  <a:solidFill>
                    <a:srgbClr val="3366CC"/>
                  </a:solidFill>
                </a:rPr>
                <a:t>- Fechas de contagio</a:t>
              </a:r>
            </a:p>
            <a:p>
              <a:pPr marL="111125" indent="-111125"/>
              <a:r>
                <a:rPr lang="es-419" sz="1400" dirty="0">
                  <a:solidFill>
                    <a:srgbClr val="3366CC"/>
                  </a:solidFill>
                </a:rPr>
                <a:t>- Identificación de las rutas que realizó el caso</a:t>
              </a:r>
            </a:p>
            <a:p>
              <a:pPr marL="111125" indent="-111125"/>
              <a:r>
                <a:rPr lang="es-419" sz="1400" dirty="0">
                  <a:solidFill>
                    <a:srgbClr val="3366CC"/>
                  </a:solidFill>
                </a:rPr>
                <a:t>- Personas con las que vive o visitaron </a:t>
              </a:r>
            </a:p>
            <a:p>
              <a:pPr marL="111125" indent="-111125"/>
              <a:r>
                <a:rPr lang="es-419" sz="1400" dirty="0">
                  <a:solidFill>
                    <a:srgbClr val="3366CC"/>
                  </a:solidFill>
                </a:rPr>
                <a:t>- Lugares visitados</a:t>
              </a:r>
            </a:p>
          </p:txBody>
        </p:sp>
        <p:sp>
          <p:nvSpPr>
            <p:cNvPr id="24" name="Arrow: Chevron 23">
              <a:extLst>
                <a:ext uri="{FF2B5EF4-FFF2-40B4-BE49-F238E27FC236}">
                  <a16:creationId xmlns:a16="http://schemas.microsoft.com/office/drawing/2014/main" id="{D45A9BB5-7F13-2090-3DA8-4BBA041BF9AB}"/>
                </a:ext>
              </a:extLst>
            </p:cNvPr>
            <p:cNvSpPr/>
            <p:nvPr/>
          </p:nvSpPr>
          <p:spPr>
            <a:xfrm rot="5400000">
              <a:off x="4893455" y="2077615"/>
              <a:ext cx="1600437" cy="3448380"/>
            </a:xfrm>
            <a:prstGeom prst="chevron">
              <a:avLst>
                <a:gd name="adj" fmla="val 36231"/>
              </a:avLst>
            </a:prstGeom>
            <a:solidFill>
              <a:srgbClr val="6600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F7BCEBD-78B8-A72D-5981-938006371802}"/>
                </a:ext>
              </a:extLst>
            </p:cNvPr>
            <p:cNvSpPr/>
            <p:nvPr/>
          </p:nvSpPr>
          <p:spPr>
            <a:xfrm>
              <a:off x="4417316" y="1337998"/>
              <a:ext cx="2514600" cy="511227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>
                  <a:solidFill>
                    <a:srgbClr val="FF0000"/>
                  </a:solidFill>
                </a:rPr>
                <a:t>¿A </a:t>
              </a:r>
              <a:r>
                <a:rPr lang="en-US" sz="1400" b="1" dirty="0" err="1">
                  <a:solidFill>
                    <a:srgbClr val="FF0000"/>
                  </a:solidFill>
                </a:rPr>
                <a:t>quien</a:t>
              </a:r>
              <a:r>
                <a:rPr lang="en-US" sz="1400" b="1" dirty="0">
                  <a:solidFill>
                    <a:srgbClr val="FF0000"/>
                  </a:solidFill>
                </a:rPr>
                <a:t> </a:t>
              </a:r>
              <a:r>
                <a:rPr lang="en-US" sz="1400" b="1" dirty="0" err="1">
                  <a:solidFill>
                    <a:srgbClr val="FF0000"/>
                  </a:solidFill>
                </a:rPr>
                <a:t>contagió</a:t>
              </a:r>
              <a:r>
                <a:rPr lang="en-US" sz="1400" b="1" dirty="0">
                  <a:solidFill>
                    <a:srgbClr val="FF0000"/>
                  </a:solidFill>
                </a:rPr>
                <a:t>?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9D01FFE-3B46-5DC2-239D-9E3B1AECE152}"/>
                </a:ext>
              </a:extLst>
            </p:cNvPr>
            <p:cNvSpPr txBox="1"/>
            <p:nvPr/>
          </p:nvSpPr>
          <p:spPr>
            <a:xfrm>
              <a:off x="4502588" y="3595737"/>
              <a:ext cx="238217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419" sz="1400" b="1" dirty="0">
                  <a:solidFill>
                    <a:schemeClr val="bg1"/>
                  </a:solidFill>
                </a:rPr>
                <a:t>Periodo de transmisibilidad</a:t>
              </a:r>
            </a:p>
            <a:p>
              <a:pPr algn="ctr"/>
              <a:r>
                <a:rPr lang="es-419" sz="1400" dirty="0">
                  <a:solidFill>
                    <a:schemeClr val="bg1"/>
                  </a:solidFill>
                </a:rPr>
                <a:t>4 días antes y después de inicio de exantema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8FD05DD4-54CA-2A37-F0B1-E3401F979576}"/>
              </a:ext>
            </a:extLst>
          </p:cNvPr>
          <p:cNvGrpSpPr/>
          <p:nvPr/>
        </p:nvGrpSpPr>
        <p:grpSpPr>
          <a:xfrm>
            <a:off x="7535327" y="1426187"/>
            <a:ext cx="3531745" cy="3293841"/>
            <a:chOff x="7547359" y="1426187"/>
            <a:chExt cx="3531745" cy="3293841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5F645C5-D370-1139-F2AE-4EADEDAE4597}"/>
                </a:ext>
              </a:extLst>
            </p:cNvPr>
            <p:cNvSpPr/>
            <p:nvPr/>
          </p:nvSpPr>
          <p:spPr>
            <a:xfrm>
              <a:off x="7589041" y="3050680"/>
              <a:ext cx="3448381" cy="161349"/>
            </a:xfrm>
            <a:prstGeom prst="rect">
              <a:avLst/>
            </a:prstGeom>
            <a:solidFill>
              <a:srgbClr val="003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6FC608A8-09D9-0057-3FCF-F015DE6F7CDB}"/>
                </a:ext>
              </a:extLst>
            </p:cNvPr>
            <p:cNvSpPr/>
            <p:nvPr/>
          </p:nvSpPr>
          <p:spPr>
            <a:xfrm>
              <a:off x="7749644" y="1621224"/>
              <a:ext cx="3143646" cy="2067859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11125" indent="-111125"/>
              <a:r>
                <a:rPr lang="es-419" sz="1400" dirty="0">
                  <a:solidFill>
                    <a:srgbClr val="3366CC"/>
                  </a:solidFill>
                </a:rPr>
                <a:t>- Seguimiento de todos los contactos</a:t>
              </a:r>
            </a:p>
            <a:p>
              <a:pPr marL="111125" indent="-111125"/>
              <a:r>
                <a:rPr lang="es-419" sz="1400" dirty="0">
                  <a:solidFill>
                    <a:srgbClr val="3366CC"/>
                  </a:solidFill>
                </a:rPr>
                <a:t>- Vacunar a todos los contactos susceptibles</a:t>
              </a:r>
            </a:p>
            <a:p>
              <a:pPr marL="111125" indent="-111125"/>
              <a:r>
                <a:rPr lang="es-419" sz="1400" dirty="0">
                  <a:solidFill>
                    <a:srgbClr val="3366CC"/>
                  </a:solidFill>
                </a:rPr>
                <a:t>- Adelantarse al virus</a:t>
              </a:r>
            </a:p>
          </p:txBody>
        </p:sp>
        <p:sp>
          <p:nvSpPr>
            <p:cNvPr id="28" name="Arrow: Chevron 27">
              <a:extLst>
                <a:ext uri="{FF2B5EF4-FFF2-40B4-BE49-F238E27FC236}">
                  <a16:creationId xmlns:a16="http://schemas.microsoft.com/office/drawing/2014/main" id="{E1E96065-8D38-32E3-7DF6-15D03DF5DFEA}"/>
                </a:ext>
              </a:extLst>
            </p:cNvPr>
            <p:cNvSpPr/>
            <p:nvPr/>
          </p:nvSpPr>
          <p:spPr>
            <a:xfrm rot="5400000">
              <a:off x="8513013" y="2195619"/>
              <a:ext cx="1600437" cy="3448381"/>
            </a:xfrm>
            <a:prstGeom prst="chevron">
              <a:avLst>
                <a:gd name="adj" fmla="val 25351"/>
              </a:avLst>
            </a:prstGeom>
            <a:solidFill>
              <a:srgbClr val="003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9ED1FF67-5513-1FAC-AE39-8ED3417E6592}"/>
                </a:ext>
              </a:extLst>
            </p:cNvPr>
            <p:cNvSpPr/>
            <p:nvPr/>
          </p:nvSpPr>
          <p:spPr>
            <a:xfrm>
              <a:off x="7999372" y="1426187"/>
              <a:ext cx="2582401" cy="583463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rgbClr val="66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400" b="1" dirty="0">
                  <a:solidFill>
                    <a:srgbClr val="FF0000"/>
                  </a:solidFill>
                </a:rPr>
                <a:t>¿Cómo evitar el contagio de otras personas?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BD66EC28-CFE1-CF4B-AD36-BE9DBAC7B851}"/>
                </a:ext>
              </a:extLst>
            </p:cNvPr>
            <p:cNvSpPr txBox="1"/>
            <p:nvPr/>
          </p:nvSpPr>
          <p:spPr>
            <a:xfrm>
              <a:off x="7547359" y="3494044"/>
              <a:ext cx="3531745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419" sz="1400" b="1" dirty="0">
                  <a:solidFill>
                    <a:schemeClr val="bg1"/>
                  </a:solidFill>
                </a:rPr>
                <a:t>Periodo de aparición de contactos</a:t>
              </a:r>
            </a:p>
            <a:p>
              <a:pPr algn="ctr"/>
              <a:r>
                <a:rPr lang="es-419" sz="1400" dirty="0">
                  <a:solidFill>
                    <a:schemeClr val="bg1"/>
                  </a:solidFill>
                </a:rPr>
                <a:t>7 días después del primer día del periodo de transmisibilidad hasta 21 días después del último día del periodo de transmisibilidad</a:t>
              </a: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263FA37E-312F-E849-3ECE-EC98F5AF092F}"/>
              </a:ext>
            </a:extLst>
          </p:cNvPr>
          <p:cNvSpPr txBox="1"/>
          <p:nvPr/>
        </p:nvSpPr>
        <p:spPr>
          <a:xfrm>
            <a:off x="246186" y="6378157"/>
            <a:ext cx="15424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Fuente: FPL-IM/PAHO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EFBE93A-AD2D-F20C-416F-C1A20F1300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50" y="5853438"/>
            <a:ext cx="1195070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235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6CA7676B86F74E856844E3FCBB414E" ma:contentTypeVersion="21" ma:contentTypeDescription="Create a new document." ma:contentTypeScope="" ma:versionID="43444863d93a8fa859bbce967ba93798">
  <xsd:schema xmlns:xsd="http://www.w3.org/2001/XMLSchema" xmlns:xs="http://www.w3.org/2001/XMLSchema" xmlns:p="http://schemas.microsoft.com/office/2006/metadata/properties" xmlns:ns2="57afcdac-b810-49c0-af1e-015628e7eb43" xmlns:ns3="73d0ba8d-d766-4bf6-bcf0-d2eb81301a02" xmlns:ns4="5e13aadc-de86-43ee-b386-40c01ba74c80" targetNamespace="http://schemas.microsoft.com/office/2006/metadata/properties" ma:root="true" ma:fieldsID="afb276f8eb590041fadab504fb268dc6" ns2:_="" ns3:_="" ns4:_="">
    <xsd:import namespace="57afcdac-b810-49c0-af1e-015628e7eb43"/>
    <xsd:import namespace="73d0ba8d-d766-4bf6-bcf0-d2eb81301a02"/>
    <xsd:import namespace="5e13aadc-de86-43ee-b386-40c01ba74c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afcdac-b810-49c0-af1e-015628e7eb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0ba8d-d766-4bf6-bcf0-d2eb81301a0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13aadc-de86-43ee-b386-40c01ba74c80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a3c86500-e530-4483-9b01-bc1e935aaf20}" ma:internalName="TaxCatchAll" ma:showField="CatchAllData" ma:web="73d0ba8d-d766-4bf6-bcf0-d2eb81301a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13aadc-de86-43ee-b386-40c01ba74c80" xsi:nil="true"/>
    <lcf76f155ced4ddcb4097134ff3c332f xmlns="57afcdac-b810-49c0-af1e-015628e7eb4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DF93EFA-397A-418E-A126-36169AF989B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60604C-1466-4054-A990-54DA0B3C01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afcdac-b810-49c0-af1e-015628e7eb43"/>
    <ds:schemaRef ds:uri="73d0ba8d-d766-4bf6-bcf0-d2eb81301a02"/>
    <ds:schemaRef ds:uri="5e13aadc-de86-43ee-b386-40c01ba74c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A6BBC54-DEC3-475A-9479-A54BABB68865}">
  <ds:schemaRefs>
    <ds:schemaRef ds:uri="http://schemas.microsoft.com/office/2006/metadata/properties"/>
    <ds:schemaRef ds:uri="http://schemas.microsoft.com/office/infopath/2007/PartnerControls"/>
    <ds:schemaRef ds:uri="5e13aadc-de86-43ee-b386-40c01ba74c80"/>
    <ds:schemaRef ds:uri="57afcdac-b810-49c0-af1e-015628e7eb4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146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Bravo, Ms. Pamela (WDC)</dc:creator>
  <cp:lastModifiedBy>Carmelita Lucia Pacis</cp:lastModifiedBy>
  <cp:revision>13</cp:revision>
  <dcterms:created xsi:type="dcterms:W3CDTF">2018-05-10T19:30:17Z</dcterms:created>
  <dcterms:modified xsi:type="dcterms:W3CDTF">2022-06-10T21:15:12Z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0x010100756CA7676B86F74E856844E3FCBB414E</vt:lpwstr>
  </property>
</Properties>
</file>