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96E-4735-A6C7-211084650E83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96E-4735-A6C7-211084650E83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96E-4735-A6C7-211084650E83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>
                        <a:solidFill>
                          <a:schemeClr val="tx1"/>
                        </a:solidFill>
                      </a:rPr>
                      <a:t>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96E-4735-A6C7-211084650E8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474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96E-4735-A6C7-211084650E8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696E-4735-A6C7-211084650E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Sheet1!$K$4:$K$6</c:f>
              <c:strCache>
                <c:ptCount val="3"/>
                <c:pt idx="0">
                  <c:v>Confirmed </c:v>
                </c:pt>
                <c:pt idx="1">
                  <c:v>Discarded</c:v>
                </c:pt>
                <c:pt idx="2">
                  <c:v>Pending </c:v>
                </c:pt>
              </c:strCache>
            </c:strRef>
          </c:cat>
          <c:val>
            <c:numRef>
              <c:f>Sheet1!$L$4:$L$6</c:f>
              <c:numCache>
                <c:formatCode>General</c:formatCode>
                <c:ptCount val="3"/>
                <c:pt idx="0">
                  <c:v>9</c:v>
                </c:pt>
                <c:pt idx="1">
                  <c:v>512</c:v>
                </c:pt>
                <c:pt idx="2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6E-4735-A6C7-211084650E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670900767234393"/>
          <c:y val="0.29174862323120987"/>
          <c:w val="0.20690712896249788"/>
          <c:h val="0.373074908807463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A6BB9-373C-45D5-8708-1FAE5AB75400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90BC90-0E20-4255-9390-1D0149BA62FA}">
      <dgm:prSet custT="1"/>
      <dgm:spPr/>
      <dgm:t>
        <a:bodyPr/>
        <a:lstStyle/>
        <a:p>
          <a:r>
            <a:rPr lang="en-US" sz="1400" b="1" noProof="0" dirty="0"/>
            <a:t>78 059 </a:t>
          </a:r>
          <a:br>
            <a:rPr lang="en-US" sz="1400" noProof="0" dirty="0"/>
          </a:br>
          <a:r>
            <a:rPr lang="en-US" sz="1400" noProof="0" dirty="0"/>
            <a:t>MR cases</a:t>
          </a:r>
        </a:p>
      </dgm:t>
    </dgm:pt>
    <dgm:pt modelId="{1013F502-2636-43EC-80F6-CCB96D0CCD47}" type="parTrans" cxnId="{8D5EDC8B-578C-4440-B385-21033DF673DA}">
      <dgm:prSet/>
      <dgm:spPr/>
      <dgm:t>
        <a:bodyPr/>
        <a:lstStyle/>
        <a:p>
          <a:endParaRPr lang="en-US"/>
        </a:p>
      </dgm:t>
    </dgm:pt>
    <dgm:pt modelId="{ADA51C92-4751-4214-B379-EED12679CEEB}" type="sibTrans" cxnId="{8D5EDC8B-578C-4440-B385-21033DF673DA}">
      <dgm:prSet/>
      <dgm:spPr/>
      <dgm:t>
        <a:bodyPr/>
        <a:lstStyle/>
        <a:p>
          <a:endParaRPr lang="en-US"/>
        </a:p>
      </dgm:t>
    </dgm:pt>
    <dgm:pt modelId="{29C709AC-D3C5-438E-966E-4213E37FE37B}">
      <dgm:prSet custT="1"/>
      <dgm:spPr/>
      <dgm:t>
        <a:bodyPr/>
        <a:lstStyle/>
        <a:p>
          <a:r>
            <a:rPr lang="en-US" sz="1400" b="1" noProof="0" dirty="0">
              <a:latin typeface="Calibri Light" panose="020F0302020204030204"/>
            </a:rPr>
            <a:t>552**</a:t>
          </a:r>
          <a:br>
            <a:rPr lang="en-US" sz="1400" noProof="0" dirty="0"/>
          </a:br>
          <a:r>
            <a:rPr lang="en-US" sz="1400" noProof="0" dirty="0"/>
            <a:t>cases with double IgM+ reactivity**</a:t>
          </a:r>
        </a:p>
      </dgm:t>
    </dgm:pt>
    <dgm:pt modelId="{69AB0219-C0C9-4FE9-A84A-BD8EB6729486}" type="parTrans" cxnId="{09087090-3DBF-4412-915C-45277A7234E2}">
      <dgm:prSet/>
      <dgm:spPr/>
      <dgm:t>
        <a:bodyPr/>
        <a:lstStyle/>
        <a:p>
          <a:endParaRPr lang="en-US"/>
        </a:p>
      </dgm:t>
    </dgm:pt>
    <dgm:pt modelId="{379D1E82-FF21-4687-A73E-C34995FD3480}" type="sibTrans" cxnId="{09087090-3DBF-4412-915C-45277A7234E2}">
      <dgm:prSet/>
      <dgm:spPr/>
      <dgm:t>
        <a:bodyPr/>
        <a:lstStyle/>
        <a:p>
          <a:endParaRPr lang="en-US"/>
        </a:p>
      </dgm:t>
    </dgm:pt>
    <dgm:pt modelId="{4A7EB007-CD2D-4AF3-A9EA-FC0F88BB2F2F}" type="pres">
      <dgm:prSet presAssocID="{87DA6BB9-373C-45D5-8708-1FAE5AB75400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FB530BAB-7081-4E2B-AC08-FB19FC49AD60}" type="pres">
      <dgm:prSet presAssocID="{29C709AC-D3C5-438E-966E-4213E37FE37B}" presName="Accent2" presStyleCnt="0"/>
      <dgm:spPr/>
    </dgm:pt>
    <dgm:pt modelId="{23C92649-2DB6-4587-B23F-ECF65242305F}" type="pres">
      <dgm:prSet presAssocID="{29C709AC-D3C5-438E-966E-4213E37FE37B}" presName="Accent" presStyleLbl="node1" presStyleIdx="0" presStyleCnt="2"/>
      <dgm:spPr/>
    </dgm:pt>
    <dgm:pt modelId="{8090DDE0-A585-46C5-8658-B31115BC34D1}" type="pres">
      <dgm:prSet presAssocID="{29C709AC-D3C5-438E-966E-4213E37FE37B}" presName="ParentBackground2" presStyleCnt="0"/>
      <dgm:spPr/>
    </dgm:pt>
    <dgm:pt modelId="{54BE5ACC-CC51-4DF4-B668-BCFDFF55C98D}" type="pres">
      <dgm:prSet presAssocID="{29C709AC-D3C5-438E-966E-4213E37FE37B}" presName="ParentBackground" presStyleLbl="fgAcc1" presStyleIdx="0" presStyleCnt="2"/>
      <dgm:spPr/>
    </dgm:pt>
    <dgm:pt modelId="{5270ED79-C472-4D34-807D-CAA0133FF02C}" type="pres">
      <dgm:prSet presAssocID="{29C709AC-D3C5-438E-966E-4213E37FE37B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817AD716-7C1D-4B26-A729-480A8543805D}" type="pres">
      <dgm:prSet presAssocID="{AE90BC90-0E20-4255-9390-1D0149BA62FA}" presName="Accent1" presStyleCnt="0"/>
      <dgm:spPr/>
    </dgm:pt>
    <dgm:pt modelId="{3D43D906-3143-45F1-8736-1062E07B3D35}" type="pres">
      <dgm:prSet presAssocID="{AE90BC90-0E20-4255-9390-1D0149BA62FA}" presName="Accent" presStyleLbl="node1" presStyleIdx="1" presStyleCnt="2"/>
      <dgm:spPr/>
    </dgm:pt>
    <dgm:pt modelId="{1D7636ED-088C-4CCE-B8D0-971B7351BFF1}" type="pres">
      <dgm:prSet presAssocID="{AE90BC90-0E20-4255-9390-1D0149BA62FA}" presName="ParentBackground1" presStyleCnt="0"/>
      <dgm:spPr/>
    </dgm:pt>
    <dgm:pt modelId="{36C4FA1A-4A3C-4A3C-ADA6-D3A3F7AB5A37}" type="pres">
      <dgm:prSet presAssocID="{AE90BC90-0E20-4255-9390-1D0149BA62FA}" presName="ParentBackground" presStyleLbl="fgAcc1" presStyleIdx="1" presStyleCnt="2"/>
      <dgm:spPr/>
    </dgm:pt>
    <dgm:pt modelId="{CA84583A-C8E6-46D1-9FFD-F4D33BF51315}" type="pres">
      <dgm:prSet presAssocID="{AE90BC90-0E20-4255-9390-1D0149BA62FA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6C873307-FE7B-4CB0-9408-AA2D4371CFB0}" type="presOf" srcId="{29C709AC-D3C5-438E-966E-4213E37FE37B}" destId="{54BE5ACC-CC51-4DF4-B668-BCFDFF55C98D}" srcOrd="0" destOrd="0" presId="urn:microsoft.com/office/officeart/2011/layout/CircleProcess"/>
    <dgm:cxn modelId="{67821E64-EC99-4FC3-8715-C507DCBD6D18}" type="presOf" srcId="{29C709AC-D3C5-438E-966E-4213E37FE37B}" destId="{5270ED79-C472-4D34-807D-CAA0133FF02C}" srcOrd="1" destOrd="0" presId="urn:microsoft.com/office/officeart/2011/layout/CircleProcess"/>
    <dgm:cxn modelId="{14FF3573-D709-41C9-95F8-3DB7535D5117}" type="presOf" srcId="{AE90BC90-0E20-4255-9390-1D0149BA62FA}" destId="{CA84583A-C8E6-46D1-9FFD-F4D33BF51315}" srcOrd="1" destOrd="0" presId="urn:microsoft.com/office/officeart/2011/layout/CircleProcess"/>
    <dgm:cxn modelId="{8D5EDC8B-578C-4440-B385-21033DF673DA}" srcId="{87DA6BB9-373C-45D5-8708-1FAE5AB75400}" destId="{AE90BC90-0E20-4255-9390-1D0149BA62FA}" srcOrd="0" destOrd="0" parTransId="{1013F502-2636-43EC-80F6-CCB96D0CCD47}" sibTransId="{ADA51C92-4751-4214-B379-EED12679CEEB}"/>
    <dgm:cxn modelId="{09087090-3DBF-4412-915C-45277A7234E2}" srcId="{87DA6BB9-373C-45D5-8708-1FAE5AB75400}" destId="{29C709AC-D3C5-438E-966E-4213E37FE37B}" srcOrd="1" destOrd="0" parTransId="{69AB0219-C0C9-4FE9-A84A-BD8EB6729486}" sibTransId="{379D1E82-FF21-4687-A73E-C34995FD3480}"/>
    <dgm:cxn modelId="{DA6CC1AB-900F-47E3-B6A5-51A40B31AAD1}" type="presOf" srcId="{AE90BC90-0E20-4255-9390-1D0149BA62FA}" destId="{36C4FA1A-4A3C-4A3C-ADA6-D3A3F7AB5A37}" srcOrd="0" destOrd="0" presId="urn:microsoft.com/office/officeart/2011/layout/CircleProcess"/>
    <dgm:cxn modelId="{5A0F27C5-A606-4696-AB04-F8F7FFCDD899}" type="presOf" srcId="{87DA6BB9-373C-45D5-8708-1FAE5AB75400}" destId="{4A7EB007-CD2D-4AF3-A9EA-FC0F88BB2F2F}" srcOrd="0" destOrd="0" presId="urn:microsoft.com/office/officeart/2011/layout/CircleProcess"/>
    <dgm:cxn modelId="{31CB59C2-1F67-4418-B29B-05B37A605863}" type="presParOf" srcId="{4A7EB007-CD2D-4AF3-A9EA-FC0F88BB2F2F}" destId="{FB530BAB-7081-4E2B-AC08-FB19FC49AD60}" srcOrd="0" destOrd="0" presId="urn:microsoft.com/office/officeart/2011/layout/CircleProcess"/>
    <dgm:cxn modelId="{46D552EA-6193-4DC3-AE37-57978693180D}" type="presParOf" srcId="{FB530BAB-7081-4E2B-AC08-FB19FC49AD60}" destId="{23C92649-2DB6-4587-B23F-ECF65242305F}" srcOrd="0" destOrd="0" presId="urn:microsoft.com/office/officeart/2011/layout/CircleProcess"/>
    <dgm:cxn modelId="{2609E424-4300-4694-98C6-C3B924ADACFE}" type="presParOf" srcId="{4A7EB007-CD2D-4AF3-A9EA-FC0F88BB2F2F}" destId="{8090DDE0-A585-46C5-8658-B31115BC34D1}" srcOrd="1" destOrd="0" presId="urn:microsoft.com/office/officeart/2011/layout/CircleProcess"/>
    <dgm:cxn modelId="{A1506DCB-A14E-476A-9FE4-EE0B75A6C005}" type="presParOf" srcId="{8090DDE0-A585-46C5-8658-B31115BC34D1}" destId="{54BE5ACC-CC51-4DF4-B668-BCFDFF55C98D}" srcOrd="0" destOrd="0" presId="urn:microsoft.com/office/officeart/2011/layout/CircleProcess"/>
    <dgm:cxn modelId="{BA22B2F8-61CF-40F6-BE84-BFEE18434CA6}" type="presParOf" srcId="{4A7EB007-CD2D-4AF3-A9EA-FC0F88BB2F2F}" destId="{5270ED79-C472-4D34-807D-CAA0133FF02C}" srcOrd="2" destOrd="0" presId="urn:microsoft.com/office/officeart/2011/layout/CircleProcess"/>
    <dgm:cxn modelId="{02121C30-9C80-426A-BEDA-61C0C8E81236}" type="presParOf" srcId="{4A7EB007-CD2D-4AF3-A9EA-FC0F88BB2F2F}" destId="{817AD716-7C1D-4B26-A729-480A8543805D}" srcOrd="3" destOrd="0" presId="urn:microsoft.com/office/officeart/2011/layout/CircleProcess"/>
    <dgm:cxn modelId="{61F48EF6-5101-4F29-913B-3B3B16CF6D19}" type="presParOf" srcId="{817AD716-7C1D-4B26-A729-480A8543805D}" destId="{3D43D906-3143-45F1-8736-1062E07B3D35}" srcOrd="0" destOrd="0" presId="urn:microsoft.com/office/officeart/2011/layout/CircleProcess"/>
    <dgm:cxn modelId="{74860A0B-120D-4E8C-8B4D-616EA3A13A5C}" type="presParOf" srcId="{4A7EB007-CD2D-4AF3-A9EA-FC0F88BB2F2F}" destId="{1D7636ED-088C-4CCE-B8D0-971B7351BFF1}" srcOrd="4" destOrd="0" presId="urn:microsoft.com/office/officeart/2011/layout/CircleProcess"/>
    <dgm:cxn modelId="{7853DF06-4A7D-4C54-AD17-CB81E1946845}" type="presParOf" srcId="{1D7636ED-088C-4CCE-B8D0-971B7351BFF1}" destId="{36C4FA1A-4A3C-4A3C-ADA6-D3A3F7AB5A37}" srcOrd="0" destOrd="0" presId="urn:microsoft.com/office/officeart/2011/layout/CircleProcess"/>
    <dgm:cxn modelId="{C3F21FB0-7F81-464C-9BB7-5141E7DC34DD}" type="presParOf" srcId="{4A7EB007-CD2D-4AF3-A9EA-FC0F88BB2F2F}" destId="{CA84583A-C8E6-46D1-9FFD-F4D33BF51315}" srcOrd="5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92649-2DB6-4587-B23F-ECF65242305F}">
      <dsp:nvSpPr>
        <dsp:cNvPr id="0" name=""/>
        <dsp:cNvSpPr/>
      </dsp:nvSpPr>
      <dsp:spPr>
        <a:xfrm>
          <a:off x="2007638" y="545102"/>
          <a:ext cx="1444252" cy="14442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E5ACC-CC51-4DF4-B668-BCFDFF55C98D}">
      <dsp:nvSpPr>
        <dsp:cNvPr id="0" name=""/>
        <dsp:cNvSpPr/>
      </dsp:nvSpPr>
      <dsp:spPr>
        <a:xfrm>
          <a:off x="2055758" y="593252"/>
          <a:ext cx="1347690" cy="134793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>
              <a:latin typeface="Calibri Light" panose="020F0302020204030204"/>
            </a:rPr>
            <a:t>552**</a:t>
          </a:r>
          <a:br>
            <a:rPr lang="en-US" sz="1400" kern="1200" noProof="0" dirty="0"/>
          </a:br>
          <a:r>
            <a:rPr lang="en-US" sz="1400" kern="1200" noProof="0" dirty="0"/>
            <a:t>cases with double IgM+ reactivity**</a:t>
          </a:r>
        </a:p>
      </dsp:txBody>
      <dsp:txXfrm>
        <a:off x="2248561" y="785850"/>
        <a:ext cx="962727" cy="962736"/>
      </dsp:txXfrm>
    </dsp:sp>
    <dsp:sp modelId="{3D43D906-3143-45F1-8736-1062E07B3D35}">
      <dsp:nvSpPr>
        <dsp:cNvPr id="0" name=""/>
        <dsp:cNvSpPr/>
      </dsp:nvSpPr>
      <dsp:spPr>
        <a:xfrm rot="2700000">
          <a:off x="515402" y="544942"/>
          <a:ext cx="1444299" cy="1444299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C4FA1A-4A3C-4A3C-ADA6-D3A3F7AB5A37}">
      <dsp:nvSpPr>
        <dsp:cNvPr id="0" name=""/>
        <dsp:cNvSpPr/>
      </dsp:nvSpPr>
      <dsp:spPr>
        <a:xfrm>
          <a:off x="563707" y="593252"/>
          <a:ext cx="1347690" cy="134793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noProof="0" dirty="0"/>
            <a:t>78 059 </a:t>
          </a:r>
          <a:br>
            <a:rPr lang="en-US" sz="1400" kern="1200" noProof="0" dirty="0"/>
          </a:br>
          <a:r>
            <a:rPr lang="en-US" sz="1400" kern="1200" noProof="0" dirty="0"/>
            <a:t>MR cases</a:t>
          </a:r>
        </a:p>
      </dsp:txBody>
      <dsp:txXfrm>
        <a:off x="756188" y="785850"/>
        <a:ext cx="962727" cy="962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2C65A-0A48-14D8-1139-5DC2787E6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CF02D4-AD4B-2568-9B41-11A63253A4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89E88-F62B-12F5-39C6-27BDF3E83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C3802-E618-FA02-2EEA-2CFE4098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74A15C-B08D-0EAE-6FF0-104776275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52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288F9-C262-6974-A8FC-926B31B52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E8802-6395-C530-1E2D-ECD122141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BDFF6-C1E7-6781-0C57-09AAFE67B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8D4BE-80E1-1FC2-99D3-FAC33840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B51F6-E0F5-0356-B80C-759BAC34B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4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BBD201-E406-5A46-AF1D-1A34CB438F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E77BE-1175-CB49-59F9-CD0853EBE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C5166-9C3E-1C85-2E1A-0728ECD3F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03C3A-9CFD-B1E5-D5D0-69CC48AA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CAAF0B-BE78-857A-209A-7F69A4BC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0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D39AC-0507-A932-8A5A-677694CC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BA958-08DE-420A-6713-0544705D0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39D02-D9CF-4979-89D0-65AE8A90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092A7-CFEA-B101-8835-F698E2BA2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C281D-564D-976F-3BAD-92372D348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5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4806-7BC8-5AF5-0402-715748A9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5277A-7E2C-1510-EA5E-E690C4644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E7309-43D1-2882-FC51-E7299D21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D072E-4626-EF07-3188-14B04638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6624D-1925-93EA-3992-CC410514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3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D1FB0-E9CB-5847-EF57-08399514B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1976B-EA04-7A54-5199-24FE7D1092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3A19E-716A-ECDA-AEEF-836FA5632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7B21B-FAC7-28B2-B77E-CF582C9BE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34DF1-4ABB-1067-9881-E7F1F6B0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E6A238-B40E-42D9-6BD8-DBAB84E7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20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AE0D6-F3BE-397F-AB9F-500451248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42B50-6985-278A-4DE1-A96B91AEB7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2ABAC3-329F-830A-0AC7-964932D3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C5DE38-2166-4C87-6C2F-9D2B457AC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28EA3B-D247-C276-3561-EC583BAB06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58FB44-0D80-4EC1-8365-AA2C67B8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58E6AA-6FD9-2E3E-F39C-EC6C0F333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2B204D-7D54-FEF4-A496-0FB79F2FB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8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F6A38-C23B-64B3-DF9B-229AEADD6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BA8524-11BB-C7BE-3FC4-E203DBB60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B93976-BD78-80D7-D17C-6AAA1BAA5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678F97-BC26-D34E-BF77-7BC377F4C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1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70B762-2077-697C-7BE5-3B885C37B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B52A5-F8F5-C00C-71ED-7F7591189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18C680-C9D5-7F4F-2E25-AD4DBAC2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80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3ECA7-070F-C2DE-7445-264CFACEE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8D5C6-76CA-7C51-1DB1-EFCB1DCBE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814CB9-5C3E-B3B5-EA0B-7CD6BC7A31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C2C57-140D-0555-3017-90FAEEBC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09389-DEB2-8FD7-E10F-03C39820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4A48C-4B2F-4BC6-A97F-68DF20D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2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559C-45FC-BB39-023C-8F8ED7DD4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198FD5-7A82-0D9D-A7E7-25F134AC4C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C48D0-7DC7-1C70-D726-51FCDEA05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E57167-8FCD-19F2-1EFE-AD18C24F0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88A66-0D2D-1515-104E-73CB80FF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4A66B-CB3E-7C20-8B3A-6507A4D93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16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9408E6-FF7A-D289-C67B-4BEE491E0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9356-3D84-9777-024A-EE1ABDB7C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3667ED-0909-88D3-79DB-56B1823B8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798B-5802-4661-9F7C-20F0FB6FA3BC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8372D-508F-6EEF-3FC1-251389EC4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8F16-AE4F-F7DC-A63C-92DD53687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5E5E5-6AC2-4984-BD18-09B6A8D75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7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Layout" Target="../diagrams/layout1.xml"/><Relationship Id="rId7" Type="http://schemas.openxmlformats.org/officeDocument/2006/relationships/chart" Target="../charts/char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D83B57C-FDCC-8051-EC99-DC8C8A1BFC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18882087"/>
              </p:ext>
            </p:extLst>
          </p:nvPr>
        </p:nvGraphicFramePr>
        <p:xfrm>
          <a:off x="1350851" y="766364"/>
          <a:ext cx="3668169" cy="2534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A84E451-EF71-6CF1-70C6-D5DE1CF841FE}"/>
              </a:ext>
            </a:extLst>
          </p:cNvPr>
          <p:cNvSpPr txBox="1"/>
          <p:nvPr/>
        </p:nvSpPr>
        <p:spPr>
          <a:xfrm>
            <a:off x="399406" y="26360"/>
            <a:ext cx="11393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Double IgM+ reactivity for measles and rubella (MR)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Ebrima" panose="02000000000000000000" pitchFamily="2" charset="0"/>
                <a:cs typeface="Ebrima" panose="02000000000000000000" pitchFamily="2" charset="0"/>
              </a:rPr>
              <a:t>in the Region of the Americas, 2016-2021*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2215908-3078-F1B6-5358-8EE8631AC6D9}"/>
              </a:ext>
            </a:extLst>
          </p:cNvPr>
          <p:cNvCxnSpPr>
            <a:cxnSpLocks/>
          </p:cNvCxnSpPr>
          <p:nvPr/>
        </p:nvCxnSpPr>
        <p:spPr>
          <a:xfrm>
            <a:off x="5512156" y="1036320"/>
            <a:ext cx="0" cy="52936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ACB29AA-B857-8C0D-9525-88228A7E27D2}"/>
              </a:ext>
            </a:extLst>
          </p:cNvPr>
          <p:cNvSpPr txBox="1"/>
          <p:nvPr/>
        </p:nvSpPr>
        <p:spPr>
          <a:xfrm>
            <a:off x="6210424" y="1021521"/>
            <a:ext cx="4726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Distribution of double IgM+ reactivity for MR by country, 2016-2021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CAD569-6E44-F37C-1E88-5B2E7E38A4F8}"/>
              </a:ext>
            </a:extLst>
          </p:cNvPr>
          <p:cNvSpPr txBox="1"/>
          <p:nvPr/>
        </p:nvSpPr>
        <p:spPr>
          <a:xfrm>
            <a:off x="174223" y="1653553"/>
            <a:ext cx="10578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Total cases reported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1948CE76-CF88-B506-9CF3-4C7586E4DF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7548634"/>
              </p:ext>
            </p:extLst>
          </p:nvPr>
        </p:nvGraphicFramePr>
        <p:xfrm>
          <a:off x="1146330" y="3113387"/>
          <a:ext cx="4315147" cy="2300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4BB7437C-0458-5F36-24B1-D2406F98363A}"/>
              </a:ext>
            </a:extLst>
          </p:cNvPr>
          <p:cNvSpPr txBox="1"/>
          <p:nvPr/>
        </p:nvSpPr>
        <p:spPr>
          <a:xfrm>
            <a:off x="174223" y="3814845"/>
            <a:ext cx="14340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Final classification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(n=552)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FF0C53E0-455D-F213-3840-34D942D0493E}"/>
              </a:ext>
            </a:extLst>
          </p:cNvPr>
          <p:cNvSpPr/>
          <p:nvPr/>
        </p:nvSpPr>
        <p:spPr>
          <a:xfrm>
            <a:off x="1499337" y="1500097"/>
            <a:ext cx="236832" cy="1223493"/>
          </a:xfrm>
          <a:prstGeom prst="leftBrac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8481807C-2079-F1BA-56B8-2353ED3B088A}"/>
              </a:ext>
            </a:extLst>
          </p:cNvPr>
          <p:cNvSpPr/>
          <p:nvPr/>
        </p:nvSpPr>
        <p:spPr>
          <a:xfrm>
            <a:off x="1518039" y="3567099"/>
            <a:ext cx="316615" cy="1401240"/>
          </a:xfrm>
          <a:prstGeom prst="leftBrac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143E4F-12A3-F48C-ACFB-CCFD524E156B}"/>
              </a:ext>
            </a:extLst>
          </p:cNvPr>
          <p:cNvSpPr txBox="1"/>
          <p:nvPr/>
        </p:nvSpPr>
        <p:spPr>
          <a:xfrm>
            <a:off x="3564939" y="6312320"/>
            <a:ext cx="80702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*Source: PAHO Immunization data warehouse for case-based measles and rubella data 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3F5C2DBC-2F59-EE78-7682-FEF7DBCB80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44000" y="1701352"/>
            <a:ext cx="5186437" cy="44864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2651C65-801A-7559-748F-330C52C861C8}"/>
              </a:ext>
            </a:extLst>
          </p:cNvPr>
          <p:cNvSpPr txBox="1"/>
          <p:nvPr/>
        </p:nvSpPr>
        <p:spPr>
          <a:xfrm>
            <a:off x="204303" y="6204597"/>
            <a:ext cx="4729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**Cases with double reactivity in first serum specimen only and in first and second serum specimens. </a:t>
            </a:r>
          </a:p>
        </p:txBody>
      </p:sp>
    </p:spTree>
    <p:extLst>
      <p:ext uri="{BB962C8B-B14F-4D97-AF65-F5344CB8AC3E}">
        <p14:creationId xmlns:p14="http://schemas.microsoft.com/office/powerpoint/2010/main" val="3087417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91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4</cp:revision>
  <dcterms:created xsi:type="dcterms:W3CDTF">2022-06-24T22:55:38Z</dcterms:created>
  <dcterms:modified xsi:type="dcterms:W3CDTF">2022-06-27T18:34:03Z</dcterms:modified>
</cp:coreProperties>
</file>