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99" d="100"/>
          <a:sy n="99" d="100"/>
        </p:scale>
        <p:origin x="1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2071687315474508E-2"/>
          <c:y val="6.372855167085717E-2"/>
          <c:w val="0.92777370518507496"/>
          <c:h val="0.7969216927780935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'Prorat 26 with Sort'!$F$1</c:f>
              <c:strCache>
                <c:ptCount val="1"/>
                <c:pt idx="0">
                  <c:v>Value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C49-4774-A6AD-C3586B35D72A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C49-4774-A6AD-C3586B35D72A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C49-4774-A6AD-C3586B35D72A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9C49-4774-A6AD-C3586B35D72A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9C49-4774-A6AD-C3586B35D72A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9C49-4774-A6AD-C3586B35D72A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9C49-4774-A6AD-C3586B35D72A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9C49-4774-A6AD-C3586B35D72A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9C49-4774-A6AD-C3586B35D72A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9C49-4774-A6AD-C3586B35D72A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9C49-4774-A6AD-C3586B35D72A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9C49-4774-A6AD-C3586B35D72A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9C49-4774-A6AD-C3586B35D72A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9C49-4774-A6AD-C3586B35D72A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9C49-4774-A6AD-C3586B35D72A}"/>
              </c:ext>
            </c:extLst>
          </c:dPt>
          <c:dPt>
            <c:idx val="15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9C49-4774-A6AD-C3586B35D72A}"/>
              </c:ext>
            </c:extLst>
          </c:dPt>
          <c:dPt>
            <c:idx val="16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1-9C49-4774-A6AD-C3586B35D72A}"/>
              </c:ext>
            </c:extLst>
          </c:dPt>
          <c:dPt>
            <c:idx val="17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3-9C49-4774-A6AD-C3586B35D72A}"/>
              </c:ext>
            </c:extLst>
          </c:dPt>
          <c:dPt>
            <c:idx val="18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5-9C49-4774-A6AD-C3586B35D72A}"/>
              </c:ext>
            </c:extLst>
          </c:dPt>
          <c:dPt>
            <c:idx val="19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7-9C49-4774-A6AD-C3586B35D72A}"/>
              </c:ext>
            </c:extLst>
          </c:dPt>
          <c:dPt>
            <c:idx val="42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9-9C49-4774-A6AD-C3586B35D72A}"/>
              </c:ext>
            </c:extLst>
          </c:dPt>
          <c:dPt>
            <c:idx val="43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B-9C49-4774-A6AD-C3586B35D72A}"/>
              </c:ext>
            </c:extLst>
          </c:dPt>
          <c:dPt>
            <c:idx val="44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D-9C49-4774-A6AD-C3586B35D72A}"/>
              </c:ext>
            </c:extLst>
          </c:dPt>
          <c:dPt>
            <c:idx val="45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F-9C49-4774-A6AD-C3586B35D72A}"/>
              </c:ext>
            </c:extLst>
          </c:dPt>
          <c:dPt>
            <c:idx val="46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1-9C49-4774-A6AD-C3586B35D72A}"/>
              </c:ext>
            </c:extLst>
          </c:dPt>
          <c:dPt>
            <c:idx val="47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3-9C49-4774-A6AD-C3586B35D72A}"/>
              </c:ext>
            </c:extLst>
          </c:dPt>
          <c:dPt>
            <c:idx val="48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5-9C49-4774-A6AD-C3586B35D72A}"/>
              </c:ext>
            </c:extLst>
          </c:dPt>
          <c:dPt>
            <c:idx val="49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7-9C49-4774-A6AD-C3586B35D72A}"/>
              </c:ext>
            </c:extLst>
          </c:dPt>
          <c:dPt>
            <c:idx val="50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9-9C49-4774-A6AD-C3586B35D72A}"/>
              </c:ext>
            </c:extLst>
          </c:dPt>
          <c:dPt>
            <c:idx val="51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B-9C49-4774-A6AD-C3586B35D72A}"/>
              </c:ext>
            </c:extLst>
          </c:dPt>
          <c:dPt>
            <c:idx val="52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D-9C49-4774-A6AD-C3586B35D72A}"/>
              </c:ext>
            </c:extLst>
          </c:dPt>
          <c:dPt>
            <c:idx val="53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F-9C49-4774-A6AD-C3586B35D72A}"/>
              </c:ext>
            </c:extLst>
          </c:dPt>
          <c:dPt>
            <c:idx val="54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41-9C49-4774-A6AD-C3586B35D72A}"/>
              </c:ext>
            </c:extLst>
          </c:dPt>
          <c:dPt>
            <c:idx val="55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43-9C49-4774-A6AD-C3586B35D72A}"/>
              </c:ext>
            </c:extLst>
          </c:dPt>
          <c:dPt>
            <c:idx val="56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45-9C49-4774-A6AD-C3586B35D72A}"/>
              </c:ext>
            </c:extLst>
          </c:dPt>
          <c:dPt>
            <c:idx val="57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47-9C49-4774-A6AD-C3586B35D72A}"/>
              </c:ext>
            </c:extLst>
          </c:dPt>
          <c:dPt>
            <c:idx val="58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49-9C49-4774-A6AD-C3586B35D72A}"/>
              </c:ext>
            </c:extLst>
          </c:dPt>
          <c:dPt>
            <c:idx val="59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4B-9C49-4774-A6AD-C3586B35D72A}"/>
              </c:ext>
            </c:extLst>
          </c:dPt>
          <c:dPt>
            <c:idx val="60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4D-9C49-4774-A6AD-C3586B35D72A}"/>
              </c:ext>
            </c:extLst>
          </c:dPt>
          <c:dPt>
            <c:idx val="61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4F-9C49-4774-A6AD-C3586B35D72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'Prorat 26 with Sort'!$D$2:$E$64</c:f>
              <c:multiLvlStrCache>
                <c:ptCount val="63"/>
                <c:lvl>
                  <c:pt idx="0">
                    <c:v>PRY</c:v>
                  </c:pt>
                  <c:pt idx="1">
                    <c:v>BRA</c:v>
                  </c:pt>
                  <c:pt idx="2">
                    <c:v>CUB</c:v>
                  </c:pt>
                  <c:pt idx="3">
                    <c:v>MEX</c:v>
                  </c:pt>
                  <c:pt idx="4">
                    <c:v>COL</c:v>
                  </c:pt>
                  <c:pt idx="5">
                    <c:v>SLV</c:v>
                  </c:pt>
                  <c:pt idx="6">
                    <c:v>VEN</c:v>
                  </c:pt>
                  <c:pt idx="7">
                    <c:v>CRI</c:v>
                  </c:pt>
                  <c:pt idx="8">
                    <c:v>HND</c:v>
                  </c:pt>
                  <c:pt idx="9">
                    <c:v>HTI</c:v>
                  </c:pt>
                  <c:pt idx="10">
                    <c:v>NIC</c:v>
                  </c:pt>
                  <c:pt idx="11">
                    <c:v>PAN</c:v>
                  </c:pt>
                  <c:pt idx="12">
                    <c:v>CAR</c:v>
                  </c:pt>
                  <c:pt idx="13">
                    <c:v>ARG</c:v>
                  </c:pt>
                  <c:pt idx="14">
                    <c:v>BOL</c:v>
                  </c:pt>
                  <c:pt idx="15">
                    <c:v>GTM</c:v>
                  </c:pt>
                  <c:pt idx="16">
                    <c:v>CHL</c:v>
                  </c:pt>
                  <c:pt idx="17">
                    <c:v>DOM</c:v>
                  </c:pt>
                  <c:pt idx="18">
                    <c:v>PER</c:v>
                  </c:pt>
                  <c:pt idx="19">
                    <c:v>URY</c:v>
                  </c:pt>
                  <c:pt idx="20">
                    <c:v>ECU</c:v>
                  </c:pt>
                  <c:pt idx="21">
                    <c:v>PRY</c:v>
                  </c:pt>
                  <c:pt idx="22">
                    <c:v>VEN</c:v>
                  </c:pt>
                  <c:pt idx="23">
                    <c:v>NIC</c:v>
                  </c:pt>
                  <c:pt idx="24">
                    <c:v>COL</c:v>
                  </c:pt>
                  <c:pt idx="25">
                    <c:v>HTI</c:v>
                  </c:pt>
                  <c:pt idx="26">
                    <c:v>CUB</c:v>
                  </c:pt>
                  <c:pt idx="27">
                    <c:v>BRA</c:v>
                  </c:pt>
                  <c:pt idx="28">
                    <c:v>SLV</c:v>
                  </c:pt>
                  <c:pt idx="29">
                    <c:v>MEX</c:v>
                  </c:pt>
                  <c:pt idx="30">
                    <c:v>GTM</c:v>
                  </c:pt>
                  <c:pt idx="31">
                    <c:v>BOL</c:v>
                  </c:pt>
                  <c:pt idx="32">
                    <c:v>CRI</c:v>
                  </c:pt>
                  <c:pt idx="33">
                    <c:v>PAN</c:v>
                  </c:pt>
                  <c:pt idx="34">
                    <c:v>HND</c:v>
                  </c:pt>
                  <c:pt idx="35">
                    <c:v>DOM</c:v>
                  </c:pt>
                  <c:pt idx="36">
                    <c:v>PER</c:v>
                  </c:pt>
                  <c:pt idx="37">
                    <c:v>CHL</c:v>
                  </c:pt>
                  <c:pt idx="38">
                    <c:v>CAR</c:v>
                  </c:pt>
                  <c:pt idx="39">
                    <c:v>ARG</c:v>
                  </c:pt>
                  <c:pt idx="40">
                    <c:v>ECU</c:v>
                  </c:pt>
                  <c:pt idx="41">
                    <c:v>URY</c:v>
                  </c:pt>
                  <c:pt idx="42">
                    <c:v>CUB</c:v>
                  </c:pt>
                  <c:pt idx="43">
                    <c:v>SLV</c:v>
                  </c:pt>
                  <c:pt idx="44">
                    <c:v>PRY</c:v>
                  </c:pt>
                  <c:pt idx="45">
                    <c:v>COL</c:v>
                  </c:pt>
                  <c:pt idx="46">
                    <c:v>MEX</c:v>
                  </c:pt>
                  <c:pt idx="47">
                    <c:v>BRA</c:v>
                  </c:pt>
                  <c:pt idx="48">
                    <c:v>NIC</c:v>
                  </c:pt>
                  <c:pt idx="49">
                    <c:v>HTI</c:v>
                  </c:pt>
                  <c:pt idx="50">
                    <c:v>BOL</c:v>
                  </c:pt>
                  <c:pt idx="51">
                    <c:v>VEN</c:v>
                  </c:pt>
                  <c:pt idx="52">
                    <c:v>HND</c:v>
                  </c:pt>
                  <c:pt idx="53">
                    <c:v>GTM</c:v>
                  </c:pt>
                  <c:pt idx="54">
                    <c:v>ECU</c:v>
                  </c:pt>
                  <c:pt idx="55">
                    <c:v>CHL</c:v>
                  </c:pt>
                  <c:pt idx="56">
                    <c:v>DOM</c:v>
                  </c:pt>
                  <c:pt idx="57">
                    <c:v>ARG</c:v>
                  </c:pt>
                  <c:pt idx="58">
                    <c:v>PER</c:v>
                  </c:pt>
                  <c:pt idx="59">
                    <c:v>PAN</c:v>
                  </c:pt>
                  <c:pt idx="60">
                    <c:v>CAR</c:v>
                  </c:pt>
                  <c:pt idx="61">
                    <c:v>CRI</c:v>
                  </c:pt>
                  <c:pt idx="62">
                    <c:v>URY</c:v>
                  </c:pt>
                </c:lvl>
                <c:lvl>
                  <c:pt idx="0">
                    <c:v>2020</c:v>
                  </c:pt>
                  <c:pt idx="21">
                    <c:v>2021</c:v>
                  </c:pt>
                  <c:pt idx="42">
                    <c:v>2022</c:v>
                  </c:pt>
                </c:lvl>
              </c:multiLvlStrCache>
            </c:multiLvlStrRef>
          </c:cat>
          <c:val>
            <c:numRef>
              <c:f>'Prorat 26 with Sort'!$F$2:$F$64</c:f>
              <c:numCache>
                <c:formatCode>0.0</c:formatCode>
                <c:ptCount val="63"/>
                <c:pt idx="0">
                  <c:v>3.2877534339147538</c:v>
                </c:pt>
                <c:pt idx="1">
                  <c:v>3.0196263859578196</c:v>
                </c:pt>
                <c:pt idx="2">
                  <c:v>2.8914196437841628</c:v>
                </c:pt>
                <c:pt idx="3">
                  <c:v>0.72867442766850732</c:v>
                </c:pt>
                <c:pt idx="4">
                  <c:v>0.50704673107758591</c:v>
                </c:pt>
                <c:pt idx="5">
                  <c:v>0.4548116840659116</c:v>
                </c:pt>
                <c:pt idx="6">
                  <c:v>0.45365121177799517</c:v>
                </c:pt>
                <c:pt idx="7">
                  <c:v>0.41224047989503182</c:v>
                </c:pt>
                <c:pt idx="8">
                  <c:v>0.38365980763701096</c:v>
                </c:pt>
                <c:pt idx="9">
                  <c:v>0.37272420084204094</c:v>
                </c:pt>
                <c:pt idx="10">
                  <c:v>0.32455015084789102</c:v>
                </c:pt>
                <c:pt idx="11">
                  <c:v>0.3244670397110575</c:v>
                </c:pt>
                <c:pt idx="12">
                  <c:v>0.28088663802288766</c:v>
                </c:pt>
                <c:pt idx="13">
                  <c:v>0.17700768812980025</c:v>
                </c:pt>
                <c:pt idx="14">
                  <c:v>0.14991824315693897</c:v>
                </c:pt>
                <c:pt idx="15">
                  <c:v>0.11721649669251327</c:v>
                </c:pt>
                <c:pt idx="16">
                  <c:v>9.9392091810672295E-2</c:v>
                </c:pt>
                <c:pt idx="17">
                  <c:v>6.9137779980353808E-2</c:v>
                </c:pt>
                <c:pt idx="18">
                  <c:v>6.2174256182077281E-2</c:v>
                </c:pt>
                <c:pt idx="19">
                  <c:v>2.878752417792187E-2</c:v>
                </c:pt>
                <c:pt idx="20">
                  <c:v>0</c:v>
                </c:pt>
                <c:pt idx="21">
                  <c:v>1.8491224148125927</c:v>
                </c:pt>
                <c:pt idx="22">
                  <c:v>1.1391764632068473</c:v>
                </c:pt>
                <c:pt idx="23">
                  <c:v>0.60426305346206177</c:v>
                </c:pt>
                <c:pt idx="24">
                  <c:v>0.39499985965313633</c:v>
                </c:pt>
                <c:pt idx="25">
                  <c:v>0.37689477349187289</c:v>
                </c:pt>
                <c:pt idx="26">
                  <c:v>0.37552469635956637</c:v>
                </c:pt>
                <c:pt idx="27">
                  <c:v>0.34089829884085093</c:v>
                </c:pt>
                <c:pt idx="28">
                  <c:v>0.28380762445347857</c:v>
                </c:pt>
                <c:pt idx="29">
                  <c:v>0.24028455833164825</c:v>
                </c:pt>
                <c:pt idx="30">
                  <c:v>0.13424754633841735</c:v>
                </c:pt>
                <c:pt idx="31">
                  <c:v>0.13099031381560755</c:v>
                </c:pt>
                <c:pt idx="32">
                  <c:v>0.11675302823302271</c:v>
                </c:pt>
                <c:pt idx="33">
                  <c:v>0.11411400856722331</c:v>
                </c:pt>
                <c:pt idx="34">
                  <c:v>9.4405303232815208E-2</c:v>
                </c:pt>
                <c:pt idx="35">
                  <c:v>7.3034588998763347E-2</c:v>
                </c:pt>
                <c:pt idx="36">
                  <c:v>4.3465988733136098E-2</c:v>
                </c:pt>
                <c:pt idx="37">
                  <c:v>3.3832383545552597E-2</c:v>
                </c:pt>
                <c:pt idx="38">
                  <c:v>2.4829474274367925E-2</c:v>
                </c:pt>
                <c:pt idx="39">
                  <c:v>1.0963512269036347E-3</c:v>
                </c:pt>
                <c:pt idx="40">
                  <c:v>0</c:v>
                </c:pt>
                <c:pt idx="41">
                  <c:v>0</c:v>
                </c:pt>
                <c:pt idx="42">
                  <c:v>4.0024242750172299</c:v>
                </c:pt>
                <c:pt idx="43">
                  <c:v>2.8929548686827484</c:v>
                </c:pt>
                <c:pt idx="44">
                  <c:v>1.7451787213575107</c:v>
                </c:pt>
                <c:pt idx="45">
                  <c:v>0.50764115442762281</c:v>
                </c:pt>
                <c:pt idx="46">
                  <c:v>0.47049782888814867</c:v>
                </c:pt>
                <c:pt idx="47">
                  <c:v>0.42256087230828959</c:v>
                </c:pt>
                <c:pt idx="48">
                  <c:v>0.39090757823757033</c:v>
                </c:pt>
                <c:pt idx="49">
                  <c:v>0.35958017473541748</c:v>
                </c:pt>
                <c:pt idx="50">
                  <c:v>0.32103004449309647</c:v>
                </c:pt>
                <c:pt idx="51">
                  <c:v>0.29213801255742433</c:v>
                </c:pt>
                <c:pt idx="52">
                  <c:v>0.28372247011521873</c:v>
                </c:pt>
                <c:pt idx="53">
                  <c:v>0.20716697652927299</c:v>
                </c:pt>
                <c:pt idx="54">
                  <c:v>0.19046709432510195</c:v>
                </c:pt>
                <c:pt idx="55">
                  <c:v>0.17402423830370106</c:v>
                </c:pt>
                <c:pt idx="56">
                  <c:v>0.1537574615330487</c:v>
                </c:pt>
                <c:pt idx="57">
                  <c:v>0.14561977667837986</c:v>
                </c:pt>
                <c:pt idx="58">
                  <c:v>9.4999978921879669E-2</c:v>
                </c:pt>
                <c:pt idx="59">
                  <c:v>8.9949149497060565E-2</c:v>
                </c:pt>
                <c:pt idx="60">
                  <c:v>6.1745973606807072E-2</c:v>
                </c:pt>
                <c:pt idx="61">
                  <c:v>5.7888773282864611E-2</c:v>
                </c:pt>
                <c:pt idx="6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50-9C49-4774-A6AD-C3586B35D7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1673298480"/>
        <c:axId val="1673298896"/>
      </c:barChart>
      <c:catAx>
        <c:axId val="1673298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73298896"/>
        <c:crosses val="autoZero"/>
        <c:auto val="1"/>
        <c:lblAlgn val="ctr"/>
        <c:lblOffset val="100"/>
        <c:tickLblSkip val="1"/>
        <c:noMultiLvlLbl val="0"/>
      </c:catAx>
      <c:valAx>
        <c:axId val="1673298896"/>
        <c:scaling>
          <c:orientation val="minMax"/>
        </c:scaling>
        <c:delete val="0"/>
        <c:axPos val="l"/>
        <c:numFmt formatCode="0.0" sourceLinked="1"/>
        <c:majorTickMark val="out"/>
        <c:minorTickMark val="none"/>
        <c:tickLblPos val="nextTo"/>
        <c:spPr>
          <a:noFill/>
          <a:ln w="6350"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7329848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0.00253</cdr:x>
      <cdr:y>0.18769</cdr:y>
    </cdr:from>
    <cdr:to>
      <cdr:x>0.03999</cdr:x>
      <cdr:y>0.76239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92A179B8-E33B-31DE-41D7-D5D358F362F4}"/>
            </a:ext>
          </a:extLst>
        </cdr:cNvPr>
        <cdr:cNvSpPr txBox="1"/>
      </cdr:nvSpPr>
      <cdr:spPr>
        <a:xfrm xmlns:a="http://schemas.openxmlformats.org/drawingml/2006/main" rot="16200000">
          <a:off x="-1230704" y="2224252"/>
          <a:ext cx="2952624" cy="4327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050" dirty="0"/>
            <a:t>MR notification rate per 100,000 population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1C4B8-AD97-74AF-366F-C33996EF6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C214BE-AED4-43CA-8FF9-73A928F34A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EFAD88-372A-3081-D52E-D70BEEFBE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82D07-E21E-41AC-8ACB-4AD1A9DACBDA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B10B92-A771-51AA-B8BB-928AFAC6F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DA9037-452E-31BC-43C6-1580FD91C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80DF5-CDB3-433E-87E7-DD09C4DCA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227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64AF5-EE76-37B4-E1D4-09DB890CA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54CD8B-15CC-5A2D-7242-A323FB5DC4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F55E4F-84E0-BBBF-F315-51869C8E1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82D07-E21E-41AC-8ACB-4AD1A9DACBDA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3D678F-41DC-98D4-6E28-96833E752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DA72FE-3BFD-952F-49D0-697ED92F4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80DF5-CDB3-433E-87E7-DD09C4DCA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024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038FBD-A19F-7AF9-81A9-76AE3870EF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B80D4A-A91D-4BDF-CECA-D71BAD46D3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9B87DC-B952-02A1-4612-6AB76A8D1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82D07-E21E-41AC-8ACB-4AD1A9DACBDA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216966-523E-B12B-F6BB-1344996F0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BABCA2-0E1C-3651-B552-A8BC0F85E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80DF5-CDB3-433E-87E7-DD09C4DCA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025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4CD32-5C4E-48FE-47DC-FAB0BD2D0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D74126-CDBE-72A1-AF80-1F487CFE0F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0D1192-6630-9616-464B-692948B9E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82D07-E21E-41AC-8ACB-4AD1A9DACBDA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6B8A2D-AE12-0F14-7A28-875A08800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E94D41-E3BC-B1D1-803E-F6CF0CCBC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80DF5-CDB3-433E-87E7-DD09C4DCA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652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853C0-AB60-204C-CEA6-2FD7D9CBD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5B4557-BB39-FC57-7644-405C55EF33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60AB23-A302-4CCC-5E7E-162119442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82D07-E21E-41AC-8ACB-4AD1A9DACBDA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5F476F-8589-CDF6-6A3D-C583F2CF1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FE03B2-A481-342A-6590-2631E6A4F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80DF5-CDB3-433E-87E7-DD09C4DCA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747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5EE89-CFA1-B58F-4CCB-A06B5051E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3A648-6AFD-5381-9B70-8BB212B9C2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F370C2-F831-0C4C-8DAB-53AEEB514B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1F79F9-7986-DE7D-C5A0-A478BA6A4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82D07-E21E-41AC-8ACB-4AD1A9DACBDA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CB8D9F-9B7F-E472-E8F8-3FA001606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0369FC-3E9D-12CE-ED5D-E4BA739D5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80DF5-CDB3-433E-87E7-DD09C4DCA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970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33979-02B3-A5A6-F8D2-58EB8833E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D75DCA-42E5-ADBF-C425-5B8DE8C481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53B9A1-ED68-2758-379A-03D5A39BEC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CAAC7C-BD35-80D2-7E4E-21DE1FD39C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FED2E8-F857-9B1E-A87F-886816C748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D8910D-1FB2-E090-F672-E5C1982E3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82D07-E21E-41AC-8ACB-4AD1A9DACBDA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3AA8B6-BFCF-6FF1-D1C5-601D9751C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319601-4EAC-60D1-0D19-104D48916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80DF5-CDB3-433E-87E7-DD09C4DCA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325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CBB5C-96EF-A5F1-9D04-26F6AEC8A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BBC520-9630-00A8-CE70-A53BEB717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82D07-E21E-41AC-8ACB-4AD1A9DACBDA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4D6B5C-DF45-6023-C8FA-4EE80B399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BC783F-22AE-0254-EF74-F731A2CAC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80DF5-CDB3-433E-87E7-DD09C4DCA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512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6F81EB-99A3-7F4C-E8BD-94E447A6C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82D07-E21E-41AC-8ACB-4AD1A9DACBDA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A8A610-812B-AF27-5470-1C98C97EF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0012C2-3164-8D8D-3E06-B991FD759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80DF5-CDB3-433E-87E7-DD09C4DCA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239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ABE49-CBDD-AEEC-A7B4-AAC5F6A35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C908BA-9C64-E98F-ABDC-3DDB866551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C91DDC-1F41-45C6-7DB0-3296F8D649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AB6C95-B767-FEEE-D45B-02EF0E13B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82D07-E21E-41AC-8ACB-4AD1A9DACBDA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6ED866-D764-05E4-416F-BCB70BA8E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015F29-0A94-DA7B-F21A-1146A7286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80DF5-CDB3-433E-87E7-DD09C4DCA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667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67A3F-7684-7B8C-8000-F112F09EC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C74271-57FA-924B-AD1A-E731CBB627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9E3CE5-ADE5-FE65-A417-0BF0C28839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09BD48-4038-4BAA-5B8C-E27D4CED4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82D07-E21E-41AC-8ACB-4AD1A9DACBDA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A5D7D6-BC5B-F101-D671-4E420D3CB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14166C-2987-DE79-1258-BCFDB19AA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80DF5-CDB3-433E-87E7-DD09C4DCA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132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41515EE-E77D-B99A-309A-D1F98DC2A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38DA19-0B1F-9499-6B9D-DC24FCD957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9323E2-D50F-06EB-BB17-55DFFE46EE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82D07-E21E-41AC-8ACB-4AD1A9DACBDA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22BCC-7BEC-8A6A-4A7A-90611D2243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32F481-222A-15CC-4038-2BBB0B1D10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80DF5-CDB3-433E-87E7-DD09C4DCA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646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099A80E9-F883-2E88-2D89-9D2BB79240A2}"/>
              </a:ext>
            </a:extLst>
          </p:cNvPr>
          <p:cNvGrpSpPr/>
          <p:nvPr/>
        </p:nvGrpSpPr>
        <p:grpSpPr>
          <a:xfrm>
            <a:off x="197120" y="988376"/>
            <a:ext cx="11552152" cy="5211259"/>
            <a:chOff x="160544" y="739609"/>
            <a:chExt cx="11552152" cy="5211259"/>
          </a:xfrm>
        </p:grpSpPr>
        <p:graphicFrame>
          <p:nvGraphicFramePr>
            <p:cNvPr id="7" name="Chart 6">
              <a:extLst>
                <a:ext uri="{FF2B5EF4-FFF2-40B4-BE49-F238E27FC236}">
                  <a16:creationId xmlns:a16="http://schemas.microsoft.com/office/drawing/2014/main" id="{8B7FAE32-590E-BF6C-F53E-1ABF78CC90B4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681297067"/>
                </p:ext>
              </p:extLst>
            </p:nvPr>
          </p:nvGraphicFramePr>
          <p:xfrm>
            <a:off x="160544" y="739609"/>
            <a:ext cx="11552152" cy="51376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01DCFC99-3441-7FF2-BA6A-20647B53DD90}"/>
                </a:ext>
              </a:extLst>
            </p:cNvPr>
            <p:cNvSpPr/>
            <p:nvPr/>
          </p:nvSpPr>
          <p:spPr>
            <a:xfrm>
              <a:off x="5856348" y="5657702"/>
              <a:ext cx="764327" cy="293166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/>
                <a:t>2021</a:t>
              </a:r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59786FAC-08B6-5D10-6FAC-77ECABF317A6}"/>
                </a:ext>
              </a:extLst>
            </p:cNvPr>
            <p:cNvSpPr/>
            <p:nvPr/>
          </p:nvSpPr>
          <p:spPr>
            <a:xfrm>
              <a:off x="9387142" y="5657702"/>
              <a:ext cx="764327" cy="293166"/>
            </a:xfrm>
            <a:prstGeom prst="roundRect">
              <a:avLst/>
            </a:prstGeom>
            <a:solidFill>
              <a:srgbClr val="92D05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2022</a:t>
              </a:r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A6E451B2-3F2E-E8F9-5370-072887B7EB7D}"/>
                </a:ext>
              </a:extLst>
            </p:cNvPr>
            <p:cNvSpPr/>
            <p:nvPr/>
          </p:nvSpPr>
          <p:spPr>
            <a:xfrm>
              <a:off x="2325554" y="5657702"/>
              <a:ext cx="764327" cy="293166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2020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404D72FC-4FF7-976D-6182-937B9E7C8164}"/>
              </a:ext>
            </a:extLst>
          </p:cNvPr>
          <p:cNvSpPr txBox="1"/>
          <p:nvPr/>
        </p:nvSpPr>
        <p:spPr>
          <a:xfrm>
            <a:off x="1600200" y="1873073"/>
            <a:ext cx="1843774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900" b="1" dirty="0"/>
              <a:t>Regional MR rate 2020-26 = 1.33</a:t>
            </a:r>
          </a:p>
          <a:p>
            <a:r>
              <a:rPr lang="en-US" sz="900" b="1" dirty="0"/>
              <a:t>Total MR suspected cases = 17,325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F6D2A99-643F-B980-6E12-0FD1E8BCC4E8}"/>
              </a:ext>
            </a:extLst>
          </p:cNvPr>
          <p:cNvSpPr txBox="1"/>
          <p:nvPr/>
        </p:nvSpPr>
        <p:spPr>
          <a:xfrm>
            <a:off x="5353200" y="1874387"/>
            <a:ext cx="1786066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900" b="1" dirty="0"/>
              <a:t>Regional rate 2021-26 = 0.30</a:t>
            </a:r>
          </a:p>
          <a:p>
            <a:r>
              <a:rPr lang="en-US" sz="900" b="1" dirty="0"/>
              <a:t>Total MR suspected cases = 3,885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6DE0226-812A-C3EB-0033-6C918082DB1D}"/>
              </a:ext>
            </a:extLst>
          </p:cNvPr>
          <p:cNvSpPr txBox="1"/>
          <p:nvPr/>
        </p:nvSpPr>
        <p:spPr>
          <a:xfrm>
            <a:off x="456499" y="6472318"/>
            <a:ext cx="98837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Source: For 2020 and 2021, MR weekly bulletins up to EW 26 published at PAHO website. For 2022, weekly surveillance reports through ISIS and Excel reports to FPL-IM/PAHO.|*Data as of EW-26, 2022.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F2702EA-A5C9-C602-E010-261FD1BAB1D5}"/>
              </a:ext>
            </a:extLst>
          </p:cNvPr>
          <p:cNvSpPr txBox="1"/>
          <p:nvPr/>
        </p:nvSpPr>
        <p:spPr>
          <a:xfrm>
            <a:off x="9266158" y="1872005"/>
            <a:ext cx="1843774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b="1" dirty="0"/>
              <a:t>Regional rate 2022-26 = 0.46</a:t>
            </a:r>
          </a:p>
          <a:p>
            <a:r>
              <a:rPr lang="en-US" sz="900" b="1" dirty="0"/>
              <a:t>Total MR suspected cases = 6,035</a:t>
            </a:r>
          </a:p>
        </p:txBody>
      </p:sp>
      <p:sp>
        <p:nvSpPr>
          <p:cNvPr id="13" name="Text Box 2">
            <a:extLst>
              <a:ext uri="{FF2B5EF4-FFF2-40B4-BE49-F238E27FC236}">
                <a16:creationId xmlns:a16="http://schemas.microsoft.com/office/drawing/2014/main" id="{811E3489-6C0D-831C-6FF6-1335C80EA2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042" y="181549"/>
            <a:ext cx="11635915" cy="868711"/>
          </a:xfrm>
          <a:prstGeom prst="rect">
            <a:avLst/>
          </a:prstGeom>
          <a:noFill/>
          <a:ln>
            <a:noFill/>
          </a:ln>
          <a:effectLst/>
        </p:spPr>
        <p:txBody>
          <a:bodyPr lIns="41148" tIns="20574" rIns="41148" bIns="20574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621884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dirty="0">
                <a:ln>
                  <a:noFill/>
                </a:ln>
                <a:solidFill>
                  <a:srgbClr val="337AB7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Notification rate of </a:t>
            </a:r>
            <a:r>
              <a:rPr kumimoji="0" lang="en-US" altLang="en-US" sz="2400" b="1" i="0" u="none" strike="noStrike" kern="1200" cap="none" spc="0" normalizeH="0" baseline="0" dirty="0">
                <a:ln>
                  <a:noFill/>
                </a:ln>
                <a:solidFill>
                  <a:srgbClr val="E36C0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suspected measles and rubella (MR) cases per 100,000 population </a:t>
            </a:r>
            <a:r>
              <a:rPr kumimoji="0" lang="en-US" altLang="en-US" sz="2400" b="1" i="0" u="none" strike="noStrike" kern="1200" cap="none" spc="0" normalizeH="0" baseline="0" dirty="0">
                <a:ln>
                  <a:noFill/>
                </a:ln>
                <a:solidFill>
                  <a:srgbClr val="337AB7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by country. Latin America and the Caribbean as of epidemiological weeks 26, 2020-2022</a:t>
            </a:r>
            <a:r>
              <a:rPr kumimoji="0" lang="en-US" altLang="en-US" sz="2400" b="1" i="0" u="none" strike="noStrike" kern="1200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/>
                <a:ea typeface="ＭＳ Ｐゴシック" pitchFamily="34" charset="-128"/>
              </a:rPr>
              <a:t>*</a:t>
            </a:r>
            <a:endParaRPr kumimoji="0" lang="en-US" altLang="en-US" sz="2400" b="1" i="0" u="none" strike="noStrike" kern="1200" cap="none" spc="0" normalizeH="0" baseline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166E097-3B8B-98CD-E28A-289185CF4A59}"/>
              </a:ext>
            </a:extLst>
          </p:cNvPr>
          <p:cNvSpPr txBox="1"/>
          <p:nvPr/>
        </p:nvSpPr>
        <p:spPr>
          <a:xfrm>
            <a:off x="3285033" y="1101813"/>
            <a:ext cx="50476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/>
              <a:t>Expected regonal rate up to EW 26: 1 case per 100,000 population</a:t>
            </a:r>
          </a:p>
        </p:txBody>
      </p:sp>
    </p:spTree>
    <p:extLst>
      <p:ext uri="{BB962C8B-B14F-4D97-AF65-F5344CB8AC3E}">
        <p14:creationId xmlns:p14="http://schemas.microsoft.com/office/powerpoint/2010/main" val="25708355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128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6</cp:revision>
  <dcterms:created xsi:type="dcterms:W3CDTF">2022-07-09T00:49:22Z</dcterms:created>
  <dcterms:modified xsi:type="dcterms:W3CDTF">2022-07-11T12:47:31Z</dcterms:modified>
</cp:coreProperties>
</file>