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71687315474508E-2"/>
          <c:y val="6.372855167085717E-2"/>
          <c:w val="0.92777370518507496"/>
          <c:h val="0.79692169277809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'Prorat 26 with Sort'!$F$1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9-4774-A6AD-C3586B35D7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9-4774-A6AD-C3586B35D7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9-4774-A6AD-C3586B35D72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C49-4774-A6AD-C3586B35D72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9-4774-A6AD-C3586B35D72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49-4774-A6AD-C3586B35D72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49-4774-A6AD-C3586B35D72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49-4774-A6AD-C3586B35D72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C49-4774-A6AD-C3586B35D72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C49-4774-A6AD-C3586B35D72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C49-4774-A6AD-C3586B35D72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C49-4774-A6AD-C3586B35D72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C49-4774-A6AD-C3586B35D72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C49-4774-A6AD-C3586B35D72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C49-4774-A6AD-C3586B35D72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C49-4774-A6AD-C3586B35D72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9C49-4774-A6AD-C3586B35D72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C49-4774-A6AD-C3586B35D72A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9C49-4774-A6AD-C3586B35D72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9C49-4774-A6AD-C3586B35D72A}"/>
              </c:ext>
            </c:extLst>
          </c:dPt>
          <c:dPt>
            <c:idx val="4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9C49-4774-A6AD-C3586B35D72A}"/>
              </c:ext>
            </c:extLst>
          </c:dPt>
          <c:dPt>
            <c:idx val="4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9C49-4774-A6AD-C3586B35D72A}"/>
              </c:ext>
            </c:extLst>
          </c:dPt>
          <c:dPt>
            <c:idx val="4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9C49-4774-A6AD-C3586B35D72A}"/>
              </c:ext>
            </c:extLst>
          </c:dPt>
          <c:dPt>
            <c:idx val="4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9C49-4774-A6AD-C3586B35D72A}"/>
              </c:ext>
            </c:extLst>
          </c:dPt>
          <c:dPt>
            <c:idx val="4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9C49-4774-A6AD-C3586B35D72A}"/>
              </c:ext>
            </c:extLst>
          </c:dPt>
          <c:dPt>
            <c:idx val="4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9C49-4774-A6AD-C3586B35D72A}"/>
              </c:ext>
            </c:extLst>
          </c:dPt>
          <c:dPt>
            <c:idx val="4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9C49-4774-A6AD-C3586B35D72A}"/>
              </c:ext>
            </c:extLst>
          </c:dPt>
          <c:dPt>
            <c:idx val="4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9C49-4774-A6AD-C3586B35D72A}"/>
              </c:ext>
            </c:extLst>
          </c:dPt>
          <c:dPt>
            <c:idx val="5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9C49-4774-A6AD-C3586B35D72A}"/>
              </c:ext>
            </c:extLst>
          </c:dPt>
          <c:dPt>
            <c:idx val="5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9C49-4774-A6AD-C3586B35D72A}"/>
              </c:ext>
            </c:extLst>
          </c:dPt>
          <c:dPt>
            <c:idx val="5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9C49-4774-A6AD-C3586B35D72A}"/>
              </c:ext>
            </c:extLst>
          </c:dPt>
          <c:dPt>
            <c:idx val="5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9C49-4774-A6AD-C3586B35D72A}"/>
              </c:ext>
            </c:extLst>
          </c:dPt>
          <c:dPt>
            <c:idx val="5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9C49-4774-A6AD-C3586B35D72A}"/>
              </c:ext>
            </c:extLst>
          </c:dPt>
          <c:dPt>
            <c:idx val="5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9C49-4774-A6AD-C3586B35D72A}"/>
              </c:ext>
            </c:extLst>
          </c:dPt>
          <c:dPt>
            <c:idx val="5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9C49-4774-A6AD-C3586B35D72A}"/>
              </c:ext>
            </c:extLst>
          </c:dPt>
          <c:dPt>
            <c:idx val="5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9C49-4774-A6AD-C3586B35D72A}"/>
              </c:ext>
            </c:extLst>
          </c:dPt>
          <c:dPt>
            <c:idx val="5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9-9C49-4774-A6AD-C3586B35D72A}"/>
              </c:ext>
            </c:extLst>
          </c:dPt>
          <c:dPt>
            <c:idx val="5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B-9C49-4774-A6AD-C3586B35D72A}"/>
              </c:ext>
            </c:extLst>
          </c:dPt>
          <c:dPt>
            <c:idx val="6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9C49-4774-A6AD-C3586B35D72A}"/>
              </c:ext>
            </c:extLst>
          </c:dPt>
          <c:dPt>
            <c:idx val="6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F-9C49-4774-A6AD-C3586B35D7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'Prorat 26 with Sort'!$D$2:$E$64</c:f>
              <c:multiLvlStrCache>
                <c:ptCount val="63"/>
                <c:lvl>
                  <c:pt idx="0">
                    <c:v>PRY</c:v>
                  </c:pt>
                  <c:pt idx="1">
                    <c:v>BRA</c:v>
                  </c:pt>
                  <c:pt idx="2">
                    <c:v>CUB</c:v>
                  </c:pt>
                  <c:pt idx="3">
                    <c:v>MEX</c:v>
                  </c:pt>
                  <c:pt idx="4">
                    <c:v>COL</c:v>
                  </c:pt>
                  <c:pt idx="5">
                    <c:v>SLV</c:v>
                  </c:pt>
                  <c:pt idx="6">
                    <c:v>VEN</c:v>
                  </c:pt>
                  <c:pt idx="7">
                    <c:v>CRI</c:v>
                  </c:pt>
                  <c:pt idx="8">
                    <c:v>HND</c:v>
                  </c:pt>
                  <c:pt idx="9">
                    <c:v>HTI</c:v>
                  </c:pt>
                  <c:pt idx="10">
                    <c:v>NIC</c:v>
                  </c:pt>
                  <c:pt idx="11">
                    <c:v>PAN</c:v>
                  </c:pt>
                  <c:pt idx="12">
                    <c:v>CAR</c:v>
                  </c:pt>
                  <c:pt idx="13">
                    <c:v>ARG</c:v>
                  </c:pt>
                  <c:pt idx="14">
                    <c:v>BOL</c:v>
                  </c:pt>
                  <c:pt idx="15">
                    <c:v>GTM</c:v>
                  </c:pt>
                  <c:pt idx="16">
                    <c:v>CHL</c:v>
                  </c:pt>
                  <c:pt idx="17">
                    <c:v>DOM</c:v>
                  </c:pt>
                  <c:pt idx="18">
                    <c:v>PER</c:v>
                  </c:pt>
                  <c:pt idx="19">
                    <c:v>URY</c:v>
                  </c:pt>
                  <c:pt idx="20">
                    <c:v>ECU</c:v>
                  </c:pt>
                  <c:pt idx="21">
                    <c:v>PRY</c:v>
                  </c:pt>
                  <c:pt idx="22">
                    <c:v>VEN</c:v>
                  </c:pt>
                  <c:pt idx="23">
                    <c:v>NIC</c:v>
                  </c:pt>
                  <c:pt idx="24">
                    <c:v>COL</c:v>
                  </c:pt>
                  <c:pt idx="25">
                    <c:v>HTI</c:v>
                  </c:pt>
                  <c:pt idx="26">
                    <c:v>CUB</c:v>
                  </c:pt>
                  <c:pt idx="27">
                    <c:v>BRA</c:v>
                  </c:pt>
                  <c:pt idx="28">
                    <c:v>SLV</c:v>
                  </c:pt>
                  <c:pt idx="29">
                    <c:v>MEX</c:v>
                  </c:pt>
                  <c:pt idx="30">
                    <c:v>GTM</c:v>
                  </c:pt>
                  <c:pt idx="31">
                    <c:v>BOL</c:v>
                  </c:pt>
                  <c:pt idx="32">
                    <c:v>CRI</c:v>
                  </c:pt>
                  <c:pt idx="33">
                    <c:v>PAN</c:v>
                  </c:pt>
                  <c:pt idx="34">
                    <c:v>HND</c:v>
                  </c:pt>
                  <c:pt idx="35">
                    <c:v>DOM</c:v>
                  </c:pt>
                  <c:pt idx="36">
                    <c:v>PER</c:v>
                  </c:pt>
                  <c:pt idx="37">
                    <c:v>CHL</c:v>
                  </c:pt>
                  <c:pt idx="38">
                    <c:v>CAR</c:v>
                  </c:pt>
                  <c:pt idx="39">
                    <c:v>ARG</c:v>
                  </c:pt>
                  <c:pt idx="40">
                    <c:v>ECU</c:v>
                  </c:pt>
                  <c:pt idx="41">
                    <c:v>URY</c:v>
                  </c:pt>
                  <c:pt idx="42">
                    <c:v>CUB</c:v>
                  </c:pt>
                  <c:pt idx="43">
                    <c:v>SLV</c:v>
                  </c:pt>
                  <c:pt idx="44">
                    <c:v>PRY</c:v>
                  </c:pt>
                  <c:pt idx="45">
                    <c:v>COL</c:v>
                  </c:pt>
                  <c:pt idx="46">
                    <c:v>MEX</c:v>
                  </c:pt>
                  <c:pt idx="47">
                    <c:v>BRA</c:v>
                  </c:pt>
                  <c:pt idx="48">
                    <c:v>NIC</c:v>
                  </c:pt>
                  <c:pt idx="49">
                    <c:v>HTI</c:v>
                  </c:pt>
                  <c:pt idx="50">
                    <c:v>BOL</c:v>
                  </c:pt>
                  <c:pt idx="51">
                    <c:v>VEN</c:v>
                  </c:pt>
                  <c:pt idx="52">
                    <c:v>HND</c:v>
                  </c:pt>
                  <c:pt idx="53">
                    <c:v>GTM</c:v>
                  </c:pt>
                  <c:pt idx="54">
                    <c:v>ECU</c:v>
                  </c:pt>
                  <c:pt idx="55">
                    <c:v>CHL</c:v>
                  </c:pt>
                  <c:pt idx="56">
                    <c:v>DOM</c:v>
                  </c:pt>
                  <c:pt idx="57">
                    <c:v>ARG</c:v>
                  </c:pt>
                  <c:pt idx="58">
                    <c:v>PER</c:v>
                  </c:pt>
                  <c:pt idx="59">
                    <c:v>PAN</c:v>
                  </c:pt>
                  <c:pt idx="60">
                    <c:v>CAR</c:v>
                  </c:pt>
                  <c:pt idx="61">
                    <c:v>CRI</c:v>
                  </c:pt>
                  <c:pt idx="62">
                    <c:v>URY</c:v>
                  </c:pt>
                </c:lvl>
                <c:lvl>
                  <c:pt idx="0">
                    <c:v>2020</c:v>
                  </c:pt>
                  <c:pt idx="21">
                    <c:v>2021</c:v>
                  </c:pt>
                  <c:pt idx="42">
                    <c:v>2022</c:v>
                  </c:pt>
                </c:lvl>
              </c:multiLvlStrCache>
            </c:multiLvlStrRef>
          </c:cat>
          <c:val>
            <c:numRef>
              <c:f>'Prorat 26 with Sort'!$F$2:$F$64</c:f>
              <c:numCache>
                <c:formatCode>0.0</c:formatCode>
                <c:ptCount val="63"/>
                <c:pt idx="0">
                  <c:v>3.2877534339147538</c:v>
                </c:pt>
                <c:pt idx="1">
                  <c:v>3.0196263859578196</c:v>
                </c:pt>
                <c:pt idx="2">
                  <c:v>2.8914196437841628</c:v>
                </c:pt>
                <c:pt idx="3">
                  <c:v>0.72867442766850732</c:v>
                </c:pt>
                <c:pt idx="4">
                  <c:v>0.50704673107758591</c:v>
                </c:pt>
                <c:pt idx="5">
                  <c:v>0.4548116840659116</c:v>
                </c:pt>
                <c:pt idx="6">
                  <c:v>0.45365121177799517</c:v>
                </c:pt>
                <c:pt idx="7">
                  <c:v>0.41224047989503182</c:v>
                </c:pt>
                <c:pt idx="8">
                  <c:v>0.38365980763701096</c:v>
                </c:pt>
                <c:pt idx="9">
                  <c:v>0.37272420084204094</c:v>
                </c:pt>
                <c:pt idx="10">
                  <c:v>0.32455015084789102</c:v>
                </c:pt>
                <c:pt idx="11">
                  <c:v>0.3244670397110575</c:v>
                </c:pt>
                <c:pt idx="12">
                  <c:v>0.28088663802288766</c:v>
                </c:pt>
                <c:pt idx="13">
                  <c:v>0.17700768812980025</c:v>
                </c:pt>
                <c:pt idx="14">
                  <c:v>0.14991824315693897</c:v>
                </c:pt>
                <c:pt idx="15">
                  <c:v>0.11721649669251327</c:v>
                </c:pt>
                <c:pt idx="16">
                  <c:v>9.9392091810672295E-2</c:v>
                </c:pt>
                <c:pt idx="17">
                  <c:v>6.9137779980353808E-2</c:v>
                </c:pt>
                <c:pt idx="18">
                  <c:v>6.2174256182077281E-2</c:v>
                </c:pt>
                <c:pt idx="19">
                  <c:v>2.878752417792187E-2</c:v>
                </c:pt>
                <c:pt idx="20">
                  <c:v>0</c:v>
                </c:pt>
                <c:pt idx="21">
                  <c:v>1.8491224148125927</c:v>
                </c:pt>
                <c:pt idx="22">
                  <c:v>1.1391764632068473</c:v>
                </c:pt>
                <c:pt idx="23">
                  <c:v>0.60426305346206177</c:v>
                </c:pt>
                <c:pt idx="24">
                  <c:v>0.39499985965313633</c:v>
                </c:pt>
                <c:pt idx="25">
                  <c:v>0.37689477349187289</c:v>
                </c:pt>
                <c:pt idx="26">
                  <c:v>0.37552469635956637</c:v>
                </c:pt>
                <c:pt idx="27">
                  <c:v>0.34089829884085093</c:v>
                </c:pt>
                <c:pt idx="28">
                  <c:v>0.28380762445347857</c:v>
                </c:pt>
                <c:pt idx="29">
                  <c:v>0.24028455833164825</c:v>
                </c:pt>
                <c:pt idx="30">
                  <c:v>0.13424754633841735</c:v>
                </c:pt>
                <c:pt idx="31">
                  <c:v>0.13099031381560755</c:v>
                </c:pt>
                <c:pt idx="32">
                  <c:v>0.11675302823302271</c:v>
                </c:pt>
                <c:pt idx="33">
                  <c:v>0.11411400856722331</c:v>
                </c:pt>
                <c:pt idx="34">
                  <c:v>9.4405303232815208E-2</c:v>
                </c:pt>
                <c:pt idx="35">
                  <c:v>7.3034588998763347E-2</c:v>
                </c:pt>
                <c:pt idx="36">
                  <c:v>4.3465988733136098E-2</c:v>
                </c:pt>
                <c:pt idx="37">
                  <c:v>3.3832383545552597E-2</c:v>
                </c:pt>
                <c:pt idx="38">
                  <c:v>2.4829474274367925E-2</c:v>
                </c:pt>
                <c:pt idx="39">
                  <c:v>1.0963512269036347E-3</c:v>
                </c:pt>
                <c:pt idx="40">
                  <c:v>0</c:v>
                </c:pt>
                <c:pt idx="41">
                  <c:v>0</c:v>
                </c:pt>
                <c:pt idx="42">
                  <c:v>4.0024242750172299</c:v>
                </c:pt>
                <c:pt idx="43">
                  <c:v>2.8929548686827484</c:v>
                </c:pt>
                <c:pt idx="44">
                  <c:v>1.7451787213575107</c:v>
                </c:pt>
                <c:pt idx="45">
                  <c:v>0.50764115442762281</c:v>
                </c:pt>
                <c:pt idx="46">
                  <c:v>0.47049782888814867</c:v>
                </c:pt>
                <c:pt idx="47">
                  <c:v>0.42256087230828959</c:v>
                </c:pt>
                <c:pt idx="48">
                  <c:v>0.39090757823757033</c:v>
                </c:pt>
                <c:pt idx="49">
                  <c:v>0.35958017473541748</c:v>
                </c:pt>
                <c:pt idx="50">
                  <c:v>0.32103004449309647</c:v>
                </c:pt>
                <c:pt idx="51">
                  <c:v>0.29213801255742433</c:v>
                </c:pt>
                <c:pt idx="52">
                  <c:v>0.28372247011521873</c:v>
                </c:pt>
                <c:pt idx="53">
                  <c:v>0.20716697652927299</c:v>
                </c:pt>
                <c:pt idx="54">
                  <c:v>0.19046709432510195</c:v>
                </c:pt>
                <c:pt idx="55">
                  <c:v>0.17402423830370106</c:v>
                </c:pt>
                <c:pt idx="56">
                  <c:v>0.1537574615330487</c:v>
                </c:pt>
                <c:pt idx="57">
                  <c:v>0.14561977667837986</c:v>
                </c:pt>
                <c:pt idx="58">
                  <c:v>9.4999978921879669E-2</c:v>
                </c:pt>
                <c:pt idx="59">
                  <c:v>8.9949149497060565E-2</c:v>
                </c:pt>
                <c:pt idx="60">
                  <c:v>6.1745973606807072E-2</c:v>
                </c:pt>
                <c:pt idx="61">
                  <c:v>5.7888773282864611E-2</c:v>
                </c:pt>
                <c:pt idx="6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9C49-4774-A6AD-C3586B35D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73298480"/>
        <c:axId val="1673298896"/>
      </c:barChart>
      <c:catAx>
        <c:axId val="16732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298896"/>
        <c:crosses val="autoZero"/>
        <c:auto val="1"/>
        <c:lblAlgn val="ctr"/>
        <c:lblOffset val="100"/>
        <c:tickLblSkip val="1"/>
        <c:noMultiLvlLbl val="0"/>
      </c:catAx>
      <c:valAx>
        <c:axId val="167329889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63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2984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0.21265</cdr:y>
    </cdr:from>
    <cdr:to>
      <cdr:x>0.03746</cdr:x>
      <cdr:y>0.78735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A179B8-E33B-31DE-41D7-D5D358F362F4}"/>
            </a:ext>
          </a:extLst>
        </cdr:cNvPr>
        <cdr:cNvSpPr txBox="1"/>
      </cdr:nvSpPr>
      <cdr:spPr>
        <a:xfrm xmlns:a="http://schemas.openxmlformats.org/drawingml/2006/main" rot="16200000">
          <a:off x="-1259918" y="2352455"/>
          <a:ext cx="2952606" cy="432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50" dirty="0"/>
            <a:t>Tasa de </a:t>
          </a:r>
          <a:r>
            <a:rPr lang="en-US" sz="1050" dirty="0" err="1"/>
            <a:t>notificación</a:t>
          </a:r>
          <a:r>
            <a:rPr lang="en-US" sz="1050" dirty="0"/>
            <a:t> de SR </a:t>
          </a:r>
          <a:r>
            <a:rPr lang="en-US" sz="1050" dirty="0" err="1"/>
            <a:t>por</a:t>
          </a:r>
          <a:r>
            <a:rPr lang="en-US" sz="1050" dirty="0"/>
            <a:t>  100,000 </a:t>
          </a:r>
          <a:r>
            <a:rPr lang="en-US" sz="1050" dirty="0" err="1"/>
            <a:t>habitantes</a:t>
          </a:r>
          <a:endParaRPr lang="en-US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C4B8-AD97-74AF-366F-C33996EF6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214BE-AED4-43CA-8FF9-73A928F3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AD88-372A-3081-D52E-D70BEEFB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10B92-A771-51AA-B8BB-928AFAC6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9037-452E-31BC-43C6-1580FD91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4AF5-EE76-37B4-E1D4-09DB890C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4CD8B-15CC-5A2D-7242-A323FB5DC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55E4F-84E0-BBBF-F315-51869C8E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678F-41DC-98D4-6E28-96833E75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72FE-3BFD-952F-49D0-697ED92F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2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038FBD-A19F-7AF9-81A9-76AE3870E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0D4A-A91D-4BDF-CECA-D71BAD46D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B87DC-B952-02A1-4612-6AB76A8D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16966-523E-B12B-F6BB-1344996F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ABCA2-0E1C-3651-B552-A8BC0F85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2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CD32-5C4E-48FE-47DC-FAB0BD2D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4126-CDBE-72A1-AF80-1F487CFE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D1192-6630-9616-464B-692948B9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B8A2D-AE12-0F14-7A28-875A0880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94D41-E3BC-B1D1-803E-F6CF0CCB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53C0-AB60-204C-CEA6-2FD7D9CB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B4557-BB39-FC57-7644-405C55EF3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B23-A302-4CCC-5E7E-16211944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476F-8589-CDF6-6A3D-C583F2CF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E03B2-A481-342A-6590-2631E6A4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4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5EE89-CFA1-B58F-4CCB-A06B5051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A648-6AFD-5381-9B70-8BB212B9C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370C2-F831-0C4C-8DAB-53AEEB51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79F9-7986-DE7D-C5A0-A478BA6A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8D9F-9B7F-E472-E8F8-3FA00160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369FC-3E9D-12CE-ED5D-E4BA739D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3979-02B3-A5A6-F8D2-58EB8833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5DCA-42E5-ADBF-C425-5B8DE8C48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3B9A1-ED68-2758-379A-03D5A39BE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AAC7C-BD35-80D2-7E4E-21DE1FD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ED2E8-F857-9B1E-A87F-886816C74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8910D-1FB2-E090-F672-E5C1982E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AA8B6-BFCF-6FF1-D1C5-601D9751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19601-4EAC-60D1-0D19-104D4891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2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BB5C-96EF-A5F1-9D04-26F6AEC8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BC520-9630-00A8-CE70-A53BEB717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D6B5C-DF45-6023-C8FA-4EE80B39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C783F-22AE-0254-EF74-F731A2CA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1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81EB-99A3-7F4C-E8BD-94E447A6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8A610-812B-AF27-5470-1C98C97E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012C2-3164-8D8D-3E06-B991FD75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3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BE49-CBDD-AEEC-A7B4-AAC5F6A3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908BA-9C64-E98F-ABDC-3DDB86655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91DDC-1F41-45C6-7DB0-3296F8D6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B6C95-B767-FEEE-D45B-02EF0E13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ED866-D764-05E4-416F-BCB70BA8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15F29-0A94-DA7B-F21A-1146A728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6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7A3F-7684-7B8C-8000-F112F09E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74271-57FA-924B-AD1A-E731CBB62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E3CE5-ADE5-FE65-A417-0BF0C2883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BD48-4038-4BAA-5B8C-E27D4CED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5D7D6-BC5B-F101-D671-4E420D3C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4166C-2987-DE79-1258-BCFDB19A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515EE-E77D-B99A-309A-D1F98DC2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8DA19-0B1F-9499-6B9D-DC24FCD95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3E2-D50F-06EB-BB17-55DFFE46E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2BCC-7BEC-8A6A-4A7A-90611D224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F481-222A-15CC-4038-2BBB0B1D1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4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99A80E9-F883-2E88-2D89-9D2BB79240A2}"/>
              </a:ext>
            </a:extLst>
          </p:cNvPr>
          <p:cNvGrpSpPr/>
          <p:nvPr/>
        </p:nvGrpSpPr>
        <p:grpSpPr>
          <a:xfrm>
            <a:off x="241467" y="933934"/>
            <a:ext cx="11552152" cy="5217572"/>
            <a:chOff x="204891" y="733296"/>
            <a:chExt cx="11552152" cy="5217572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8B7FAE32-590E-BF6C-F53E-1ABF78CC90B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39620349"/>
                </p:ext>
              </p:extLst>
            </p:nvPr>
          </p:nvGraphicFramePr>
          <p:xfrm>
            <a:off x="204891" y="733296"/>
            <a:ext cx="11552152" cy="51376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1DCFC99-3441-7FF2-BA6A-20647B53DD90}"/>
                </a:ext>
              </a:extLst>
            </p:cNvPr>
            <p:cNvSpPr/>
            <p:nvPr/>
          </p:nvSpPr>
          <p:spPr>
            <a:xfrm>
              <a:off x="5856348" y="5657702"/>
              <a:ext cx="764327" cy="29316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2021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9786FAC-08B6-5D10-6FAC-77ECABF317A6}"/>
                </a:ext>
              </a:extLst>
            </p:cNvPr>
            <p:cNvSpPr/>
            <p:nvPr/>
          </p:nvSpPr>
          <p:spPr>
            <a:xfrm>
              <a:off x="9627134" y="5651089"/>
              <a:ext cx="764327" cy="293166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2022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6E451B2-3F2E-E8F9-5370-072887B7EB7D}"/>
                </a:ext>
              </a:extLst>
            </p:cNvPr>
            <p:cNvSpPr/>
            <p:nvPr/>
          </p:nvSpPr>
          <p:spPr>
            <a:xfrm>
              <a:off x="2325554" y="5657702"/>
              <a:ext cx="764327" cy="2931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04D72FC-4FF7-976D-6182-937B9E7C8164}"/>
              </a:ext>
            </a:extLst>
          </p:cNvPr>
          <p:cNvSpPr txBox="1"/>
          <p:nvPr/>
        </p:nvSpPr>
        <p:spPr>
          <a:xfrm>
            <a:off x="1601849" y="1784646"/>
            <a:ext cx="206819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419" sz="900" b="1" dirty="0"/>
              <a:t>Tasa regional de SR 2020-26 = 1.33</a:t>
            </a:r>
          </a:p>
          <a:p>
            <a:r>
              <a:rPr lang="es-419" sz="900" b="1" dirty="0"/>
              <a:t>Total casos sospechosos de SR = 17,325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6D2A99-643F-B980-6E12-0FD1E8BCC4E8}"/>
              </a:ext>
            </a:extLst>
          </p:cNvPr>
          <p:cNvSpPr txBox="1"/>
          <p:nvPr/>
        </p:nvSpPr>
        <p:spPr>
          <a:xfrm>
            <a:off x="5252659" y="1784647"/>
            <a:ext cx="2010487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419" sz="900" b="1" dirty="0"/>
              <a:t>Tasa regional de SR 2021-26 = 0.30</a:t>
            </a:r>
          </a:p>
          <a:p>
            <a:r>
              <a:rPr lang="es-419" sz="900" b="1" dirty="0"/>
              <a:t>Total casos sospechosos de SR = 3,885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DE0226-812A-C3EB-0033-6C918082DB1D}"/>
              </a:ext>
            </a:extLst>
          </p:cNvPr>
          <p:cNvSpPr txBox="1"/>
          <p:nvPr/>
        </p:nvSpPr>
        <p:spPr>
          <a:xfrm>
            <a:off x="314618" y="6348497"/>
            <a:ext cx="10458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s-419" sz="9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Fuente: </a:t>
            </a:r>
            <a:r>
              <a:rPr lang="es-419" sz="900" dirty="0">
                <a:solidFill>
                  <a:prstClr val="black"/>
                </a:solidFill>
              </a:rPr>
              <a:t>Para los datos del 2020 y 2021, boletines semanales de sarampión y rubeola hasta la SE 26, publicados en la página de OPS. Para el 2021,  </a:t>
            </a:r>
            <a:r>
              <a:rPr kumimoji="0" lang="es-419" sz="9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informes </a:t>
            </a:r>
            <a:r>
              <a:rPr lang="es-419" sz="900" dirty="0">
                <a:solidFill>
                  <a:prstClr val="black"/>
                </a:solidFill>
              </a:rPr>
              <a:t>semanalmente de vigilancia a través de </a:t>
            </a:r>
            <a:r>
              <a:rPr kumimoji="0" lang="es-419" sz="9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ISIS y informes de Excel a FPL-IM/OPS.|*Datos hasta SE-26, 2022.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2C58AC-B8CA-6908-9C8C-A254BE674D4D}"/>
              </a:ext>
            </a:extLst>
          </p:cNvPr>
          <p:cNvSpPr txBox="1"/>
          <p:nvPr/>
        </p:nvSpPr>
        <p:spPr>
          <a:xfrm>
            <a:off x="9295012" y="1784646"/>
            <a:ext cx="2010487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419" sz="900" b="1" dirty="0"/>
              <a:t>Tasa regional de SR 2022-26 = 0.46</a:t>
            </a:r>
          </a:p>
          <a:p>
            <a:r>
              <a:rPr lang="es-419" sz="900" b="1" dirty="0"/>
              <a:t>Total casos sospechosos de SR = 6,035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58172B9F-E557-843C-A297-E05C76B1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18" y="157165"/>
            <a:ext cx="11635915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Tasa de notificación de </a:t>
            </a:r>
            <a:r>
              <a:rPr lang="es-419" altLang="en-US" sz="2400" b="1" dirty="0">
                <a:solidFill>
                  <a:srgbClr val="E36C09"/>
                </a:solidFill>
                <a:latin typeface="Calibri"/>
                <a:cs typeface="Arial" panose="020B0604020202020204" pitchFamily="34" charset="0"/>
              </a:rPr>
              <a:t>sospechosos casos de sarampión y rubeola </a:t>
            </a:r>
            <a:r>
              <a:rPr kumimoji="0" lang="es-419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(SR) </a:t>
            </a:r>
            <a:r>
              <a:rPr kumimoji="0" lang="es-419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100,000 habitantes </a:t>
            </a:r>
            <a:r>
              <a:rPr kumimoji="0" lang="es-419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país. América Latina y el Caribe de semana epidemiológica 26, 2020-2022</a:t>
            </a:r>
            <a:r>
              <a:rPr kumimoji="0" lang="es-419" altLang="en-US" sz="24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s-419" altLang="en-US" sz="24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A74090-89A3-DE8D-C1BE-D5086838A2DD}"/>
              </a:ext>
            </a:extLst>
          </p:cNvPr>
          <p:cNvSpPr txBox="1"/>
          <p:nvPr/>
        </p:nvSpPr>
        <p:spPr>
          <a:xfrm>
            <a:off x="3285033" y="1101813"/>
            <a:ext cx="504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400" dirty="0"/>
              <a:t>Tasa regional esperada a la SE 26: 1 caso por 100,000 habitantes</a:t>
            </a:r>
          </a:p>
        </p:txBody>
      </p:sp>
    </p:spTree>
    <p:extLst>
      <p:ext uri="{BB962C8B-B14F-4D97-AF65-F5344CB8AC3E}">
        <p14:creationId xmlns:p14="http://schemas.microsoft.com/office/powerpoint/2010/main" val="343243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152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2022-07-09T00:49:22Z</dcterms:created>
  <dcterms:modified xsi:type="dcterms:W3CDTF">2022-07-11T12:47:02Z</dcterms:modified>
</cp:coreProperties>
</file>