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461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666666"/>
    <a:srgbClr val="8F8F8F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6207-1F32-4556-9C5C-92EADDA9F562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C7757-8715-4FE9-A628-41EAB9F71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5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051C-FDC2-213B-C44E-E9EC023C0B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978D6-49FF-3A5A-D91D-1458F199A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BF4C5-1E06-5547-9AE2-08644AA0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FE66B-8C84-677A-F36D-88DFC160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AD342-50B9-D9BF-8188-389B8DE9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8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F3CC-2AEC-7D3D-14CE-A5D12813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3B50F-1043-20CF-D7DE-E79A885C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C0E-A023-7733-5B6F-8DE697A2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B6A9-B5C5-B315-9BB1-82B6387F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58B29-C59B-DED6-F3FA-8DA968E3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3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4EB3DC-5CDB-43BA-F2C8-FF41C9858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D5A7E-EE9A-A1B9-17D9-4F38EA618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BCB5E-5756-C95C-ABC0-8DF6FAC6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9559-2D66-0640-BE1C-8AD5233FA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3661-0420-7DBA-333A-F81E3C32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5765C15-050B-3F46-BA7D-23E9D746CA7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3909" y="6225493"/>
            <a:ext cx="1314983" cy="177377"/>
          </a:xfrm>
        </p:spPr>
        <p:txBody>
          <a:bodyPr/>
          <a:lstStyle>
            <a:lvl1pPr marL="0" marR="0" indent="0" algn="r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999999"/>
                </a:solidFill>
              </a:defRPr>
            </a:lvl1pPr>
          </a:lstStyle>
          <a:p>
            <a:r>
              <a:rPr lang="en-GB" sz="1092">
                <a:latin typeface="Poppins Medium" pitchFamily="2" charset="77"/>
                <a:cs typeface="Poppins Medium" pitchFamily="2" charset="77"/>
              </a:rPr>
              <a:t>WUENIC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AFA51-0F1A-9D4E-BF85-8D1047C75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06396" y="6225493"/>
            <a:ext cx="1048051" cy="167972"/>
          </a:xfrm>
        </p:spPr>
        <p:txBody>
          <a:bodyPr/>
          <a:lstStyle>
            <a:lvl1pPr algn="l">
              <a:defRPr sz="1092" b="0" i="0">
                <a:solidFill>
                  <a:srgbClr val="999999"/>
                </a:solidFill>
                <a:latin typeface="Poppins Medium" pitchFamily="2" charset="77"/>
                <a:cs typeface="Poppins Medium" pitchFamily="2" charset="77"/>
              </a:defRPr>
            </a:lvl1pPr>
          </a:lstStyle>
          <a:p>
            <a:fld id="{E2E31AFC-DF42-41A5-B57C-06A83BBA6616}" type="slidenum">
              <a:rPr lang="en-GB" smtClean="0"/>
              <a:pPr/>
              <a:t>‹#›</a:t>
            </a:fld>
            <a:r>
              <a:rPr lang="en-GB"/>
              <a:t> of 28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8868AC3-E71E-584E-95BA-49ED20AC6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96" y="467566"/>
            <a:ext cx="3493502" cy="99647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2456"/>
              </a:lnSpc>
              <a:defRPr sz="2062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3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5F19-324D-8E39-DD87-34E070DF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F1A76-D86B-71E0-F5E3-550C01F7C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A241C-0091-EE67-E801-8311B8385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31173-FB98-50CB-B853-3BB8DB12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17-4258-A75A-C468-111235C9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193D-B791-D4BB-0583-4E7D4F574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C3B22-9188-8140-E0AE-9FFBA01AD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F138C-4364-BFA5-A77D-D917119C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4EE91-E2F6-C340-D969-EA8D93D1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358BF-F8C2-C9B5-237A-1B3FE861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AE63-B874-0076-4A4F-C73307D9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4EE8-7640-7175-DE46-D31AD1BFD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B9802-B489-9E47-056F-1CB18E29D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A8280-0E3C-6E4B-4201-310CADBB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2E0F4-26DB-ECFA-692C-71F42B32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E743F-CE44-E11B-963A-62BFF477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5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6799-7DC8-DB8D-EB67-A1ACC263A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76BF9-564C-E3B4-A878-EB71DDF68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14C05-41E1-FFF0-5DB2-FD3BBDC1C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3460B-3ED3-18DB-9025-0579A59ED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312FC-6FF8-9A3B-9112-E7B0C3465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770EB-68EA-E0FF-771A-4EAE28F1D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1CF79-C094-F6D6-9FDE-12C34572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A03FE-58F8-6D6D-EF7D-5F1871CF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8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1CF6-1250-2C64-942A-EAA98E6E8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3F8E6-47BD-5AA6-9EF6-D0BADBED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3FBC1-03FE-BF52-14CF-B7EF0AE16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4738B-C5DD-8832-CA88-9B85E8FF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7F363-140B-5007-94C5-40F857BA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B9C98-C5D2-36F7-F4AC-55D7D24C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D8650-4D99-A222-2DB3-57FA0F4D8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3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E57E-025B-39B2-A3D7-056259F3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7DC1F-2CF0-DB62-B9CF-A446660A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A91B5-21CC-BD25-2A4B-C2D4082E4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4BC7A-4C43-74DE-1E44-627C0E25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83F27-33E6-E582-AD64-9F6BD271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B34B1-72CE-2193-54AA-9F4E8D58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8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AE871-437C-AC2B-3B2D-811E921D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6875D4-5809-AF6B-F239-C679504AF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63AE8-DC9A-D41A-48BC-10557FFF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9A146-3D8C-3C0F-E8BB-D08DC83D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771677-55D5-6E0F-34AB-FC4ADA06D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2C083-D260-D306-4019-3B78ABEE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C6627-09FE-24A2-AE99-B69B153C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6246F-A8A3-19AB-07F9-5315DF802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4B9A2-DAA7-3EBE-9B49-35A783786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325E-7FF2-4568-8D3C-EA57FF65C30A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DAD5E-6B3F-1E0A-F35C-A1FB913F8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F2DB7-A5AE-BF8D-20A3-340AED54F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C660-A460-4C8A-B48E-85419E652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35C3329-E08A-AF9A-F0A0-081585DC76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" y="481"/>
            <a:ext cx="12191144" cy="685751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3F8DBA-31C1-B64B-B49D-ECD0B9F1ECB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554158" y="6225493"/>
            <a:ext cx="1314891" cy="167972"/>
          </a:xfrm>
        </p:spPr>
        <p:txBody>
          <a:bodyPr/>
          <a:lstStyle/>
          <a:p>
            <a:r>
              <a:rPr lang="en-GB" sz="1092">
                <a:latin typeface="Poppins Medium" pitchFamily="2" charset="77"/>
                <a:cs typeface="Poppins Medium" pitchFamily="2" charset="77"/>
              </a:rPr>
              <a:t>WUENIC 2021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D9351C6-DC27-214A-9169-EE7C68678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734" y="467566"/>
            <a:ext cx="3493257" cy="121120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800" b="1" dirty="0">
                <a:latin typeface="+mn-lt"/>
              </a:rPr>
              <a:t>First dose measles coverage dropped to 81% in 2021, leaving 5 million more children unvaccinated compared to in 2019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E68484-960F-8149-AA0A-837190FEF782}"/>
              </a:ext>
            </a:extLst>
          </p:cNvPr>
          <p:cNvSpPr txBox="1">
            <a:spLocks/>
          </p:cNvSpPr>
          <p:nvPr/>
        </p:nvSpPr>
        <p:spPr>
          <a:xfrm>
            <a:off x="506789" y="1595040"/>
            <a:ext cx="3493257" cy="379891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122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67E69D-F230-9347-A3B6-26C3AA8A09B2}"/>
              </a:ext>
            </a:extLst>
          </p:cNvPr>
          <p:cNvSpPr txBox="1">
            <a:spLocks/>
          </p:cNvSpPr>
          <p:nvPr/>
        </p:nvSpPr>
        <p:spPr>
          <a:xfrm>
            <a:off x="506655" y="1965254"/>
            <a:ext cx="3313413" cy="331859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en-US"/>
            </a:defPPr>
            <a:lvl1pPr marL="0" marR="0" indent="0" algn="l" defTabSz="914400" rtl="0" eaLnBrk="1" fontAlgn="auto" latinLnBrk="0" hangingPunct="1">
              <a:lnSpc>
                <a:spcPts val="2220"/>
              </a:lnSpc>
              <a:spcBef>
                <a:spcPts val="1000"/>
              </a:spcBef>
              <a:spcAft>
                <a:spcPts val="300"/>
              </a:spcAft>
              <a:buClrTx/>
              <a:buSzPct val="75000"/>
              <a:buFontTx/>
              <a:buNone/>
              <a:tabLst/>
              <a:defRPr sz="1850" b="0" i="0" kern="1200">
                <a:solidFill>
                  <a:schemeClr val="tx1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n-GB" sz="1200" b="1" dirty="0">
                <a:latin typeface="+mn-lt"/>
                <a:cs typeface="Poppins Medium" panose="00000600000000000000" pitchFamily="2" charset="0"/>
              </a:rPr>
              <a:t>Coverage of the first dose of measles-containing vaccine (MCV-1) dropped to 81% in 2021, the lowest level since 2008.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+mn-lt"/>
                <a:cs typeface="Poppins Light" panose="00000400000000000000" pitchFamily="2" charset="0"/>
              </a:rPr>
              <a:t>This leaves 25 million children vulnerable. ​An additional 15 million children received only a first dose, but not a needed second dose through regular public health services.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+mn-lt"/>
                <a:cs typeface="Poppins Light" panose="00000400000000000000" pitchFamily="2" charset="0"/>
              </a:rPr>
              <a:t>Supplemental Immunization Activities (including campaigns) continue to be required to ensure that all children receive the 2 doses that will protect them from measles.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83DC85-B26B-7CA5-4B43-E5CB903EFA65}"/>
              </a:ext>
            </a:extLst>
          </p:cNvPr>
          <p:cNvGrpSpPr/>
          <p:nvPr/>
        </p:nvGrpSpPr>
        <p:grpSpPr>
          <a:xfrm>
            <a:off x="1149473" y="5680444"/>
            <a:ext cx="2065842" cy="283656"/>
            <a:chOff x="1773530" y="9367473"/>
            <a:chExt cx="3406727" cy="46777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9FC0A6-9A4C-0B5E-BCC5-E1F8600C74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8794" y="9399091"/>
              <a:ext cx="1501463" cy="360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B650D35-0E51-76B2-920D-47ED959D0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73530" y="9367473"/>
              <a:ext cx="1508124" cy="4677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154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873C1F-2A60-4CFA-8CA4-D8196621D0DC}"/>
</file>

<file path=customXml/itemProps2.xml><?xml version="1.0" encoding="utf-8"?>
<ds:datastoreItem xmlns:ds="http://schemas.openxmlformats.org/officeDocument/2006/customXml" ds:itemID="{E3C654A8-0EB1-4CD3-AAE0-C1FBAFBF015C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 Light</vt:lpstr>
      <vt:lpstr>Poppins Medium</vt:lpstr>
      <vt:lpstr>Office Theme</vt:lpstr>
      <vt:lpstr>First dose measles coverage dropped to 81% in 2021, leaving 5 million more children unvaccinated compared to in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dose measles coverage dropped to 81% in 2021, leaving 5 million more children unvaccinated compared to in 2019</dc:title>
  <dc:creator>Pacis, Ms. Carmelita Lucia (WDC)</dc:creator>
  <cp:lastModifiedBy>Pacis, Ms. Carmelita Lucia (WDC)</cp:lastModifiedBy>
  <cp:revision>9</cp:revision>
  <dcterms:created xsi:type="dcterms:W3CDTF">2022-07-15T19:37:16Z</dcterms:created>
  <dcterms:modified xsi:type="dcterms:W3CDTF">2022-07-18T13:50:31Z</dcterms:modified>
</cp:coreProperties>
</file>